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5"/>
  </p:notesMasterIdLst>
  <p:sldIdLst>
    <p:sldId id="277"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69479" autoAdjust="0"/>
  </p:normalViewPr>
  <p:slideViewPr>
    <p:cSldViewPr snapToGrid="0">
      <p:cViewPr varScale="1">
        <p:scale>
          <a:sx n="63" d="100"/>
          <a:sy n="63" d="100"/>
        </p:scale>
        <p:origin x="161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68D810-FCE1-417A-96D9-5E0F8DC2352E}" type="datetimeFigureOut">
              <a:rPr lang="en-IN" smtClean="0"/>
              <a:t>31-Jan-21</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B1E737-B83B-419A-832B-2EC0ED19CC1C}" type="slidenum">
              <a:rPr lang="en-IN" smtClean="0"/>
              <a:t>‹#›</a:t>
            </a:fld>
            <a:endParaRPr lang="en-IN"/>
          </a:p>
        </p:txBody>
      </p:sp>
    </p:spTree>
    <p:extLst>
      <p:ext uri="{BB962C8B-B14F-4D97-AF65-F5344CB8AC3E}">
        <p14:creationId xmlns:p14="http://schemas.microsoft.com/office/powerpoint/2010/main" val="1510156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Before</a:t>
            </a:r>
            <a:r>
              <a:rPr lang="en-US" b="0" baseline="0" dirty="0" smtClean="0"/>
              <a:t> we start with TDS, first we need to understand what is meant by Direct taxes as TDS is a direct tax. </a:t>
            </a:r>
          </a:p>
          <a:p>
            <a:endParaRPr lang="en-US" b="0" dirty="0" smtClean="0"/>
          </a:p>
          <a:p>
            <a:r>
              <a:rPr lang="en-US" b="1" dirty="0" smtClean="0"/>
              <a:t>What do you mean by Direct Tax?</a:t>
            </a:r>
          </a:p>
          <a:p>
            <a:endParaRPr lang="en-US" b="1" dirty="0" smtClean="0"/>
          </a:p>
          <a:p>
            <a:r>
              <a:rPr lang="en-US" b="1" dirty="0" smtClean="0"/>
              <a:t>Direct tax </a:t>
            </a:r>
            <a:r>
              <a:rPr lang="en-US" dirty="0" smtClean="0"/>
              <a:t>is directly paid by an individual</a:t>
            </a:r>
            <a:r>
              <a:rPr lang="en-US" baseline="0" dirty="0" smtClean="0"/>
              <a:t> or an organization.</a:t>
            </a:r>
          </a:p>
          <a:p>
            <a:endParaRPr lang="en-US" baseline="0" dirty="0" smtClean="0"/>
          </a:p>
          <a:p>
            <a:r>
              <a:rPr lang="en-IN" sz="1200" b="0" i="0" kern="1200" dirty="0" smtClean="0">
                <a:solidFill>
                  <a:schemeClr val="tx1"/>
                </a:solidFill>
                <a:effectLst/>
                <a:latin typeface="+mn-lt"/>
                <a:ea typeface="+mn-ea"/>
                <a:cs typeface="+mn-cs"/>
              </a:rPr>
              <a:t>A tax such as income tax, which is levied on the income or profits of the person/organization who pays it, rather than on goods or services.</a:t>
            </a:r>
            <a:endParaRPr lang="en-IN" dirty="0"/>
          </a:p>
        </p:txBody>
      </p:sp>
      <p:sp>
        <p:nvSpPr>
          <p:cNvPr id="4" name="Slide Number Placeholder 3"/>
          <p:cNvSpPr>
            <a:spLocks noGrp="1"/>
          </p:cNvSpPr>
          <p:nvPr>
            <p:ph type="sldNum" sz="quarter" idx="10"/>
          </p:nvPr>
        </p:nvSpPr>
        <p:spPr/>
        <p:txBody>
          <a:bodyPr/>
          <a:lstStyle/>
          <a:p>
            <a:fld id="{20F15C6B-69A9-4871-9C67-7C262F54A352}" type="slidenum">
              <a:rPr lang="en-US" smtClean="0"/>
              <a:t>2</a:t>
            </a:fld>
            <a:endParaRPr lang="en-US"/>
          </a:p>
        </p:txBody>
      </p:sp>
    </p:spTree>
    <p:extLst>
      <p:ext uri="{BB962C8B-B14F-4D97-AF65-F5344CB8AC3E}">
        <p14:creationId xmlns:p14="http://schemas.microsoft.com/office/powerpoint/2010/main" val="41217427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Assume</a:t>
            </a:r>
            <a:r>
              <a:rPr lang="en-US" baseline="0" dirty="0" smtClean="0"/>
              <a:t> that ABC Consultancy sends us a Service bill for two lakhs for consultancy. Let us assume for simplicity that no Service Tax was charged. In real life Service Tax will also be charged, we will ignore this for simplicity.</a:t>
            </a:r>
          </a:p>
          <a:p>
            <a:endParaRPr lang="en-US" baseline="0" dirty="0" smtClean="0"/>
          </a:p>
          <a:p>
            <a:r>
              <a:rPr lang="en-US" dirty="0" smtClean="0"/>
              <a:t>Make a Journal Voucher</a:t>
            </a:r>
            <a:r>
              <a:rPr lang="en-US" baseline="0" dirty="0" smtClean="0"/>
              <a:t> with these steps</a:t>
            </a:r>
          </a:p>
          <a:p>
            <a:endParaRPr lang="en-US" baseline="0" dirty="0" smtClean="0"/>
          </a:p>
          <a:p>
            <a:pPr marL="228600" indent="-228600">
              <a:buFont typeface="+mj-lt"/>
              <a:buAutoNum type="arabicPeriod"/>
            </a:pPr>
            <a:r>
              <a:rPr lang="en-US" baseline="0" dirty="0" smtClean="0"/>
              <a:t>Select the ledger Consultancy Services and enter assessable value as two lakhs</a:t>
            </a:r>
          </a:p>
          <a:p>
            <a:pPr marL="228600" indent="-228600">
              <a:buFont typeface="+mj-lt"/>
              <a:buAutoNum type="arabicPeriod"/>
            </a:pPr>
            <a:r>
              <a:rPr lang="en-US" baseline="0" dirty="0" smtClean="0"/>
              <a:t>Select the Party ledger i.e. ABC Consultants (Ensure bill-wise details is enabled for this ledger)</a:t>
            </a:r>
          </a:p>
          <a:p>
            <a:pPr marL="228600" indent="-228600">
              <a:buFont typeface="+mj-lt"/>
              <a:buAutoNum type="arabicPeriod"/>
            </a:pPr>
            <a:r>
              <a:rPr lang="en-US" baseline="0" dirty="0" smtClean="0"/>
              <a:t>Bill-wise details screen will be shown and it will back bifurcate the amount to be paid to the party and the TDS amount.</a:t>
            </a:r>
          </a:p>
          <a:p>
            <a:pPr marL="228600" indent="-228600">
              <a:buFont typeface="+mj-lt"/>
              <a:buAutoNum type="arabicPeriod"/>
            </a:pPr>
            <a:r>
              <a:rPr lang="en-US" baseline="0" dirty="0" smtClean="0"/>
              <a:t>Select TDS on Consultancy Services Ledger and save. </a:t>
            </a:r>
          </a:p>
          <a:p>
            <a:endParaRPr lang="en-US" dirty="0"/>
          </a:p>
        </p:txBody>
      </p:sp>
      <p:sp>
        <p:nvSpPr>
          <p:cNvPr id="4" name="Slide Number Placeholder 3"/>
          <p:cNvSpPr>
            <a:spLocks noGrp="1"/>
          </p:cNvSpPr>
          <p:nvPr>
            <p:ph type="sldNum" sz="quarter" idx="10"/>
          </p:nvPr>
        </p:nvSpPr>
        <p:spPr/>
        <p:txBody>
          <a:bodyPr/>
          <a:lstStyle/>
          <a:p>
            <a:fld id="{ED05B854-9A8C-4B0D-A819-FFDC0E80FB36}" type="slidenum">
              <a:rPr lang="en-US" smtClean="0"/>
              <a:pPr/>
              <a:t>11</a:t>
            </a:fld>
            <a:endParaRPr lang="en-US"/>
          </a:p>
        </p:txBody>
      </p:sp>
    </p:spTree>
    <p:extLst>
      <p:ext uri="{BB962C8B-B14F-4D97-AF65-F5344CB8AC3E}">
        <p14:creationId xmlns:p14="http://schemas.microsoft.com/office/powerpoint/2010/main" val="7031612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will now make the payment to the deductee. This is the regular payment voucher.</a:t>
            </a:r>
          </a:p>
          <a:p>
            <a:endParaRPr lang="en-US" baseline="0" dirty="0" smtClean="0"/>
          </a:p>
          <a:p>
            <a:pPr marL="228600" indent="-228600">
              <a:buFont typeface="+mj-lt"/>
              <a:buAutoNum type="arabicPeriod"/>
            </a:pPr>
            <a:r>
              <a:rPr lang="en-US" baseline="0" dirty="0" smtClean="0"/>
              <a:t>Press F12: Configure </a:t>
            </a:r>
            <a:r>
              <a:rPr lang="en-US" baseline="0" dirty="0" smtClean="0">
                <a:sym typeface="Wingdings" panose="05000000000000000000" pitchFamily="2" charset="2"/>
              </a:rPr>
              <a:t> F12: Advanced and enable the option “</a:t>
            </a:r>
            <a:r>
              <a:rPr lang="en-US" baseline="0" dirty="0" err="1" smtClean="0">
                <a:sym typeface="Wingdings" panose="05000000000000000000" pitchFamily="2" charset="2"/>
              </a:rPr>
              <a:t>Preallocate</a:t>
            </a:r>
            <a:r>
              <a:rPr lang="en-US" baseline="0" dirty="0" smtClean="0">
                <a:sym typeface="Wingdings" panose="05000000000000000000" pitchFamily="2" charset="2"/>
              </a:rPr>
              <a:t> bills for payment/receipt/journal voucher”</a:t>
            </a:r>
          </a:p>
          <a:p>
            <a:pPr marL="228600" indent="-228600">
              <a:buFont typeface="+mj-lt"/>
              <a:buAutoNum type="arabicPeriod"/>
            </a:pPr>
            <a:r>
              <a:rPr lang="en-US" baseline="0" dirty="0" smtClean="0">
                <a:sym typeface="Wingdings" panose="05000000000000000000" pitchFamily="2" charset="2"/>
              </a:rPr>
              <a:t>Select the party ledger i.e. ABC Consultants</a:t>
            </a:r>
          </a:p>
          <a:p>
            <a:pPr marL="228600" indent="-228600">
              <a:buFont typeface="+mj-lt"/>
              <a:buAutoNum type="arabicPeriod"/>
            </a:pPr>
            <a:r>
              <a:rPr lang="en-US" baseline="0" dirty="0" smtClean="0">
                <a:sym typeface="Wingdings" panose="05000000000000000000" pitchFamily="2" charset="2"/>
              </a:rPr>
              <a:t>Select </a:t>
            </a:r>
            <a:r>
              <a:rPr lang="en-US" baseline="0" dirty="0" err="1" smtClean="0">
                <a:sym typeface="Wingdings" panose="05000000000000000000" pitchFamily="2" charset="2"/>
              </a:rPr>
              <a:t>Agst</a:t>
            </a:r>
            <a:r>
              <a:rPr lang="en-US" baseline="0" dirty="0" smtClean="0">
                <a:sym typeface="Wingdings" panose="05000000000000000000" pitchFamily="2" charset="2"/>
              </a:rPr>
              <a:t> Ref and select the bill to adjust and press </a:t>
            </a:r>
          </a:p>
          <a:p>
            <a:endParaRPr lang="en-US" baseline="0" dirty="0" smtClean="0">
              <a:sym typeface="Wingdings" panose="05000000000000000000" pitchFamily="2" charset="2"/>
            </a:endParaRPr>
          </a:p>
          <a:p>
            <a:endParaRPr lang="en-US" baseline="0" dirty="0" smtClean="0"/>
          </a:p>
        </p:txBody>
      </p:sp>
      <p:sp>
        <p:nvSpPr>
          <p:cNvPr id="4" name="Slide Number Placeholder 3"/>
          <p:cNvSpPr>
            <a:spLocks noGrp="1"/>
          </p:cNvSpPr>
          <p:nvPr>
            <p:ph type="sldNum" sz="quarter" idx="10"/>
          </p:nvPr>
        </p:nvSpPr>
        <p:spPr/>
        <p:txBody>
          <a:bodyPr/>
          <a:lstStyle/>
          <a:p>
            <a:fld id="{ED05B854-9A8C-4B0D-A819-FFDC0E80FB36}" type="slidenum">
              <a:rPr lang="en-US" smtClean="0"/>
              <a:pPr/>
              <a:t>12</a:t>
            </a:fld>
            <a:endParaRPr lang="en-US"/>
          </a:p>
        </p:txBody>
      </p:sp>
    </p:spTree>
    <p:extLst>
      <p:ext uri="{BB962C8B-B14F-4D97-AF65-F5344CB8AC3E}">
        <p14:creationId xmlns:p14="http://schemas.microsoft.com/office/powerpoint/2010/main" val="24265014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&lt;INTRODUCTION&gt;</a:t>
            </a:r>
          </a:p>
          <a:p>
            <a:endParaRPr lang="en-US" dirty="0" smtClean="0"/>
          </a:p>
          <a:p>
            <a:r>
              <a:rPr lang="en-US" dirty="0" smtClean="0"/>
              <a:t>Let us look at</a:t>
            </a:r>
            <a:r>
              <a:rPr lang="en-US" baseline="0" dirty="0" smtClean="0"/>
              <a:t> three more regular business practices. </a:t>
            </a:r>
          </a:p>
          <a:p>
            <a:endParaRPr lang="en-US" baseline="0" dirty="0" smtClean="0"/>
          </a:p>
          <a:p>
            <a:r>
              <a:rPr lang="en-US" baseline="0" dirty="0" smtClean="0"/>
              <a:t>One is an advance payment, the second is a single bill value limit and the third one is TDS on cash transactions. </a:t>
            </a:r>
          </a:p>
          <a:p>
            <a:endParaRPr lang="en-US" baseline="0" dirty="0" smtClean="0"/>
          </a:p>
          <a:p>
            <a:r>
              <a:rPr lang="en-US" dirty="0" smtClean="0"/>
              <a:t>We start with</a:t>
            </a:r>
            <a:r>
              <a:rPr lang="en-US" baseline="0" dirty="0" smtClean="0"/>
              <a:t> a new advance</a:t>
            </a:r>
            <a:r>
              <a:rPr lang="en-US" dirty="0" smtClean="0"/>
              <a:t> payment of another two</a:t>
            </a:r>
            <a:r>
              <a:rPr lang="en-US" baseline="0" dirty="0" smtClean="0"/>
              <a:t> lakhs </a:t>
            </a:r>
            <a:r>
              <a:rPr lang="en-US" dirty="0" smtClean="0"/>
              <a:t>to ABC Consultants.</a:t>
            </a:r>
            <a:endParaRPr lang="en-US" baseline="0" dirty="0" smtClean="0"/>
          </a:p>
          <a:p>
            <a:endParaRPr lang="en-US" baseline="0" dirty="0" smtClean="0"/>
          </a:p>
          <a:p>
            <a:pPr marL="228600" indent="-228600">
              <a:buFont typeface="+mj-lt"/>
              <a:buAutoNum type="arabicPeriod"/>
            </a:pPr>
            <a:r>
              <a:rPr lang="en-US" dirty="0" smtClean="0"/>
              <a:t>Make a payment voucher, as usual to ABC Consultants.</a:t>
            </a:r>
            <a:r>
              <a:rPr lang="en-US" baseline="0" dirty="0" smtClean="0"/>
              <a:t> </a:t>
            </a:r>
          </a:p>
          <a:p>
            <a:pPr marL="228600" indent="-228600">
              <a:buFont typeface="+mj-lt"/>
              <a:buAutoNum type="arabicPeriod"/>
            </a:pPr>
            <a:r>
              <a:rPr lang="en-US" baseline="0" dirty="0" smtClean="0"/>
              <a:t>In bill-wise allocation screen, take the type of reference as ‘Advance’. </a:t>
            </a:r>
          </a:p>
          <a:p>
            <a:pPr marL="228600" indent="-228600">
              <a:buFont typeface="+mj-lt"/>
              <a:buAutoNum type="arabicPeriod"/>
            </a:pPr>
            <a:r>
              <a:rPr lang="en-US" baseline="0" dirty="0" smtClean="0"/>
              <a:t>Just after entering 2,00,000 select the TDS Deducted Ledger. </a:t>
            </a:r>
          </a:p>
          <a:p>
            <a:pPr marL="228600" indent="-228600">
              <a:buFont typeface="+mj-lt"/>
              <a:buAutoNum type="arabicPeriod"/>
            </a:pPr>
            <a:r>
              <a:rPr lang="en-US" baseline="0" dirty="0" smtClean="0"/>
              <a:t>As you can see, we have not provided PAN details for ABC Consultants hence 20% got charged.  (</a:t>
            </a:r>
            <a:r>
              <a:rPr lang="en-US" i="1" baseline="0" dirty="0" smtClean="0"/>
              <a:t>Such transactions will appear in Form 26Q &gt; “Uncertain Transaction” bucket under the head “PAN not available”, which we will discuss later in this session.)  </a:t>
            </a:r>
          </a:p>
          <a:p>
            <a:pPr marL="228600" indent="-228600">
              <a:buFont typeface="+mj-lt"/>
              <a:buAutoNum type="arabicPeriod"/>
            </a:pPr>
            <a:r>
              <a:rPr lang="en-US" baseline="0" dirty="0" smtClean="0"/>
              <a:t>Now, go back to the Party ledger alteration screen by pressing </a:t>
            </a:r>
            <a:r>
              <a:rPr lang="en-US" baseline="0" dirty="0" err="1" smtClean="0"/>
              <a:t>Ctrl_Enter</a:t>
            </a:r>
            <a:r>
              <a:rPr lang="en-US" baseline="0" dirty="0" smtClean="0"/>
              <a:t> and provide PAN number and then try to pass the voucher.</a:t>
            </a:r>
          </a:p>
          <a:p>
            <a:pPr marL="228600" indent="-228600">
              <a:buFont typeface="+mj-lt"/>
              <a:buAutoNum type="arabicPeriod"/>
            </a:pPr>
            <a:r>
              <a:rPr lang="en-US" baseline="0" dirty="0" smtClean="0"/>
              <a:t>You can now see that TDS of 10% got charged. </a:t>
            </a:r>
          </a:p>
          <a:p>
            <a:pPr marL="228600" indent="-228600">
              <a:buFont typeface="+mj-lt"/>
              <a:buAutoNum type="arabicPeriod"/>
            </a:pPr>
            <a:r>
              <a:rPr lang="en-US" baseline="0" dirty="0" smtClean="0"/>
              <a:t>Accept the values shown and come back to the voucher by pressing </a:t>
            </a:r>
            <a:r>
              <a:rPr lang="en-US" baseline="0" dirty="0" err="1" smtClean="0"/>
              <a:t>Pg</a:t>
            </a:r>
            <a:r>
              <a:rPr lang="en-US" baseline="0" dirty="0" smtClean="0"/>
              <a:t> Up button. </a:t>
            </a:r>
          </a:p>
          <a:p>
            <a:pPr marL="228600" indent="-228600">
              <a:buFont typeface="+mj-lt"/>
              <a:buAutoNum type="arabicPeriod"/>
            </a:pPr>
            <a:r>
              <a:rPr lang="en-US" baseline="0" dirty="0" smtClean="0"/>
              <a:t>Press F12: Configure </a:t>
            </a:r>
            <a:r>
              <a:rPr lang="en-US" baseline="0" dirty="0" smtClean="0">
                <a:sym typeface="Wingdings" panose="05000000000000000000" pitchFamily="2" charset="2"/>
              </a:rPr>
              <a:t> F12: Advanced  Enable “Show TDS Bill Allocations” and accept by pressing </a:t>
            </a:r>
            <a:r>
              <a:rPr lang="en-US" baseline="0" dirty="0" err="1" smtClean="0">
                <a:sym typeface="Wingdings" panose="05000000000000000000" pitchFamily="2" charset="2"/>
              </a:rPr>
              <a:t>Ctrl_A</a:t>
            </a:r>
            <a:r>
              <a:rPr lang="en-US" baseline="0" dirty="0" smtClean="0">
                <a:sym typeface="Wingdings" panose="05000000000000000000" pitchFamily="2" charset="2"/>
              </a:rPr>
              <a:t> (twice)</a:t>
            </a:r>
          </a:p>
          <a:p>
            <a:pPr marL="228600" indent="-228600">
              <a:buFont typeface="+mj-lt"/>
              <a:buAutoNum type="arabicPeriod"/>
            </a:pPr>
            <a:r>
              <a:rPr lang="en-US" baseline="0" dirty="0" smtClean="0">
                <a:sym typeface="Wingdings" panose="05000000000000000000" pitchFamily="2" charset="2"/>
              </a:rPr>
              <a:t>Now after selecting “TDS on Consultancy Services” ledger, you will get TDS Nature of Payment details screen, where you can view the TDS deducted details.</a:t>
            </a:r>
          </a:p>
          <a:p>
            <a:pPr marL="228600" indent="-228600">
              <a:buFont typeface="+mj-lt"/>
              <a:buAutoNum type="arabicPeriod"/>
            </a:pPr>
            <a:endParaRPr lang="en-US" baseline="0" dirty="0" smtClean="0"/>
          </a:p>
          <a:p>
            <a:endParaRPr lang="en-US" baseline="0" dirty="0" smtClean="0"/>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ED05B854-9A8C-4B0D-A819-FFDC0E80FB36}" type="slidenum">
              <a:rPr lang="en-US" smtClean="0"/>
              <a:pPr/>
              <a:t>13</a:t>
            </a:fld>
            <a:endParaRPr lang="en-US"/>
          </a:p>
        </p:txBody>
      </p:sp>
    </p:spTree>
    <p:extLst>
      <p:ext uri="{BB962C8B-B14F-4D97-AF65-F5344CB8AC3E}">
        <p14:creationId xmlns:p14="http://schemas.microsoft.com/office/powerpoint/2010/main" val="41701575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we paid two lakhs as advance, and we now receive the bill.</a:t>
            </a:r>
            <a:r>
              <a:rPr lang="en-US" baseline="0" dirty="0" smtClean="0"/>
              <a:t> Let us say the bill is for three lakhs fifty thousand. We need book the expense but also account for the TDS deducted as part of the advance. </a:t>
            </a:r>
          </a:p>
          <a:p>
            <a:endParaRPr lang="en-US" baseline="0" dirty="0" smtClean="0"/>
          </a:p>
          <a:p>
            <a:r>
              <a:rPr lang="en-US" baseline="0" dirty="0" smtClean="0"/>
              <a:t>Create a new Journal to record the invoice received from the service provider.</a:t>
            </a:r>
          </a:p>
          <a:p>
            <a:endParaRPr lang="en-US" baseline="0" dirty="0" smtClean="0"/>
          </a:p>
          <a:p>
            <a:pPr marL="228600" indent="-228600">
              <a:buFont typeface="+mj-lt"/>
              <a:buAutoNum type="arabicPeriod"/>
            </a:pPr>
            <a:r>
              <a:rPr lang="en-US" baseline="0" dirty="0" smtClean="0"/>
              <a:t>When we select the ledger for ABC consultants, Tally </a:t>
            </a:r>
            <a:r>
              <a:rPr lang="en-US" sz="1200" kern="1200" dirty="0" smtClean="0">
                <a:solidFill>
                  <a:schemeClr val="tx1"/>
                </a:solidFill>
                <a:effectLst/>
                <a:latin typeface="+mn-lt"/>
                <a:ea typeface="+mn-ea"/>
                <a:cs typeface="+mn-cs"/>
              </a:rPr>
              <a:t>prompts to adjust the advance TDS payment. Say “Yes” to it. </a:t>
            </a:r>
          </a:p>
          <a:p>
            <a:pPr marL="228600" indent="-228600">
              <a:buFont typeface="+mj-lt"/>
              <a:buAutoNum type="arabicPeriod"/>
            </a:pPr>
            <a:r>
              <a:rPr lang="en-US" dirty="0" smtClean="0"/>
              <a:t>When the TDS Details</a:t>
            </a:r>
            <a:r>
              <a:rPr lang="en-US" baseline="0" dirty="0" smtClean="0"/>
              <a:t> come up, we select Against Reference and adjust two lakhs to the earlier payment made – for example see the reference </a:t>
            </a:r>
            <a:r>
              <a:rPr lang="en-US" baseline="0" dirty="0" err="1" smtClean="0"/>
              <a:t>Pymt</a:t>
            </a:r>
            <a:r>
              <a:rPr lang="en-US" baseline="0" dirty="0" smtClean="0"/>
              <a:t>/775/4485.</a:t>
            </a:r>
          </a:p>
          <a:p>
            <a:pPr marL="228600" indent="-228600">
              <a:buFont typeface="+mj-lt"/>
              <a:buAutoNum type="arabicPeriod"/>
            </a:pPr>
            <a:r>
              <a:rPr lang="en-US" baseline="0" dirty="0" smtClean="0"/>
              <a:t>For the balance 1,35,000 we book new TDS deduction by selecting the type of reference as ‘New Ref’</a:t>
            </a:r>
          </a:p>
          <a:p>
            <a:pPr marL="228600" indent="-228600">
              <a:buFont typeface="+mj-lt"/>
              <a:buAutoNum type="arabicPeriod"/>
            </a:pPr>
            <a:r>
              <a:rPr lang="en-US" baseline="0" dirty="0" smtClean="0"/>
              <a:t>You will observe that 10% of one lakh fifty thousand which is 150,000 has now been deducted.</a:t>
            </a:r>
          </a:p>
          <a:p>
            <a:pPr marL="228600" indent="-228600">
              <a:buFont typeface="+mj-lt"/>
              <a:buAutoNum type="arabicPeriod"/>
            </a:pPr>
            <a:r>
              <a:rPr lang="en-US" baseline="0" dirty="0" smtClean="0"/>
              <a:t>Adjust the bill-wise details by selecting first the advance amount of 2,00,000 which is already paid and allocate balance 1,35,000 by selecting new reference.</a:t>
            </a:r>
          </a:p>
          <a:p>
            <a:pPr marL="228600" indent="-228600">
              <a:buFont typeface="+mj-lt"/>
              <a:buAutoNum type="arabicPeriod"/>
            </a:pPr>
            <a:r>
              <a:rPr lang="en-US" baseline="0" dirty="0" smtClean="0"/>
              <a:t>Select TDS on Consultancy Services ledger and accept.</a:t>
            </a:r>
            <a:endParaRPr lang="en-US" dirty="0"/>
          </a:p>
        </p:txBody>
      </p:sp>
      <p:sp>
        <p:nvSpPr>
          <p:cNvPr id="4" name="Slide Number Placeholder 3"/>
          <p:cNvSpPr>
            <a:spLocks noGrp="1"/>
          </p:cNvSpPr>
          <p:nvPr>
            <p:ph type="sldNum" sz="quarter" idx="10"/>
          </p:nvPr>
        </p:nvSpPr>
        <p:spPr/>
        <p:txBody>
          <a:bodyPr/>
          <a:lstStyle/>
          <a:p>
            <a:fld id="{ED05B854-9A8C-4B0D-A819-FFDC0E80FB36}" type="slidenum">
              <a:rPr lang="en-US" smtClean="0"/>
              <a:pPr/>
              <a:t>14</a:t>
            </a:fld>
            <a:endParaRPr lang="en-US"/>
          </a:p>
        </p:txBody>
      </p:sp>
    </p:spTree>
    <p:extLst>
      <p:ext uri="{BB962C8B-B14F-4D97-AF65-F5344CB8AC3E}">
        <p14:creationId xmlns:p14="http://schemas.microsoft.com/office/powerpoint/2010/main" val="40028800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&lt;INTRODUCTION&gt;</a:t>
            </a:r>
          </a:p>
          <a:p>
            <a:endParaRPr lang="en-US" dirty="0" smtClean="0"/>
          </a:p>
          <a:p>
            <a:pPr marR="0" defTabSz="914400" rtl="0" eaLnBrk="1" fontAlgn="base" latinLnBrk="0" hangingPunct="1">
              <a:lnSpc>
                <a:spcPct val="100000"/>
              </a:lnSpc>
              <a:spcBef>
                <a:spcPct val="0"/>
              </a:spcBef>
              <a:spcAft>
                <a:spcPct val="0"/>
              </a:spcAft>
              <a:buClrTx/>
              <a:buSzTx/>
              <a:tabLst/>
            </a:pPr>
            <a:r>
              <a:rPr lang="en-US" sz="1200" b="0" u="none" baseline="0" dirty="0" smtClean="0">
                <a:solidFill>
                  <a:schemeClr val="bg1"/>
                </a:solidFill>
                <a:latin typeface="Calibri" panose="020F0502020204030204" pitchFamily="34" charset="0"/>
                <a:cs typeface="Times New Roman" pitchFamily="18" charset="0"/>
              </a:rPr>
              <a:t>Now take up the scenario of deducting TDS on Single Bill Value Limit.</a:t>
            </a:r>
          </a:p>
          <a:p>
            <a:pPr marR="0" defTabSz="914400" rtl="0" eaLnBrk="1" fontAlgn="base" latinLnBrk="0" hangingPunct="1">
              <a:lnSpc>
                <a:spcPct val="100000"/>
              </a:lnSpc>
              <a:spcBef>
                <a:spcPct val="0"/>
              </a:spcBef>
              <a:spcAft>
                <a:spcPct val="0"/>
              </a:spcAft>
              <a:buClrTx/>
              <a:buSzTx/>
              <a:tabLst/>
            </a:pPr>
            <a:endParaRPr lang="en-US" sz="1200" b="0" u="none" baseline="0" dirty="0" smtClean="0">
              <a:solidFill>
                <a:schemeClr val="bg1"/>
              </a:solidFill>
              <a:latin typeface="Calibri" panose="020F0502020204030204" pitchFamily="34" charset="0"/>
              <a:cs typeface="Times New Roman" pitchFamily="18" charset="0"/>
            </a:endParaRPr>
          </a:p>
          <a:p>
            <a:pPr marR="0" defTabSz="914400" rtl="0" eaLnBrk="1" fontAlgn="base" latinLnBrk="0" hangingPunct="1">
              <a:lnSpc>
                <a:spcPct val="100000"/>
              </a:lnSpc>
              <a:spcBef>
                <a:spcPct val="0"/>
              </a:spcBef>
              <a:spcAft>
                <a:spcPct val="0"/>
              </a:spcAft>
              <a:buClrTx/>
              <a:buSzTx/>
              <a:tabLst/>
            </a:pPr>
            <a:r>
              <a:rPr lang="en-US" sz="1200" b="0" u="none" baseline="0" dirty="0" smtClean="0">
                <a:solidFill>
                  <a:schemeClr val="bg1"/>
                </a:solidFill>
                <a:latin typeface="Calibri" panose="020F0502020204030204" pitchFamily="34" charset="0"/>
                <a:cs typeface="Times New Roman" pitchFamily="18" charset="0"/>
              </a:rPr>
              <a:t>As per the TDS rule, every nature of payment has a threshold limit and TDS will be calculated ONLY if that limit is crossed. But there are instances when businesses dealing with regular parties want to have the flexibility of recording their TDS deductions if the billing amount exceeds a given limit, without the threshold limit being crossed. </a:t>
            </a:r>
          </a:p>
          <a:p>
            <a:pPr marR="0" defTabSz="914400" rtl="0" eaLnBrk="1" fontAlgn="base" latinLnBrk="0" hangingPunct="1">
              <a:lnSpc>
                <a:spcPct val="100000"/>
              </a:lnSpc>
              <a:spcBef>
                <a:spcPct val="0"/>
              </a:spcBef>
              <a:spcAft>
                <a:spcPct val="0"/>
              </a:spcAft>
              <a:buClrTx/>
              <a:buSzTx/>
              <a:tabLst/>
            </a:pPr>
            <a:endParaRPr lang="en-US" sz="1200" b="0" u="none" baseline="0" dirty="0" smtClean="0">
              <a:solidFill>
                <a:schemeClr val="bg1"/>
              </a:solidFill>
              <a:latin typeface="Calibri" panose="020F0502020204030204" pitchFamily="34" charset="0"/>
              <a:cs typeface="Times New Roman" pitchFamily="18" charset="0"/>
            </a:endParaRPr>
          </a:p>
          <a:p>
            <a:pPr marR="0" defTabSz="914400" rtl="0" eaLnBrk="1" fontAlgn="base" latinLnBrk="0" hangingPunct="1">
              <a:lnSpc>
                <a:spcPct val="100000"/>
              </a:lnSpc>
              <a:spcBef>
                <a:spcPct val="0"/>
              </a:spcBef>
              <a:spcAft>
                <a:spcPct val="0"/>
              </a:spcAft>
              <a:buClrTx/>
              <a:buSzTx/>
              <a:tabLst/>
            </a:pPr>
            <a:r>
              <a:rPr kumimoji="0" lang="en-US" sz="1200" b="0" i="0" u="none" strike="noStrike" cap="none" normalizeH="0" baseline="0" dirty="0" smtClean="0">
                <a:ln>
                  <a:noFill/>
                </a:ln>
                <a:solidFill>
                  <a:schemeClr val="bg1"/>
                </a:solidFill>
                <a:effectLst/>
                <a:latin typeface="Calibri" panose="020F0502020204030204" pitchFamily="34" charset="0"/>
                <a:cs typeface="Times New Roman" pitchFamily="18" charset="0"/>
              </a:rPr>
              <a:t>So let us see how this is handled by Tally….</a:t>
            </a:r>
          </a:p>
          <a:p>
            <a:endParaRPr lang="en-US" baseline="0" dirty="0" smtClean="0"/>
          </a:p>
          <a:p>
            <a:pPr lvl="0"/>
            <a:r>
              <a:rPr lang="en-US" baseline="0" dirty="0" smtClean="0"/>
              <a:t>Alter the ledger Consultancy Services, </a:t>
            </a:r>
            <a:r>
              <a:rPr lang="en-US" sz="1200" kern="1200" dirty="0" smtClean="0">
                <a:solidFill>
                  <a:schemeClr val="tx1"/>
                </a:solidFill>
                <a:effectLst/>
                <a:latin typeface="+mn-lt"/>
                <a:ea typeface="+mn-ea"/>
                <a:cs typeface="+mn-cs"/>
              </a:rPr>
              <a:t>press CTRL+ENTER on “Nature of Payment”. Enable “Allow Single Bill Value” from F12: Configurations and mention the single bill value limit say, </a:t>
            </a:r>
            <a:r>
              <a:rPr lang="en-US" sz="1200" kern="1200" dirty="0" err="1" smtClean="0">
                <a:solidFill>
                  <a:schemeClr val="tx1"/>
                </a:solidFill>
                <a:effectLst/>
                <a:latin typeface="+mn-lt"/>
                <a:ea typeface="+mn-ea"/>
                <a:cs typeface="+mn-cs"/>
              </a:rPr>
              <a:t>Rs</a:t>
            </a:r>
            <a:r>
              <a:rPr lang="en-US" sz="1200" kern="1200" dirty="0" smtClean="0">
                <a:solidFill>
                  <a:schemeClr val="tx1"/>
                </a:solidFill>
                <a:effectLst/>
                <a:latin typeface="+mn-lt"/>
                <a:ea typeface="+mn-ea"/>
                <a:cs typeface="+mn-cs"/>
              </a:rPr>
              <a:t>. 50,000. Set the applicability date as 20.4.15.</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From F11 </a:t>
            </a:r>
            <a:r>
              <a:rPr lang="en-US" sz="1200" kern="1200" dirty="0" smtClean="0">
                <a:solidFill>
                  <a:schemeClr val="tx1"/>
                </a:solidFill>
                <a:effectLst/>
                <a:latin typeface="+mn-lt"/>
                <a:ea typeface="+mn-ea"/>
                <a:cs typeface="+mn-cs"/>
                <a:sym typeface="Wingdings" panose="05000000000000000000" pitchFamily="2" charset="2"/>
              </a:rPr>
              <a:t></a:t>
            </a:r>
            <a:r>
              <a:rPr lang="en-US" sz="1200" kern="1200" dirty="0" smtClean="0">
                <a:solidFill>
                  <a:schemeClr val="tx1"/>
                </a:solidFill>
                <a:effectLst/>
                <a:latin typeface="+mn-lt"/>
                <a:ea typeface="+mn-ea"/>
                <a:cs typeface="+mn-cs"/>
              </a:rPr>
              <a:t> enable the option “Ignore IT exemption limit for TDS deduction</a:t>
            </a:r>
          </a:p>
          <a:p>
            <a:pPr lvl="0"/>
            <a:endParaRPr lang="en-US" sz="1200" kern="1200" baseline="0" dirty="0" smtClean="0">
              <a:solidFill>
                <a:schemeClr val="tx1"/>
              </a:solidFill>
              <a:effectLst/>
              <a:latin typeface="+mn-lt"/>
              <a:ea typeface="+mn-ea"/>
              <a:cs typeface="+mn-cs"/>
            </a:endParaRPr>
          </a:p>
          <a:p>
            <a:pPr lvl="0"/>
            <a:r>
              <a:rPr lang="en-US" sz="1200" kern="1200" baseline="0" dirty="0" smtClean="0">
                <a:solidFill>
                  <a:schemeClr val="tx1"/>
                </a:solidFill>
                <a:effectLst/>
                <a:latin typeface="+mn-lt"/>
                <a:ea typeface="+mn-ea"/>
                <a:cs typeface="+mn-cs"/>
              </a:rPr>
              <a:t>Now enter a purchase invoice. </a:t>
            </a:r>
          </a:p>
          <a:p>
            <a:pPr lvl="0"/>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Select the TDS ledger. Observe</a:t>
            </a:r>
            <a:r>
              <a:rPr lang="en-US" sz="1200" kern="1200" baseline="0" dirty="0" smtClean="0">
                <a:solidFill>
                  <a:schemeClr val="tx1"/>
                </a:solidFill>
                <a:effectLst/>
                <a:latin typeface="+mn-lt"/>
                <a:ea typeface="+mn-ea"/>
                <a:cs typeface="+mn-cs"/>
              </a:rPr>
              <a:t> that </a:t>
            </a:r>
            <a:r>
              <a:rPr lang="en-US" sz="1200" kern="1200" dirty="0" smtClean="0">
                <a:solidFill>
                  <a:schemeClr val="tx1"/>
                </a:solidFill>
                <a:effectLst/>
                <a:latin typeface="+mn-lt"/>
                <a:ea typeface="+mn-ea"/>
                <a:cs typeface="+mn-cs"/>
              </a:rPr>
              <a:t>although the amount is within the threshold limit, still TDS is getting calculated on the entered amount as it has crossed the Single Bill limit.</a:t>
            </a:r>
          </a:p>
          <a:p>
            <a:pPr lvl="0"/>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ED05B854-9A8C-4B0D-A819-FFDC0E80FB36}" type="slidenum">
              <a:rPr lang="en-US" smtClean="0"/>
              <a:pPr/>
              <a:t>15</a:t>
            </a:fld>
            <a:endParaRPr lang="en-US"/>
          </a:p>
        </p:txBody>
      </p:sp>
    </p:spTree>
    <p:extLst>
      <p:ext uri="{BB962C8B-B14F-4D97-AF65-F5344CB8AC3E}">
        <p14:creationId xmlns:p14="http://schemas.microsoft.com/office/powerpoint/2010/main" val="3778823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far we have seen, how TDS amount gets deducted once it crosses the threshold</a:t>
            </a:r>
            <a:r>
              <a:rPr lang="en-US" baseline="0" dirty="0" smtClean="0"/>
              <a:t> limit. Now, let’s take an example where in the TDS needs to be deducted for a Party while raising the first bill itself (Do not wait till the bills crosses the threshold limit).</a:t>
            </a:r>
          </a:p>
          <a:p>
            <a:endParaRPr lang="en-US" baseline="0" dirty="0" smtClean="0"/>
          </a:p>
          <a:p>
            <a:r>
              <a:rPr lang="en-US" baseline="0" dirty="0" smtClean="0"/>
              <a:t>Let’s say we are paying Rent of 50,000/- to XYZ and the limit for Rent is 1,80,000.</a:t>
            </a:r>
          </a:p>
          <a:p>
            <a:endParaRPr lang="en-US" baseline="0" dirty="0" smtClean="0"/>
          </a:p>
          <a:p>
            <a:pPr marL="228600" indent="-228600">
              <a:buAutoNum type="arabicPeriod"/>
            </a:pPr>
            <a:r>
              <a:rPr lang="en-US" baseline="0" dirty="0" smtClean="0"/>
              <a:t>Create a ledger called Rent under Indirect Expenses and enable TDS and allocate the Nature of Payment as “Rent of Land, Building or Furniture</a:t>
            </a:r>
          </a:p>
          <a:p>
            <a:pPr marL="228600" indent="-228600">
              <a:buAutoNum type="arabicPeriod"/>
            </a:pPr>
            <a:r>
              <a:rPr lang="en-US" baseline="0" dirty="0" smtClean="0"/>
              <a:t>Create a new Party ledger called XYZ, press F12: Configure and enable “Allow advanced entries in TDS master</a:t>
            </a:r>
          </a:p>
          <a:p>
            <a:pPr marL="228600" lvl="0" indent="-228600">
              <a:buAutoNum type="arabicPeriod"/>
            </a:pPr>
            <a:r>
              <a:rPr lang="en-US" baseline="0" dirty="0" smtClean="0"/>
              <a:t>Use Advanced TDS entries </a:t>
            </a:r>
            <a:r>
              <a:rPr lang="en-US" baseline="0" dirty="0" smtClean="0">
                <a:sym typeface="Wingdings" panose="05000000000000000000" pitchFamily="2" charset="2"/>
              </a:rPr>
              <a:t> Yes  Ignore Income tax exemption limit  Applicable  Rent of Land, Building or Furniture (List of Nature of Payments). </a:t>
            </a:r>
          </a:p>
          <a:p>
            <a:pPr marL="228600" lvl="0" indent="-228600">
              <a:buAutoNum type="arabicPeriod"/>
            </a:pPr>
            <a:r>
              <a:rPr lang="en-US" baseline="0" dirty="0" smtClean="0">
                <a:sym typeface="Wingdings" panose="05000000000000000000" pitchFamily="2" charset="2"/>
              </a:rPr>
              <a:t>Also specify the PAN number for the Party XYZ and save it.</a:t>
            </a:r>
          </a:p>
          <a:p>
            <a:pPr marL="228600" lvl="0" indent="-228600">
              <a:buAutoNum type="arabicPeriod"/>
            </a:pPr>
            <a:r>
              <a:rPr lang="en-US" baseline="0" dirty="0" smtClean="0">
                <a:sym typeface="Wingdings" panose="05000000000000000000" pitchFamily="2" charset="2"/>
              </a:rPr>
              <a:t>You can now see, after giving value as 50,000 while passing the Journal voucher, Tally deducts TDS as 5,000/-</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E03285BE-68CF-4831-84FB-24AE094C029B}" type="slidenum">
              <a:rPr lang="en-IN" smtClean="0"/>
              <a:t>16</a:t>
            </a:fld>
            <a:endParaRPr lang="en-IN"/>
          </a:p>
        </p:txBody>
      </p:sp>
    </p:spTree>
    <p:extLst>
      <p:ext uri="{BB962C8B-B14F-4D97-AF65-F5344CB8AC3E}">
        <p14:creationId xmlns:p14="http://schemas.microsoft.com/office/powerpoint/2010/main" val="28406890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&lt;INTRODUCTION&gt;</a:t>
            </a:r>
          </a:p>
          <a:p>
            <a:endParaRPr lang="en-US" dirty="0" smtClean="0"/>
          </a:p>
          <a:p>
            <a:pPr marR="0" defTabSz="914400" rtl="0" eaLnBrk="1" fontAlgn="base" latinLnBrk="0" hangingPunct="1">
              <a:lnSpc>
                <a:spcPct val="100000"/>
              </a:lnSpc>
              <a:spcBef>
                <a:spcPct val="0"/>
              </a:spcBef>
              <a:spcAft>
                <a:spcPct val="0"/>
              </a:spcAft>
              <a:buClrTx/>
              <a:buSzTx/>
              <a:tabLst/>
            </a:pPr>
            <a:r>
              <a:rPr kumimoji="0" lang="en-US" sz="1200" b="0" i="0" u="none" strike="noStrike" cap="none" normalizeH="0" baseline="0" dirty="0" smtClean="0">
                <a:ln>
                  <a:noFill/>
                </a:ln>
                <a:solidFill>
                  <a:schemeClr val="bg1"/>
                </a:solidFill>
                <a:effectLst/>
                <a:latin typeface="Calibri" panose="020F0502020204030204" pitchFamily="34" charset="0"/>
                <a:cs typeface="Times New Roman" pitchFamily="18" charset="0"/>
              </a:rPr>
              <a:t>Finally, we take up a scenario of deducting TDS on direct cash transactions made. This is particularly applicable for those </a:t>
            </a:r>
            <a:r>
              <a:rPr lang="en-US" sz="1200" b="0" u="none" dirty="0" smtClean="0">
                <a:solidFill>
                  <a:schemeClr val="bg1"/>
                </a:solidFill>
                <a:latin typeface="Calibri" panose="020F0502020204030204" pitchFamily="34" charset="0"/>
                <a:cs typeface="Times New Roman" pitchFamily="18" charset="0"/>
              </a:rPr>
              <a:t>who does more cash transactions and want to record TDS deduction for party without creating a ledger.</a:t>
            </a:r>
          </a:p>
          <a:p>
            <a:pPr marR="0" defTabSz="914400" rtl="0" eaLnBrk="1" fontAlgn="base" latinLnBrk="0" hangingPunct="1">
              <a:lnSpc>
                <a:spcPct val="100000"/>
              </a:lnSpc>
              <a:spcBef>
                <a:spcPct val="0"/>
              </a:spcBef>
              <a:spcAft>
                <a:spcPct val="0"/>
              </a:spcAft>
              <a:buClrTx/>
              <a:buSzTx/>
              <a:tabLst/>
            </a:pPr>
            <a:endParaRPr lang="en-US" sz="1200" b="0" u="none" dirty="0" smtClean="0">
              <a:solidFill>
                <a:schemeClr val="bg1"/>
              </a:solidFill>
              <a:latin typeface="Calibri" panose="020F0502020204030204" pitchFamily="34" charset="0"/>
              <a:cs typeface="Times New Roman" pitchFamily="18" charset="0"/>
            </a:endParaRPr>
          </a:p>
          <a:p>
            <a:pPr marL="228600" lvl="0" indent="-228600">
              <a:buFont typeface="+mj-lt"/>
              <a:buAutoNum type="arabicPeriod"/>
            </a:pPr>
            <a:r>
              <a:rPr lang="en-US" sz="1200" kern="1200" dirty="0" smtClean="0">
                <a:solidFill>
                  <a:schemeClr val="tx1"/>
                </a:solidFill>
                <a:effectLst/>
                <a:latin typeface="+mn-lt"/>
                <a:ea typeface="+mn-ea"/>
                <a:cs typeface="+mn-cs"/>
              </a:rPr>
              <a:t>Enter a Purchase invoice (Ensure “use common ledger account for item allocation” is set to “No”).</a:t>
            </a:r>
          </a:p>
          <a:p>
            <a:pPr marL="228600" lvl="0" indent="-228600">
              <a:buFont typeface="+mj-lt"/>
              <a:buAutoNum type="arabicPeriod"/>
            </a:pPr>
            <a:endParaRPr lang="en-US" sz="1200" kern="1200" dirty="0" smtClean="0">
              <a:solidFill>
                <a:schemeClr val="tx1"/>
              </a:solidFill>
              <a:effectLst/>
              <a:latin typeface="+mn-lt"/>
              <a:ea typeface="+mn-ea"/>
              <a:cs typeface="+mn-cs"/>
            </a:endParaRPr>
          </a:p>
          <a:p>
            <a:pPr marL="228600" lvl="0" indent="-228600">
              <a:buFont typeface="+mj-lt"/>
              <a:buAutoNum type="arabicPeriod"/>
            </a:pPr>
            <a:r>
              <a:rPr lang="en-US" sz="1200" kern="1200" dirty="0" smtClean="0">
                <a:solidFill>
                  <a:schemeClr val="tx1"/>
                </a:solidFill>
                <a:effectLst/>
                <a:latin typeface="+mn-lt"/>
                <a:ea typeface="+mn-ea"/>
                <a:cs typeface="+mn-cs"/>
              </a:rPr>
              <a:t>Select  “Cash” as the party account</a:t>
            </a:r>
          </a:p>
          <a:p>
            <a:pPr marL="228600" lvl="0" indent="-228600">
              <a:buFont typeface="+mj-lt"/>
              <a:buAutoNum type="arabicPeriod"/>
            </a:pPr>
            <a:endParaRPr lang="en-US" sz="1200" kern="1200" dirty="0" smtClean="0">
              <a:solidFill>
                <a:schemeClr val="tx1"/>
              </a:solidFill>
              <a:effectLst/>
              <a:latin typeface="+mn-lt"/>
              <a:ea typeface="+mn-ea"/>
              <a:cs typeface="+mn-cs"/>
            </a:endParaRPr>
          </a:p>
          <a:p>
            <a:pPr marL="228600" lvl="0" indent="-228600">
              <a:buFont typeface="+mj-lt"/>
              <a:buAutoNum type="arabicPeriod"/>
            </a:pPr>
            <a:r>
              <a:rPr lang="en-US" sz="1200" kern="1200" dirty="0" smtClean="0">
                <a:solidFill>
                  <a:schemeClr val="tx1"/>
                </a:solidFill>
                <a:effectLst/>
                <a:latin typeface="+mn-lt"/>
                <a:ea typeface="+mn-ea"/>
                <a:cs typeface="+mn-cs"/>
              </a:rPr>
              <a:t>In the party details screen enter a supplier name say, ABC Enterprise</a:t>
            </a:r>
          </a:p>
          <a:p>
            <a:pPr marL="228600" lvl="0" indent="-228600">
              <a:buFont typeface="+mj-lt"/>
              <a:buAutoNum type="arabicPeriod"/>
            </a:pPr>
            <a:endParaRPr lang="en-US" sz="1200" kern="1200" dirty="0" smtClean="0">
              <a:solidFill>
                <a:schemeClr val="tx1"/>
              </a:solidFill>
              <a:effectLst/>
              <a:latin typeface="+mn-lt"/>
              <a:ea typeface="+mn-ea"/>
              <a:cs typeface="+mn-cs"/>
            </a:endParaRPr>
          </a:p>
          <a:p>
            <a:pPr marL="228600" lvl="0" indent="-228600">
              <a:buFont typeface="+mj-lt"/>
              <a:buAutoNum type="arabicPeriod"/>
            </a:pPr>
            <a:r>
              <a:rPr lang="en-US" sz="1200" kern="1200" dirty="0" smtClean="0">
                <a:solidFill>
                  <a:schemeClr val="tx1"/>
                </a:solidFill>
                <a:effectLst/>
                <a:latin typeface="+mn-lt"/>
                <a:ea typeface="+mn-ea"/>
                <a:cs typeface="+mn-cs"/>
              </a:rPr>
              <a:t>Select the expense ledger – consultancy services and enter an amount of say, 70,000/-</a:t>
            </a:r>
          </a:p>
          <a:p>
            <a:pPr marL="228600" lvl="0" indent="-228600">
              <a:buFont typeface="+mj-lt"/>
              <a:buAutoNum type="arabicPeriod"/>
            </a:pPr>
            <a:endParaRPr lang="en-US" sz="1200" kern="1200" dirty="0" smtClean="0">
              <a:solidFill>
                <a:schemeClr val="tx1"/>
              </a:solidFill>
              <a:effectLst/>
              <a:latin typeface="+mn-lt"/>
              <a:ea typeface="+mn-ea"/>
              <a:cs typeface="+mn-cs"/>
            </a:endParaRPr>
          </a:p>
          <a:p>
            <a:pPr marL="228600" lvl="0" indent="-228600">
              <a:buFont typeface="+mj-lt"/>
              <a:buAutoNum type="arabicPeriod"/>
            </a:pPr>
            <a:r>
              <a:rPr lang="en-US" sz="1200" kern="1200" dirty="0" smtClean="0">
                <a:solidFill>
                  <a:schemeClr val="tx1"/>
                </a:solidFill>
                <a:effectLst/>
                <a:latin typeface="+mn-lt"/>
                <a:ea typeface="+mn-ea"/>
                <a:cs typeface="+mn-cs"/>
              </a:rPr>
              <a:t>Select the TDS ledger. As soon as the TDS ledger</a:t>
            </a:r>
            <a:r>
              <a:rPr lang="en-US" sz="1200" kern="1200" baseline="0" dirty="0" smtClean="0">
                <a:solidFill>
                  <a:schemeClr val="tx1"/>
                </a:solidFill>
                <a:effectLst/>
                <a:latin typeface="+mn-lt"/>
                <a:ea typeface="+mn-ea"/>
                <a:cs typeface="+mn-cs"/>
              </a:rPr>
              <a:t> is selected, Tally prompts for </a:t>
            </a:r>
            <a:r>
              <a:rPr lang="en-US" sz="1200" kern="1200" dirty="0" smtClean="0">
                <a:solidFill>
                  <a:schemeClr val="tx1"/>
                </a:solidFill>
                <a:effectLst/>
                <a:latin typeface="+mn-lt"/>
                <a:ea typeface="+mn-ea"/>
                <a:cs typeface="+mn-cs"/>
              </a:rPr>
              <a:t>party PAN number and deductee type.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Select deductee type as “Company Resident”.</a:t>
            </a:r>
          </a:p>
          <a:p>
            <a:pPr marL="228600" lvl="0" indent="-228600">
              <a:buFont typeface="+mj-lt"/>
              <a:buAutoNum type="arabicPeriod"/>
            </a:pPr>
            <a:endParaRPr lang="en-US" sz="1200" kern="1200" dirty="0" smtClean="0">
              <a:solidFill>
                <a:schemeClr val="tx1"/>
              </a:solidFill>
              <a:effectLst/>
              <a:latin typeface="+mn-lt"/>
              <a:ea typeface="+mn-ea"/>
              <a:cs typeface="+mn-cs"/>
            </a:endParaRPr>
          </a:p>
          <a:p>
            <a:pPr marL="228600" lvl="0" indent="-228600">
              <a:buFont typeface="+mj-lt"/>
              <a:buAutoNum type="arabicPeriod"/>
            </a:pPr>
            <a:r>
              <a:rPr lang="en-US" sz="1200" kern="1200" dirty="0" smtClean="0">
                <a:solidFill>
                  <a:schemeClr val="tx1"/>
                </a:solidFill>
                <a:effectLst/>
                <a:latin typeface="+mn-lt"/>
                <a:ea typeface="+mn-ea"/>
                <a:cs typeface="+mn-cs"/>
              </a:rPr>
              <a:t>As soon as the party PAN number and deductee type information is provided,</a:t>
            </a:r>
            <a:r>
              <a:rPr lang="en-US" sz="1200" kern="1200" baseline="0" dirty="0" smtClean="0">
                <a:solidFill>
                  <a:schemeClr val="tx1"/>
                </a:solidFill>
                <a:effectLst/>
                <a:latin typeface="+mn-lt"/>
                <a:ea typeface="+mn-ea"/>
                <a:cs typeface="+mn-cs"/>
              </a:rPr>
              <a:t> the </a:t>
            </a:r>
            <a:r>
              <a:rPr lang="en-US" sz="1200" kern="1200" dirty="0" smtClean="0">
                <a:solidFill>
                  <a:schemeClr val="tx1"/>
                </a:solidFill>
                <a:effectLst/>
                <a:latin typeface="+mn-lt"/>
                <a:ea typeface="+mn-ea"/>
                <a:cs typeface="+mn-cs"/>
              </a:rPr>
              <a:t>TDS gets calculated!</a:t>
            </a:r>
          </a:p>
          <a:p>
            <a:pPr marL="228600" lvl="0" indent="-228600">
              <a:buFont typeface="+mj-lt"/>
              <a:buAutoNum type="arabicPeriod"/>
            </a:pPr>
            <a:endParaRPr lang="en-US" sz="1200" kern="1200" dirty="0" smtClean="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So</a:t>
            </a:r>
            <a:r>
              <a:rPr lang="en-US" sz="1200" kern="1200" baseline="0" dirty="0" smtClean="0">
                <a:solidFill>
                  <a:schemeClr val="tx1"/>
                </a:solidFill>
                <a:effectLst/>
                <a:latin typeface="+mn-lt"/>
                <a:ea typeface="+mn-ea"/>
                <a:cs typeface="+mn-cs"/>
              </a:rPr>
              <a:t> e</a:t>
            </a:r>
            <a:r>
              <a:rPr lang="en-US" sz="1200" kern="1200" dirty="0" smtClean="0">
                <a:solidFill>
                  <a:schemeClr val="tx1"/>
                </a:solidFill>
                <a:effectLst/>
                <a:latin typeface="+mn-lt"/>
                <a:ea typeface="+mn-ea"/>
                <a:cs typeface="+mn-cs"/>
              </a:rPr>
              <a:t>ven thoug</a:t>
            </a:r>
            <a:r>
              <a:rPr lang="en-US" sz="1200" kern="1200" baseline="0" dirty="0" smtClean="0">
                <a:solidFill>
                  <a:schemeClr val="tx1"/>
                </a:solidFill>
                <a:effectLst/>
                <a:latin typeface="+mn-lt"/>
                <a:ea typeface="+mn-ea"/>
                <a:cs typeface="+mn-cs"/>
              </a:rPr>
              <a:t>h</a:t>
            </a:r>
            <a:r>
              <a:rPr lang="en-US" sz="1200" kern="1200" dirty="0" smtClean="0">
                <a:solidFill>
                  <a:schemeClr val="tx1"/>
                </a:solidFill>
                <a:effectLst/>
                <a:latin typeface="+mn-lt"/>
                <a:ea typeface="+mn-ea"/>
                <a:cs typeface="+mn-cs"/>
              </a:rPr>
              <a:t> no separate ledger account has been created for the supplier, but the expense can still be booked against the supplier.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u="sng" kern="1200" dirty="0" smtClean="0">
                <a:solidFill>
                  <a:schemeClr val="tx1"/>
                </a:solidFill>
                <a:effectLst/>
                <a:latin typeface="+mn-lt"/>
                <a:ea typeface="+mn-ea"/>
                <a:cs typeface="+mn-cs"/>
              </a:rPr>
              <a:t>Note</a:t>
            </a:r>
            <a:r>
              <a:rPr lang="en-US" sz="1200" kern="1200" dirty="0" smtClean="0">
                <a:solidFill>
                  <a:schemeClr val="tx1"/>
                </a:solidFill>
                <a:effectLst/>
                <a:latin typeface="+mn-lt"/>
                <a:ea typeface="+mn-ea"/>
                <a:cs typeface="+mn-cs"/>
              </a:rPr>
              <a:t>: You</a:t>
            </a:r>
            <a:r>
              <a:rPr lang="en-US" sz="1200" kern="1200" baseline="0" dirty="0" smtClean="0">
                <a:solidFill>
                  <a:schemeClr val="tx1"/>
                </a:solidFill>
                <a:effectLst/>
                <a:latin typeface="+mn-lt"/>
                <a:ea typeface="+mn-ea"/>
                <a:cs typeface="+mn-cs"/>
              </a:rPr>
              <a:t> can also pass the above transaction in Payment voucher.</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D05B854-9A8C-4B0D-A819-FFDC0E80FB36}" type="slidenum">
              <a:rPr lang="en-US" smtClean="0"/>
              <a:pPr/>
              <a:t>17</a:t>
            </a:fld>
            <a:endParaRPr lang="en-US"/>
          </a:p>
        </p:txBody>
      </p:sp>
    </p:spTree>
    <p:extLst>
      <p:ext uri="{BB962C8B-B14F-4D97-AF65-F5344CB8AC3E}">
        <p14:creationId xmlns:p14="http://schemas.microsoft.com/office/powerpoint/2010/main" val="34249912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heard</a:t>
            </a:r>
            <a:r>
              <a:rPr lang="en-US" baseline="0" dirty="0" smtClean="0"/>
              <a:t> that TDS becomes payable as soon as we book the expense. In the case of ABC Consultants we booked an expense. We now decide that we will reverse 10,000. What happens to the TDS already deducted, maybe even paid?</a:t>
            </a:r>
          </a:p>
          <a:p>
            <a:endParaRPr lang="en-US" baseline="0" dirty="0" smtClean="0"/>
          </a:p>
          <a:p>
            <a:r>
              <a:rPr lang="en-US" dirty="0" smtClean="0"/>
              <a:t>Follow</a:t>
            </a:r>
            <a:r>
              <a:rPr lang="en-US" baseline="0" dirty="0" smtClean="0"/>
              <a:t> the instructions on the screen and you will have recorded the reversal of the dues as well as for the TDS</a:t>
            </a:r>
          </a:p>
          <a:p>
            <a:endParaRPr lang="en-US" baseline="0" dirty="0" smtClean="0"/>
          </a:p>
          <a:p>
            <a:pPr marL="228600" indent="-228600">
              <a:buFont typeface="+mj-lt"/>
              <a:buAutoNum type="arabicPeriod"/>
            </a:pPr>
            <a:r>
              <a:rPr lang="en-US" dirty="0" smtClean="0"/>
              <a:t>Enable Debit &amp; Credit Notes in Invoice mode </a:t>
            </a:r>
            <a:r>
              <a:rPr lang="en-US" dirty="0" smtClean="0">
                <a:sym typeface="Wingdings" panose="05000000000000000000" pitchFamily="2" charset="2"/>
              </a:rPr>
              <a:t> </a:t>
            </a:r>
            <a:r>
              <a:rPr lang="en-US" dirty="0" smtClean="0"/>
              <a:t>From F11: Feature &gt; Accounts</a:t>
            </a:r>
          </a:p>
          <a:p>
            <a:pPr marL="228600" indent="-228600">
              <a:buFont typeface="+mj-lt"/>
              <a:buAutoNum type="arabicPeriod"/>
            </a:pPr>
            <a:r>
              <a:rPr lang="en-US" dirty="0" smtClean="0"/>
              <a:t>Record Debit Note in Accounts Invoice mode</a:t>
            </a:r>
          </a:p>
          <a:p>
            <a:pPr marL="228600" indent="-228600">
              <a:buFont typeface="+mj-lt"/>
              <a:buAutoNum type="arabicPeriod"/>
            </a:pPr>
            <a:r>
              <a:rPr lang="en-US" dirty="0" smtClean="0"/>
              <a:t>Adjust TDS</a:t>
            </a:r>
            <a:r>
              <a:rPr lang="en-US" baseline="0" dirty="0" smtClean="0"/>
              <a:t> against the list of bills shown under “Tax Details”</a:t>
            </a:r>
          </a:p>
          <a:p>
            <a:pPr marL="228600" indent="-228600">
              <a:buFont typeface="+mj-lt"/>
              <a:buAutoNum type="arabicPeriod"/>
            </a:pPr>
            <a:endParaRPr lang="en-US"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D05B854-9A8C-4B0D-A819-FFDC0E80FB36}" type="slidenum">
              <a:rPr lang="en-US" smtClean="0"/>
              <a:pPr/>
              <a:t>18</a:t>
            </a:fld>
            <a:endParaRPr lang="en-US"/>
          </a:p>
        </p:txBody>
      </p:sp>
    </p:spTree>
    <p:extLst>
      <p:ext uri="{BB962C8B-B14F-4D97-AF65-F5344CB8AC3E}">
        <p14:creationId xmlns:p14="http://schemas.microsoft.com/office/powerpoint/2010/main" val="33535830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Display</a:t>
            </a:r>
            <a:r>
              <a:rPr lang="en-US" baseline="0" dirty="0" smtClean="0"/>
              <a:t> </a:t>
            </a:r>
            <a:r>
              <a:rPr lang="en-US" baseline="0" dirty="0" smtClean="0">
                <a:sym typeface="Wingdings" panose="05000000000000000000" pitchFamily="2" charset="2"/>
              </a:rPr>
              <a:t></a:t>
            </a:r>
            <a:r>
              <a:rPr lang="en-US" baseline="0" dirty="0" smtClean="0"/>
              <a:t> Statutory Reports </a:t>
            </a:r>
            <a:r>
              <a:rPr lang="en-US" baseline="0" dirty="0" smtClean="0">
                <a:sym typeface="Wingdings" panose="05000000000000000000" pitchFamily="2" charset="2"/>
              </a:rPr>
              <a:t> </a:t>
            </a:r>
            <a:r>
              <a:rPr lang="en-US" baseline="0" dirty="0" smtClean="0"/>
              <a:t>TDS reports, look at Form 26Q. </a:t>
            </a:r>
          </a:p>
          <a:p>
            <a:endParaRPr lang="en-US" baseline="0" dirty="0" smtClean="0"/>
          </a:p>
          <a:p>
            <a:r>
              <a:rPr lang="en-US" baseline="0" dirty="0" smtClean="0"/>
              <a:t>You will see that the total deducted value has been accurately captured. Also, if you observe the report closely, you’ll see that the TDS Report – Form 26Q – has been designed in such a way that the user can identify the following:</a:t>
            </a:r>
          </a:p>
          <a:p>
            <a:endParaRPr lang="en-US" baseline="0" dirty="0" smtClean="0"/>
          </a:p>
          <a:p>
            <a:pPr marL="171450" indent="-171450">
              <a:buFont typeface="Arial" panose="020B0604020202020204" pitchFamily="34" charset="0"/>
              <a:buChar char="•"/>
            </a:pPr>
            <a:r>
              <a:rPr lang="en-US" baseline="0" dirty="0" smtClean="0"/>
              <a:t>The total number of transactions recorded</a:t>
            </a:r>
          </a:p>
          <a:p>
            <a:pPr marL="628650" lvl="1" indent="-171450">
              <a:buFont typeface="Arial" panose="020B0604020202020204" pitchFamily="34" charset="0"/>
              <a:buChar char="•"/>
            </a:pPr>
            <a:r>
              <a:rPr lang="en-US" baseline="0" dirty="0" smtClean="0"/>
              <a:t>Out of the total number, number of transactions </a:t>
            </a:r>
            <a:r>
              <a:rPr lang="en-US" b="1" baseline="0" dirty="0" smtClean="0"/>
              <a:t>INCLUDED</a:t>
            </a:r>
            <a:r>
              <a:rPr lang="en-US" baseline="0" dirty="0" smtClean="0"/>
              <a:t> for generating the TDS Returns</a:t>
            </a:r>
          </a:p>
          <a:p>
            <a:pPr marL="628650" lvl="1" indent="-171450">
              <a:buFont typeface="Arial" panose="020B0604020202020204" pitchFamily="34" charset="0"/>
              <a:buChar char="•"/>
            </a:pPr>
            <a:r>
              <a:rPr lang="en-US" baseline="0" dirty="0" smtClean="0"/>
              <a:t>Transactions </a:t>
            </a:r>
            <a:r>
              <a:rPr lang="en-US" b="1" baseline="0" dirty="0" smtClean="0"/>
              <a:t>EXCLUDED</a:t>
            </a:r>
            <a:r>
              <a:rPr lang="en-US" baseline="0" dirty="0" smtClean="0"/>
              <a:t> because they are not relevant, and </a:t>
            </a:r>
          </a:p>
          <a:p>
            <a:pPr marL="628650" lvl="1" indent="-171450">
              <a:buFont typeface="Arial" panose="020B0604020202020204" pitchFamily="34" charset="0"/>
              <a:buChar char="•"/>
            </a:pPr>
            <a:r>
              <a:rPr lang="en-US" baseline="0" dirty="0" smtClean="0"/>
              <a:t>Transactions about which Tally is </a:t>
            </a:r>
            <a:r>
              <a:rPr lang="en-US" b="1" baseline="0" dirty="0" smtClean="0"/>
              <a:t>UNCERTAIN</a:t>
            </a:r>
            <a:r>
              <a:rPr lang="en-US" baseline="0" dirty="0" smtClean="0"/>
              <a:t> as to what to do – because there is missing information or possible errors. </a:t>
            </a:r>
          </a:p>
          <a:p>
            <a:pPr marL="171450" indent="-171450">
              <a:buFont typeface="Arial" panose="020B0604020202020204" pitchFamily="34" charset="0"/>
              <a:buChar char="•"/>
            </a:pPr>
            <a:endParaRPr lang="en-US" baseline="0" dirty="0" smtClean="0"/>
          </a:p>
          <a:p>
            <a:r>
              <a:rPr lang="en-US" baseline="0" dirty="0" smtClean="0"/>
              <a:t>This concept is called “</a:t>
            </a:r>
            <a:r>
              <a:rPr lang="en-US" b="1" baseline="0" dirty="0" smtClean="0"/>
              <a:t>Triangulation</a:t>
            </a:r>
            <a:r>
              <a:rPr lang="en-US" baseline="0" dirty="0" smtClean="0"/>
              <a:t>”.</a:t>
            </a:r>
          </a:p>
          <a:p>
            <a:endParaRPr lang="en-US" baseline="0" dirty="0" smtClean="0"/>
          </a:p>
          <a:p>
            <a:r>
              <a:rPr lang="en-US" baseline="0" dirty="0" smtClean="0"/>
              <a:t>The user can drill down into each type – INCLUDED, EXCLUDED, AND UNCERTAIN – and satisfy himself of the correctness of information</a:t>
            </a:r>
          </a:p>
          <a:p>
            <a:endParaRPr lang="en-US" baseline="0" dirty="0" smtClean="0"/>
          </a:p>
          <a:p>
            <a:r>
              <a:rPr lang="en-US" baseline="0" dirty="0" smtClean="0"/>
              <a:t>In the UNCERTAIN bucket, Tally gives the different reasons for errors OR missing information and all of then are self-explanatory. The user can go DIRECTLY into the Masters or Transactions, and correct the errors OR provide the missing information </a:t>
            </a:r>
            <a:r>
              <a:rPr lang="en-US" baseline="0" dirty="0" smtClean="0">
                <a:sym typeface="Wingdings" panose="05000000000000000000" pitchFamily="2" charset="2"/>
              </a:rPr>
              <a:t> This results in 100% CORRECT Return – giving </a:t>
            </a:r>
            <a:r>
              <a:rPr lang="en-US" sz="1200" b="1" kern="1200" baseline="0" dirty="0" smtClean="0">
                <a:solidFill>
                  <a:schemeClr val="tx1"/>
                </a:solidFill>
                <a:effectLst/>
                <a:latin typeface="+mn-lt"/>
                <a:ea typeface="+mn-ea"/>
                <a:cs typeface="+mn-cs"/>
              </a:rPr>
              <a:t>CONFIDENCE</a:t>
            </a:r>
            <a:r>
              <a:rPr lang="en-US" sz="1200" kern="1200" baseline="0" dirty="0" smtClean="0">
                <a:solidFill>
                  <a:schemeClr val="tx1"/>
                </a:solidFill>
                <a:effectLst/>
                <a:latin typeface="+mn-lt"/>
                <a:ea typeface="+mn-ea"/>
                <a:cs typeface="+mn-cs"/>
              </a:rPr>
              <a:t> of a hand-prepared return!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Let us see this powerful capability in action!</a:t>
            </a:r>
          </a:p>
        </p:txBody>
      </p:sp>
      <p:sp>
        <p:nvSpPr>
          <p:cNvPr id="4" name="Slide Number Placeholder 3"/>
          <p:cNvSpPr>
            <a:spLocks noGrp="1"/>
          </p:cNvSpPr>
          <p:nvPr>
            <p:ph type="sldNum" sz="quarter" idx="10"/>
          </p:nvPr>
        </p:nvSpPr>
        <p:spPr/>
        <p:txBody>
          <a:bodyPr/>
          <a:lstStyle/>
          <a:p>
            <a:fld id="{ED05B854-9A8C-4B0D-A819-FFDC0E80FB36}" type="slidenum">
              <a:rPr lang="en-US" smtClean="0"/>
              <a:pPr/>
              <a:t>19</a:t>
            </a:fld>
            <a:endParaRPr lang="en-US"/>
          </a:p>
        </p:txBody>
      </p:sp>
    </p:spTree>
    <p:extLst>
      <p:ext uri="{BB962C8B-B14F-4D97-AF65-F5344CB8AC3E}">
        <p14:creationId xmlns:p14="http://schemas.microsoft.com/office/powerpoint/2010/main" val="21939158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Font typeface="+mj-lt"/>
              <a:buAutoNum type="arabicPeriod"/>
            </a:pPr>
            <a:r>
              <a:rPr lang="en-US" sz="1200" kern="1200" dirty="0" smtClean="0">
                <a:solidFill>
                  <a:schemeClr val="tx1"/>
                </a:solidFill>
                <a:effectLst/>
                <a:latin typeface="+mn-lt"/>
                <a:ea typeface="+mn-ea"/>
                <a:cs typeface="+mn-cs"/>
              </a:rPr>
              <a:t>Now, go an</a:t>
            </a:r>
            <a:r>
              <a:rPr lang="en-US" sz="1200" kern="1200" baseline="0" dirty="0" smtClean="0">
                <a:solidFill>
                  <a:schemeClr val="tx1"/>
                </a:solidFill>
                <a:effectLst/>
                <a:latin typeface="+mn-lt"/>
                <a:ea typeface="+mn-ea"/>
                <a:cs typeface="+mn-cs"/>
              </a:rPr>
              <a:t> a</a:t>
            </a:r>
            <a:r>
              <a:rPr lang="en-US" sz="1200" kern="1200" dirty="0" smtClean="0">
                <a:solidFill>
                  <a:schemeClr val="tx1"/>
                </a:solidFill>
                <a:effectLst/>
                <a:latin typeface="+mn-lt"/>
                <a:ea typeface="+mn-ea"/>
                <a:cs typeface="+mn-cs"/>
              </a:rPr>
              <a:t>lter the ledger “ABC Consultants” </a:t>
            </a:r>
            <a:r>
              <a:rPr lang="en-US" sz="1200" kern="1200" dirty="0" smtClean="0">
                <a:solidFill>
                  <a:schemeClr val="tx1"/>
                </a:solidFill>
                <a:effectLst/>
                <a:latin typeface="+mn-lt"/>
                <a:ea typeface="+mn-ea"/>
                <a:cs typeface="+mn-cs"/>
                <a:sym typeface="Wingdings" panose="05000000000000000000" pitchFamily="2" charset="2"/>
              </a:rPr>
              <a:t>and m</a:t>
            </a:r>
            <a:r>
              <a:rPr lang="en-US" sz="1200" kern="1200" dirty="0" smtClean="0">
                <a:solidFill>
                  <a:schemeClr val="tx1"/>
                </a:solidFill>
                <a:effectLst/>
                <a:latin typeface="+mn-lt"/>
                <a:ea typeface="+mn-ea"/>
                <a:cs typeface="+mn-cs"/>
              </a:rPr>
              <a:t>ake the “Deductee Type” as “Unknown” and remove PAN</a:t>
            </a:r>
            <a:r>
              <a:rPr lang="en-US" sz="1200" kern="1200" baseline="0" dirty="0" smtClean="0">
                <a:solidFill>
                  <a:schemeClr val="tx1"/>
                </a:solidFill>
                <a:effectLst/>
                <a:latin typeface="+mn-lt"/>
                <a:ea typeface="+mn-ea"/>
                <a:cs typeface="+mn-cs"/>
              </a:rPr>
              <a:t> too.</a:t>
            </a:r>
            <a:endParaRPr lang="en-US" sz="1200" kern="1200" dirty="0" smtClean="0">
              <a:solidFill>
                <a:schemeClr val="tx1"/>
              </a:solidFill>
              <a:effectLst/>
              <a:latin typeface="+mn-lt"/>
              <a:ea typeface="+mn-ea"/>
              <a:cs typeface="+mn-cs"/>
            </a:endParaRPr>
          </a:p>
          <a:p>
            <a:pPr marL="228600" lvl="0" indent="-228600">
              <a:buFont typeface="+mj-lt"/>
              <a:buAutoNum type="arabicPeriod"/>
            </a:pPr>
            <a:r>
              <a:rPr lang="en-US" sz="1200" kern="1200" dirty="0" smtClean="0">
                <a:solidFill>
                  <a:schemeClr val="tx1"/>
                </a:solidFill>
                <a:effectLst/>
                <a:latin typeface="+mn-lt"/>
                <a:ea typeface="+mn-ea"/>
                <a:cs typeface="+mn-cs"/>
                <a:sym typeface="Wingdings" panose="05000000000000000000" pitchFamily="2" charset="2"/>
              </a:rPr>
              <a:t>Go to Gateway</a:t>
            </a:r>
            <a:r>
              <a:rPr lang="en-US" sz="1200" kern="1200" baseline="0" dirty="0" smtClean="0">
                <a:solidFill>
                  <a:schemeClr val="tx1"/>
                </a:solidFill>
                <a:effectLst/>
                <a:latin typeface="+mn-lt"/>
                <a:ea typeface="+mn-ea"/>
                <a:cs typeface="+mn-cs"/>
                <a:sym typeface="Wingdings" panose="05000000000000000000" pitchFamily="2" charset="2"/>
              </a:rPr>
              <a:t> of Tally  </a:t>
            </a:r>
            <a:r>
              <a:rPr lang="en-US" dirty="0" smtClean="0"/>
              <a:t>Display</a:t>
            </a:r>
            <a:r>
              <a:rPr lang="en-US" baseline="0" dirty="0" smtClean="0"/>
              <a:t> </a:t>
            </a:r>
            <a:r>
              <a:rPr lang="en-US" baseline="0" dirty="0" smtClean="0">
                <a:sym typeface="Wingdings" panose="05000000000000000000" pitchFamily="2" charset="2"/>
              </a:rPr>
              <a:t></a:t>
            </a:r>
            <a:r>
              <a:rPr lang="en-US" baseline="0" dirty="0" smtClean="0"/>
              <a:t> Statutory Reports </a:t>
            </a:r>
            <a:r>
              <a:rPr lang="en-US" baseline="0" dirty="0" smtClean="0">
                <a:sym typeface="Wingdings" panose="05000000000000000000" pitchFamily="2" charset="2"/>
              </a:rPr>
              <a:t> </a:t>
            </a:r>
            <a:r>
              <a:rPr lang="en-US" baseline="0" dirty="0" smtClean="0"/>
              <a:t>TDS reports, look at Form 26Q. </a:t>
            </a:r>
            <a:r>
              <a:rPr lang="en-US" sz="1200" kern="1200" baseline="0" dirty="0" smtClean="0">
                <a:solidFill>
                  <a:schemeClr val="tx1"/>
                </a:solidFill>
                <a:effectLst/>
                <a:latin typeface="+mn-lt"/>
                <a:ea typeface="+mn-ea"/>
                <a:cs typeface="+mn-cs"/>
                <a:sym typeface="Wingdings" panose="05000000000000000000" pitchFamily="2" charset="2"/>
              </a:rPr>
              <a:t>Observe a new thing – it’s showing that there are 4 transaction in the </a:t>
            </a:r>
            <a:r>
              <a:rPr lang="en-US" sz="1200" kern="1200" dirty="0" smtClean="0">
                <a:solidFill>
                  <a:schemeClr val="tx1"/>
                </a:solidFill>
                <a:effectLst/>
                <a:latin typeface="+mn-lt"/>
                <a:ea typeface="+mn-ea"/>
                <a:cs typeface="+mn-cs"/>
              </a:rPr>
              <a:t>“Uncertain transactions” bucket!</a:t>
            </a:r>
          </a:p>
          <a:p>
            <a:pPr marL="228600" lvl="0" indent="-228600">
              <a:buFont typeface="+mj-lt"/>
              <a:buAutoNum type="arabicPeriod"/>
            </a:pPr>
            <a:r>
              <a:rPr lang="en-US" sz="1200" kern="1200" dirty="0" smtClean="0">
                <a:solidFill>
                  <a:schemeClr val="tx1"/>
                </a:solidFill>
                <a:effectLst/>
                <a:latin typeface="+mn-lt"/>
                <a:ea typeface="+mn-ea"/>
                <a:cs typeface="+mn-cs"/>
              </a:rPr>
              <a:t>Drill down and see the exception</a:t>
            </a:r>
            <a:r>
              <a:rPr lang="en-US" sz="1200" kern="1200" baseline="0" dirty="0" smtClean="0">
                <a:solidFill>
                  <a:schemeClr val="tx1"/>
                </a:solidFill>
                <a:effectLst/>
                <a:latin typeface="+mn-lt"/>
                <a:ea typeface="+mn-ea"/>
                <a:cs typeface="+mn-cs"/>
              </a:rPr>
              <a:t> – Unable </a:t>
            </a:r>
            <a:r>
              <a:rPr lang="en-US" sz="1200" kern="1200" dirty="0" smtClean="0">
                <a:solidFill>
                  <a:schemeClr val="tx1"/>
                </a:solidFill>
                <a:effectLst/>
                <a:latin typeface="+mn-lt"/>
                <a:ea typeface="+mn-ea"/>
                <a:cs typeface="+mn-cs"/>
              </a:rPr>
              <a:t>to determine Deductee Type for party.</a:t>
            </a:r>
          </a:p>
          <a:p>
            <a:pPr marL="228600" lvl="0" indent="-228600">
              <a:buFont typeface="+mj-lt"/>
              <a:buAutoNum type="arabicPeriod"/>
            </a:pPr>
            <a:r>
              <a:rPr lang="en-US" sz="1200" kern="1200" dirty="0" smtClean="0">
                <a:solidFill>
                  <a:schemeClr val="tx1"/>
                </a:solidFill>
                <a:effectLst/>
                <a:latin typeface="+mn-lt"/>
                <a:ea typeface="+mn-ea"/>
                <a:cs typeface="+mn-cs"/>
              </a:rPr>
              <a:t>Press Enter. </a:t>
            </a:r>
          </a:p>
          <a:p>
            <a:pPr marL="228600" lvl="0" indent="-228600">
              <a:buFont typeface="+mj-lt"/>
              <a:buAutoNum type="arabicPeriod"/>
            </a:pPr>
            <a:r>
              <a:rPr lang="en-US" sz="1200" i="0" kern="1200" baseline="0" dirty="0" smtClean="0">
                <a:solidFill>
                  <a:schemeClr val="tx1"/>
                </a:solidFill>
                <a:effectLst/>
                <a:latin typeface="+mn-lt"/>
                <a:ea typeface="+mn-ea"/>
                <a:cs typeface="+mn-cs"/>
                <a:sym typeface="Wingdings" panose="05000000000000000000" pitchFamily="2" charset="2"/>
              </a:rPr>
              <a:t>The party ledger for which you’ve altered the deductee type is displayed. All you need to do is, select the ledger by pressing the SPACE bar and then press ALT+D: Deductee Type to set the same. Select the deductee type as “Company – Resident” As soon as the same is selected, the exception gets cleared </a:t>
            </a:r>
            <a:r>
              <a:rPr lang="en-US" sz="1200" i="1" kern="1200" baseline="0" dirty="0" smtClean="0">
                <a:solidFill>
                  <a:schemeClr val="tx1"/>
                </a:solidFill>
                <a:effectLst/>
                <a:latin typeface="+mn-lt"/>
                <a:ea typeface="+mn-ea"/>
                <a:cs typeface="+mn-cs"/>
                <a:sym typeface="Wingdings" panose="05000000000000000000" pitchFamily="2" charset="2"/>
              </a:rPr>
              <a:t>(facilitator to help the participants in doing the same. Any questions till now?).</a:t>
            </a:r>
          </a:p>
          <a:p>
            <a:pPr marL="228600" lvl="0" indent="-228600">
              <a:buFont typeface="+mj-lt"/>
              <a:buAutoNum type="arabicPeriod"/>
            </a:pPr>
            <a:r>
              <a:rPr lang="en-US" sz="1200" kern="1200" dirty="0" smtClean="0">
                <a:solidFill>
                  <a:schemeClr val="tx1"/>
                </a:solidFill>
                <a:effectLst/>
                <a:latin typeface="+mn-lt"/>
                <a:ea typeface="+mn-ea"/>
                <a:cs typeface="+mn-cs"/>
              </a:rPr>
              <a:t>Press the ESC</a:t>
            </a:r>
            <a:r>
              <a:rPr lang="en-US" sz="1200" kern="1200" baseline="0" dirty="0" smtClean="0">
                <a:solidFill>
                  <a:schemeClr val="tx1"/>
                </a:solidFill>
                <a:effectLst/>
                <a:latin typeface="+mn-lt"/>
                <a:ea typeface="+mn-ea"/>
                <a:cs typeface="+mn-cs"/>
              </a:rPr>
              <a:t> key to go back to the summary of exception screen. Observe that the screen is showing yet another exception “PAN not available for party” </a:t>
            </a:r>
            <a:r>
              <a:rPr lang="en-US" sz="1200" i="1" kern="1200" baseline="0" dirty="0" smtClean="0">
                <a:solidFill>
                  <a:schemeClr val="tx1"/>
                </a:solidFill>
                <a:effectLst/>
                <a:latin typeface="+mn-lt"/>
                <a:ea typeface="+mn-ea"/>
                <a:cs typeface="+mn-cs"/>
              </a:rPr>
              <a:t>(facilitator to discuss why Tally is showing this particular exception?</a:t>
            </a:r>
            <a:r>
              <a:rPr lang="en-US" sz="1200" kern="1200" baseline="0" dirty="0" smtClean="0">
                <a:solidFill>
                  <a:schemeClr val="tx1"/>
                </a:solidFill>
                <a:effectLst/>
                <a:latin typeface="+mn-lt"/>
                <a:ea typeface="+mn-ea"/>
                <a:cs typeface="+mn-cs"/>
              </a:rPr>
              <a:t>. </a:t>
            </a:r>
          </a:p>
          <a:p>
            <a:pPr marL="228600" lvl="0" indent="-228600">
              <a:buFont typeface="+mj-lt"/>
              <a:buAutoNum type="arabicPeriod"/>
            </a:pPr>
            <a:r>
              <a:rPr lang="en-US" sz="1200" kern="1200" baseline="0" dirty="0" smtClean="0">
                <a:solidFill>
                  <a:schemeClr val="tx1"/>
                </a:solidFill>
                <a:effectLst/>
                <a:latin typeface="+mn-lt"/>
                <a:ea typeface="+mn-ea"/>
                <a:cs typeface="+mn-cs"/>
              </a:rPr>
              <a:t>In order to clear this exception, once again press ENTER </a:t>
            </a:r>
            <a:r>
              <a:rPr lang="en-US" sz="1200" kern="1200" baseline="0" dirty="0" smtClean="0">
                <a:solidFill>
                  <a:schemeClr val="tx1"/>
                </a:solidFill>
                <a:effectLst/>
                <a:latin typeface="+mn-lt"/>
                <a:ea typeface="+mn-ea"/>
                <a:cs typeface="+mn-cs"/>
                <a:sym typeface="Wingdings" panose="05000000000000000000" pitchFamily="2" charset="2"/>
              </a:rPr>
              <a:t> key in the PAN number and the applicable date, and save the same. </a:t>
            </a:r>
          </a:p>
          <a:p>
            <a:pPr marL="228600" lvl="0" indent="-228600">
              <a:buFont typeface="+mj-lt"/>
              <a:buAutoNum type="arabicPeriod"/>
            </a:pPr>
            <a:r>
              <a:rPr lang="en-US" sz="1200" kern="1200" baseline="0" dirty="0" smtClean="0">
                <a:solidFill>
                  <a:schemeClr val="tx1"/>
                </a:solidFill>
                <a:effectLst/>
                <a:latin typeface="+mn-lt"/>
                <a:ea typeface="+mn-ea"/>
                <a:cs typeface="+mn-cs"/>
                <a:sym typeface="Wingdings" panose="05000000000000000000" pitchFamily="2" charset="2"/>
              </a:rPr>
              <a:t>With all necessary details entered, the exceptions get cleared. Now if you come back to the Triangulation report screen, you’ll see that there are 0 transactions in the uncertain bucket.</a:t>
            </a:r>
          </a:p>
          <a:p>
            <a:pPr lvl="0"/>
            <a:endParaRPr lang="en-US" sz="1200" kern="1200" baseline="0" dirty="0" smtClean="0">
              <a:solidFill>
                <a:schemeClr val="tx1"/>
              </a:solidFill>
              <a:effectLst/>
              <a:latin typeface="+mn-lt"/>
              <a:ea typeface="+mn-ea"/>
              <a:cs typeface="+mn-cs"/>
              <a:sym typeface="Wingdings" panose="05000000000000000000" pitchFamily="2" charset="2"/>
            </a:endParaRPr>
          </a:p>
          <a:p>
            <a:pPr lvl="0"/>
            <a:r>
              <a:rPr lang="en-US" sz="1200" kern="1200" baseline="0" dirty="0" smtClean="0">
                <a:solidFill>
                  <a:schemeClr val="tx1"/>
                </a:solidFill>
                <a:effectLst/>
                <a:latin typeface="+mn-lt"/>
                <a:ea typeface="+mn-ea"/>
                <a:cs typeface="+mn-cs"/>
                <a:sym typeface="Wingdings" panose="05000000000000000000" pitchFamily="2" charset="2"/>
              </a:rPr>
              <a:t>Note:</a:t>
            </a:r>
          </a:p>
          <a:p>
            <a:pPr lvl="0"/>
            <a:r>
              <a:rPr lang="en-US" sz="1200" kern="1200" baseline="0" dirty="0" smtClean="0">
                <a:solidFill>
                  <a:schemeClr val="tx1"/>
                </a:solidFill>
                <a:effectLst/>
                <a:latin typeface="+mn-lt"/>
                <a:ea typeface="+mn-ea"/>
                <a:cs typeface="+mn-cs"/>
                <a:sym typeface="Wingdings" panose="05000000000000000000" pitchFamily="2" charset="2"/>
              </a:rPr>
              <a:t>If you book expenses and TDS separately i.e. expense is booked in Journal first and then TDS is deducted against the first entry in separate Journal voucher. Later, if the first transaction is deleted then the second transaction will be shown under Included bucket  Deduction Voucher. </a:t>
            </a:r>
          </a:p>
          <a:p>
            <a:pPr lvl="0"/>
            <a:endParaRPr lang="en-US" sz="1200" kern="1200" baseline="0" dirty="0" smtClean="0">
              <a:solidFill>
                <a:schemeClr val="tx1"/>
              </a:solidFill>
              <a:effectLst/>
              <a:latin typeface="+mn-lt"/>
              <a:ea typeface="+mn-ea"/>
              <a:cs typeface="+mn-cs"/>
              <a:sym typeface="Wingdings" panose="05000000000000000000" pitchFamily="2" charset="2"/>
            </a:endParaRPr>
          </a:p>
          <a:p>
            <a:pPr lvl="0"/>
            <a:r>
              <a:rPr lang="en-US" sz="1200" kern="1200" baseline="0" dirty="0" smtClean="0">
                <a:solidFill>
                  <a:schemeClr val="tx1"/>
                </a:solidFill>
                <a:effectLst/>
                <a:latin typeface="+mn-lt"/>
                <a:ea typeface="+mn-ea"/>
                <a:cs typeface="+mn-cs"/>
                <a:sym typeface="Wingdings" panose="05000000000000000000" pitchFamily="2" charset="2"/>
              </a:rPr>
              <a:t>Later, if this 2</a:t>
            </a:r>
            <a:r>
              <a:rPr lang="en-US" sz="1200" kern="1200" baseline="30000" dirty="0" smtClean="0">
                <a:solidFill>
                  <a:schemeClr val="tx1"/>
                </a:solidFill>
                <a:effectLst/>
                <a:latin typeface="+mn-lt"/>
                <a:ea typeface="+mn-ea"/>
                <a:cs typeface="+mn-cs"/>
                <a:sym typeface="Wingdings" panose="05000000000000000000" pitchFamily="2" charset="2"/>
              </a:rPr>
              <a:t>nd</a:t>
            </a:r>
            <a:r>
              <a:rPr lang="en-US" sz="1200" kern="1200" baseline="0" dirty="0" smtClean="0">
                <a:solidFill>
                  <a:schemeClr val="tx1"/>
                </a:solidFill>
                <a:effectLst/>
                <a:latin typeface="+mn-lt"/>
                <a:ea typeface="+mn-ea"/>
                <a:cs typeface="+mn-cs"/>
                <a:sym typeface="Wingdings" panose="05000000000000000000" pitchFamily="2" charset="2"/>
              </a:rPr>
              <a:t> transaction is re-accepted then it will move from Included bucket and go to Uncertain Transactions  TDS deducted but not linked with expense / </a:t>
            </a:r>
            <a:r>
              <a:rPr lang="en-US" sz="1200" kern="1200" baseline="0" smtClean="0">
                <a:solidFill>
                  <a:schemeClr val="tx1"/>
                </a:solidFill>
                <a:effectLst/>
                <a:latin typeface="+mn-lt"/>
                <a:ea typeface="+mn-ea"/>
                <a:cs typeface="+mn-cs"/>
                <a:sym typeface="Wingdings" panose="05000000000000000000" pitchFamily="2" charset="2"/>
              </a:rPr>
              <a:t>purchase transaction.</a:t>
            </a:r>
            <a:endParaRPr lang="en-US" sz="1200" kern="1200" baseline="0" dirty="0" smtClean="0">
              <a:solidFill>
                <a:schemeClr val="tx1"/>
              </a:solidFill>
              <a:effectLst/>
              <a:latin typeface="+mn-lt"/>
              <a:ea typeface="+mn-ea"/>
              <a:cs typeface="+mn-cs"/>
              <a:sym typeface="Wingdings" panose="05000000000000000000" pitchFamily="2" charset="2"/>
            </a:endParaRPr>
          </a:p>
          <a:p>
            <a:pPr lvl="0"/>
            <a:endParaRPr lang="en-US" sz="1200" kern="1200" baseline="0" dirty="0" smtClean="0">
              <a:solidFill>
                <a:schemeClr val="tx1"/>
              </a:solidFill>
              <a:effectLst/>
              <a:latin typeface="+mn-lt"/>
              <a:ea typeface="+mn-ea"/>
              <a:cs typeface="+mn-cs"/>
              <a:sym typeface="Wingdings" panose="05000000000000000000" pitchFamily="2" charset="2"/>
            </a:endParaRPr>
          </a:p>
          <a:p>
            <a:pPr lvl="0"/>
            <a:r>
              <a:rPr lang="en-US" sz="1200" kern="1200" baseline="0" dirty="0" smtClean="0">
                <a:solidFill>
                  <a:schemeClr val="tx1"/>
                </a:solidFill>
                <a:effectLst/>
                <a:latin typeface="+mn-lt"/>
                <a:ea typeface="+mn-ea"/>
                <a:cs typeface="+mn-cs"/>
                <a:sym typeface="Wingdings" panose="05000000000000000000" pitchFamily="2" charset="2"/>
              </a:rPr>
              <a:t>Any questions till now? </a:t>
            </a:r>
            <a:r>
              <a:rPr lang="en-US" sz="1200" i="1" kern="1200" baseline="0" dirty="0" smtClean="0">
                <a:solidFill>
                  <a:schemeClr val="tx1"/>
                </a:solidFill>
                <a:effectLst/>
                <a:latin typeface="+mn-lt"/>
                <a:ea typeface="+mn-ea"/>
                <a:cs typeface="+mn-cs"/>
                <a:sym typeface="Wingdings" panose="05000000000000000000" pitchFamily="2" charset="2"/>
              </a:rPr>
              <a:t>(take questions)</a:t>
            </a:r>
            <a:endParaRPr lang="en-US" sz="1200" i="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D05B854-9A8C-4B0D-A819-FFDC0E80FB36}" type="slidenum">
              <a:rPr lang="en-US" smtClean="0"/>
              <a:pPr/>
              <a:t>20</a:t>
            </a:fld>
            <a:endParaRPr lang="en-US"/>
          </a:p>
        </p:txBody>
      </p:sp>
    </p:spTree>
    <p:extLst>
      <p:ext uri="{BB962C8B-B14F-4D97-AF65-F5344CB8AC3E}">
        <p14:creationId xmlns:p14="http://schemas.microsoft.com/office/powerpoint/2010/main" val="1768029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kern="1200" dirty="0" smtClean="0">
                <a:solidFill>
                  <a:schemeClr val="tx1"/>
                </a:solidFill>
                <a:effectLst/>
                <a:latin typeface="+mn-lt"/>
                <a:ea typeface="+mn-ea"/>
                <a:cs typeface="+mn-cs"/>
              </a:rPr>
              <a:t>Tax deducted at source (TDS), as the very name implies aims at collection of revenue at the very source of income. It is essentially a</a:t>
            </a:r>
            <a:r>
              <a:rPr lang="en-IN" sz="1200" kern="1200" baseline="0" dirty="0" smtClean="0">
                <a:solidFill>
                  <a:schemeClr val="tx1"/>
                </a:solidFill>
                <a:effectLst/>
                <a:latin typeface="+mn-lt"/>
                <a:ea typeface="+mn-ea"/>
                <a:cs typeface="+mn-cs"/>
              </a:rPr>
              <a:t> </a:t>
            </a:r>
            <a:r>
              <a:rPr lang="en-IN" sz="1200" kern="1200" dirty="0" smtClean="0">
                <a:solidFill>
                  <a:schemeClr val="tx1"/>
                </a:solidFill>
                <a:effectLst/>
                <a:latin typeface="+mn-lt"/>
                <a:ea typeface="+mn-ea"/>
                <a:cs typeface="+mn-cs"/>
              </a:rPr>
              <a:t>direct method of collecting tax which combines the concepts of “pay as you earn” and “collect as it is being earned.” Its significance to the government lies in the fact that it prepones the collection of tax, ensures a regular source of revenue, provides for a greater reach and wider base for tax. At the same time, to the tax payer, it distributes the incidence of tax and provides for a simple and convenient mode of payment.</a:t>
            </a:r>
          </a:p>
          <a:p>
            <a:endParaRPr lang="en-US" sz="1200" kern="1200" dirty="0" smtClean="0">
              <a:solidFill>
                <a:schemeClr val="tx1"/>
              </a:solidFill>
              <a:effectLst/>
              <a:latin typeface="+mn-lt"/>
              <a:ea typeface="+mn-ea"/>
              <a:cs typeface="+mn-cs"/>
            </a:endParaRPr>
          </a:p>
          <a:p>
            <a:r>
              <a:rPr lang="en-IN" sz="1200" kern="1200" dirty="0" smtClean="0">
                <a:solidFill>
                  <a:schemeClr val="tx1"/>
                </a:solidFill>
                <a:effectLst/>
                <a:latin typeface="+mn-lt"/>
                <a:ea typeface="+mn-ea"/>
                <a:cs typeface="+mn-cs"/>
              </a:rPr>
              <a:t>The concept of TDS requires that the person on whom responsibility has been cast, is to deduct tax at the appropriate rates, from payments of specific nature which are being made to a specified recipient. The deducted sum is required to be deposited to the credit of the Central Government. The recipient from whose income tax has been deducted at source, gets the credit of the amount deducted in assessment on the basis of the certificate issued by the </a:t>
            </a:r>
            <a:r>
              <a:rPr lang="en-IN" sz="1200" kern="1200" dirty="0" err="1" smtClean="0">
                <a:solidFill>
                  <a:schemeClr val="tx1"/>
                </a:solidFill>
                <a:effectLst/>
                <a:latin typeface="+mn-lt"/>
                <a:ea typeface="+mn-ea"/>
                <a:cs typeface="+mn-cs"/>
              </a:rPr>
              <a:t>deductor</a:t>
            </a:r>
            <a:r>
              <a:rPr lang="en-IN" sz="120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0F15C6B-69A9-4871-9C67-7C262F54A352}" type="slidenum">
              <a:rPr lang="en-US" smtClean="0"/>
              <a:t>3</a:t>
            </a:fld>
            <a:endParaRPr lang="en-US"/>
          </a:p>
        </p:txBody>
      </p:sp>
    </p:spTree>
    <p:extLst>
      <p:ext uri="{BB962C8B-B14F-4D97-AF65-F5344CB8AC3E}">
        <p14:creationId xmlns:p14="http://schemas.microsoft.com/office/powerpoint/2010/main" val="1233480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baseline="0" dirty="0" smtClean="0"/>
              <a:t>Now we shift our attention to yet another powerful capability of Tally. Tally.ERP 9 Release 5.x gives a powerful capability of </a:t>
            </a:r>
            <a:r>
              <a:rPr lang="en-IN" b="1" baseline="0" dirty="0" smtClean="0"/>
              <a:t>SAVING</a:t>
            </a:r>
            <a:r>
              <a:rPr lang="en-IN" baseline="0" dirty="0" smtClean="0"/>
              <a:t> Returns. </a:t>
            </a:r>
          </a:p>
          <a:p>
            <a:endParaRPr lang="en-IN"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IN" baseline="0" dirty="0" smtClean="0"/>
              <a:t>Once you’ve cleared out the exceptions and finalised your returns, press F6 to save the same. </a:t>
            </a:r>
            <a:r>
              <a:rPr lang="en-US" i="0" baseline="0" dirty="0" smtClean="0"/>
              <a:t>Saved returns can be viewed from Display &gt; Statutory Reports &gt; TDS &gt; Return Transaction Book.</a:t>
            </a:r>
            <a:endParaRPr lang="en-IN" baseline="0" dirty="0" smtClean="0"/>
          </a:p>
          <a:p>
            <a:endParaRPr lang="en-IN" baseline="0" dirty="0" smtClean="0"/>
          </a:p>
          <a:p>
            <a:r>
              <a:rPr lang="en-IN" baseline="0" dirty="0" smtClean="0"/>
              <a:t>After you SAVE the Return, whatever changes are done, they will be reflected in the Report – thereby helping in immediate action! Press F7 to re-compute and save the revised return </a:t>
            </a:r>
            <a:r>
              <a:rPr lang="en-US" i="1" baseline="0" dirty="0" smtClean="0"/>
              <a:t>(facilitator to demo the steps to the students). </a:t>
            </a:r>
          </a:p>
          <a:p>
            <a:endParaRPr lang="en-US" i="1" baseline="0" dirty="0" smtClean="0"/>
          </a:p>
          <a:p>
            <a:r>
              <a:rPr lang="en-US" i="0" baseline="0" dirty="0" smtClean="0"/>
              <a:t>The option to export your TDS form directly from Tally is now available. While you’re in the triangulation report screen, simply press CTRL+E: e-Return, and your form will get exported in SDF format.  </a:t>
            </a:r>
          </a:p>
          <a:p>
            <a:endParaRPr lang="en-US" i="0" baseline="0" dirty="0" smtClean="0"/>
          </a:p>
          <a:p>
            <a:r>
              <a:rPr lang="en-US" i="0" baseline="0" dirty="0" smtClean="0"/>
              <a:t>Press ALT+S: Stat Payment, to make your TDS payments directly from the Triangulation Report. In this context it is important to note that for every Nature of Payment and Deductee Type (Company / Non Company) separate payment entry needs to be made. Once the payment entry is recorded, make sure that you specify the payment details like BSR code, Date of Challan, payment date </a:t>
            </a:r>
            <a:r>
              <a:rPr lang="en-US" i="0" baseline="0" dirty="0" err="1" smtClean="0"/>
              <a:t>etc</a:t>
            </a:r>
            <a:r>
              <a:rPr lang="en-US" i="0" baseline="0" dirty="0" smtClean="0"/>
              <a:t> from Display </a:t>
            </a:r>
            <a:r>
              <a:rPr lang="en-US" i="0" baseline="0" dirty="0" smtClean="0">
                <a:sym typeface="Wingdings" panose="05000000000000000000" pitchFamily="2" charset="2"/>
              </a:rPr>
              <a:t></a:t>
            </a:r>
            <a:r>
              <a:rPr lang="en-US" i="0" baseline="0" dirty="0" smtClean="0"/>
              <a:t> Statutory Reports </a:t>
            </a:r>
            <a:r>
              <a:rPr lang="en-US" i="0" baseline="0" dirty="0" smtClean="0">
                <a:sym typeface="Wingdings" panose="05000000000000000000" pitchFamily="2" charset="2"/>
              </a:rPr>
              <a:t> </a:t>
            </a:r>
            <a:r>
              <a:rPr lang="en-US" i="0" baseline="0" dirty="0" smtClean="0"/>
              <a:t>TDS </a:t>
            </a:r>
            <a:r>
              <a:rPr lang="en-US" i="0" baseline="0" dirty="0" smtClean="0">
                <a:sym typeface="Wingdings" panose="05000000000000000000" pitchFamily="2" charset="2"/>
              </a:rPr>
              <a:t> </a:t>
            </a:r>
            <a:r>
              <a:rPr lang="en-US" i="0" baseline="0" dirty="0" smtClean="0"/>
              <a:t>Challan Reconciliation. Press F5: Reconcile Challan and enter the necessary details as shown on-screen. Without these details, the payment transaction </a:t>
            </a:r>
            <a:r>
              <a:rPr lang="en-US" b="1" i="0" baseline="0" dirty="0" smtClean="0"/>
              <a:t>WILL NOT </a:t>
            </a:r>
            <a:r>
              <a:rPr lang="en-US" i="0" baseline="0" dirty="0" smtClean="0"/>
              <a:t>be included in your returns. </a:t>
            </a:r>
          </a:p>
          <a:p>
            <a:endParaRPr lang="en-US" i="0" baseline="0" dirty="0" smtClean="0"/>
          </a:p>
          <a:p>
            <a:r>
              <a:rPr lang="en-US" i="0" baseline="0" dirty="0" smtClean="0"/>
              <a:t>Alternatively, these details can also be entered from the Triangulation Report Screen. Go down to the “Payment Details” section and select “Not Included Transactions”. List of transactions for which the necessary bank details are not available will appear under the exception “Bank Details are not available in Payment Voucher”. Enter the necessary details and save.</a:t>
            </a:r>
          </a:p>
          <a:p>
            <a:endParaRPr lang="en-US" i="1" baseline="0" dirty="0" smtClean="0"/>
          </a:p>
          <a:p>
            <a:r>
              <a:rPr lang="en-US" i="1" baseline="0" dirty="0" smtClean="0"/>
              <a:t>(facilitator to help the participants with the entire flow)</a:t>
            </a:r>
          </a:p>
          <a:p>
            <a:endParaRPr lang="en-US" i="0" baseline="0" dirty="0" smtClean="0"/>
          </a:p>
          <a:p>
            <a:r>
              <a:rPr lang="en-US" i="0" u="sng" baseline="0" dirty="0" smtClean="0"/>
              <a:t>Note:</a:t>
            </a:r>
          </a:p>
          <a:p>
            <a:r>
              <a:rPr lang="en-IN" i="0" baseline="0" dirty="0" smtClean="0"/>
              <a:t>In order to file e-TDS Returns from </a:t>
            </a:r>
            <a:r>
              <a:rPr lang="en-IN" i="0" baseline="0" dirty="0" err="1" smtClean="0"/>
              <a:t>Tally.ERP</a:t>
            </a:r>
            <a:r>
              <a:rPr lang="en-IN" i="0" baseline="0" dirty="0" smtClean="0"/>
              <a:t> 9, following information needs to be provided –</a:t>
            </a:r>
          </a:p>
          <a:p>
            <a:pPr marL="228600" indent="-228600">
              <a:buAutoNum type="arabicPeriod"/>
            </a:pPr>
            <a:r>
              <a:rPr lang="en-IN" i="0" baseline="0" dirty="0" smtClean="0"/>
              <a:t>PAN no. of Party                                                                              </a:t>
            </a:r>
          </a:p>
          <a:p>
            <a:pPr marL="228600" indent="-228600">
              <a:buAutoNum type="arabicPeriod"/>
            </a:pPr>
            <a:r>
              <a:rPr lang="en-IN" i="0" baseline="0" dirty="0" smtClean="0"/>
              <a:t>PAN Effective Date                                                                            </a:t>
            </a:r>
          </a:p>
          <a:p>
            <a:pPr marL="228600" indent="-228600">
              <a:buAutoNum type="arabicPeriod"/>
            </a:pPr>
            <a:r>
              <a:rPr lang="en-IN" i="0" baseline="0" dirty="0" smtClean="0"/>
              <a:t>Name on PAN                                                                                       </a:t>
            </a:r>
          </a:p>
          <a:p>
            <a:endParaRPr lang="en-US" i="0" baseline="0" dirty="0" smtClean="0"/>
          </a:p>
        </p:txBody>
      </p:sp>
      <p:sp>
        <p:nvSpPr>
          <p:cNvPr id="4" name="Slide Number Placeholder 3"/>
          <p:cNvSpPr>
            <a:spLocks noGrp="1"/>
          </p:cNvSpPr>
          <p:nvPr>
            <p:ph type="sldNum" sz="quarter" idx="10"/>
          </p:nvPr>
        </p:nvSpPr>
        <p:spPr/>
        <p:txBody>
          <a:bodyPr/>
          <a:lstStyle/>
          <a:p>
            <a:fld id="{ED05B854-9A8C-4B0D-A819-FFDC0E80FB36}" type="slidenum">
              <a:rPr lang="en-US" smtClean="0"/>
              <a:t>21</a:t>
            </a:fld>
            <a:endParaRPr lang="en-US"/>
          </a:p>
        </p:txBody>
      </p:sp>
    </p:spTree>
    <p:extLst>
      <p:ext uri="{BB962C8B-B14F-4D97-AF65-F5344CB8AC3E}">
        <p14:creationId xmlns:p14="http://schemas.microsoft.com/office/powerpoint/2010/main" val="24597975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Now we move on to discuss the aspects of TDS and the ways to handle the same in Tally.ERP 9</a:t>
            </a:r>
          </a:p>
          <a:p>
            <a:endParaRPr lang="en-US" sz="1200" kern="120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Note that the earlier sessions are mandatory to get fully understand TDS, as we do not repeat basic elements. This will make this a shorter and clearer session.</a:t>
            </a:r>
          </a:p>
          <a:p>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D05B854-9A8C-4B0D-A819-FFDC0E80FB36}" type="slidenum">
              <a:rPr lang="en-US" smtClean="0"/>
              <a:pPr/>
              <a:t>22</a:t>
            </a:fld>
            <a:endParaRPr lang="en-US"/>
          </a:p>
        </p:txBody>
      </p:sp>
    </p:spTree>
    <p:extLst>
      <p:ext uri="{BB962C8B-B14F-4D97-AF65-F5344CB8AC3E}">
        <p14:creationId xmlns:p14="http://schemas.microsoft.com/office/powerpoint/2010/main" val="317345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Understanding who’s the </a:t>
            </a:r>
            <a:r>
              <a:rPr lang="en-US" baseline="0" dirty="0" err="1" smtClean="0"/>
              <a:t>Deductor</a:t>
            </a:r>
            <a:r>
              <a:rPr lang="en-US" baseline="0" dirty="0" smtClean="0"/>
              <a:t> / </a:t>
            </a:r>
            <a:r>
              <a:rPr lang="en-US" baseline="0" dirty="0" err="1" smtClean="0"/>
              <a:t>Deductee</a:t>
            </a:r>
            <a:r>
              <a:rPr lang="en-US" baseline="0" dirty="0" smtClean="0"/>
              <a:t>.</a:t>
            </a:r>
          </a:p>
          <a:p>
            <a:endParaRPr lang="en-US" baseline="0" dirty="0" smtClean="0"/>
          </a:p>
          <a:p>
            <a:r>
              <a:rPr lang="en-US" baseline="0" dirty="0" smtClean="0"/>
              <a:t>The person making the payment is called the </a:t>
            </a:r>
            <a:r>
              <a:rPr lang="en-US" baseline="0" dirty="0" err="1" smtClean="0"/>
              <a:t>payor</a:t>
            </a:r>
            <a:r>
              <a:rPr lang="en-US" baseline="0" dirty="0" smtClean="0"/>
              <a:t> or </a:t>
            </a:r>
            <a:r>
              <a:rPr lang="en-US" baseline="0" dirty="0" err="1" smtClean="0"/>
              <a:t>deductor</a:t>
            </a:r>
            <a:r>
              <a:rPr lang="en-US" baseline="0" dirty="0" smtClean="0"/>
              <a:t>. The person who receives the money is called the payee or </a:t>
            </a:r>
            <a:r>
              <a:rPr lang="en-US" baseline="0" dirty="0" err="1" smtClean="0"/>
              <a:t>deductee</a:t>
            </a:r>
            <a:endParaRPr lang="en-US" baseline="0" dirty="0" smtClean="0"/>
          </a:p>
          <a:p>
            <a:r>
              <a:rPr lang="en-US" baseline="0" dirty="0" smtClean="0"/>
              <a:t>For e.g. You have taken office premises on rent and while making payment to the owner (</a:t>
            </a:r>
            <a:r>
              <a:rPr lang="en-US" baseline="0" dirty="0" err="1" smtClean="0"/>
              <a:t>Deductee</a:t>
            </a:r>
            <a:r>
              <a:rPr lang="en-US" baseline="0" dirty="0" smtClean="0"/>
              <a:t>), you (</a:t>
            </a:r>
            <a:r>
              <a:rPr lang="en-US" baseline="0" dirty="0" err="1" smtClean="0"/>
              <a:t>Deductor</a:t>
            </a:r>
            <a:r>
              <a:rPr lang="en-US" baseline="0" dirty="0" smtClean="0"/>
              <a:t>) will deduct 10% TDS on Rent amount and then pay the balance amount. </a:t>
            </a:r>
          </a:p>
          <a:p>
            <a:endParaRPr lang="en-US" baseline="0" dirty="0" smtClean="0"/>
          </a:p>
          <a:p>
            <a:r>
              <a:rPr lang="en-US" baseline="0" dirty="0" smtClean="0"/>
              <a:t>&lt;CASH OR ACCRUAL BASIS&gt;</a:t>
            </a:r>
          </a:p>
          <a:p>
            <a:endParaRPr lang="en-US" baseline="0" dirty="0" smtClean="0"/>
          </a:p>
          <a:p>
            <a:r>
              <a:rPr lang="en-US" baseline="0" dirty="0" smtClean="0"/>
              <a:t>In the case of VAT, the seller must pay VAT charged even if the buyer never pays the money. In the case of Service Tax in Accrual mode, which is what we discussed in the Service Tax session, the same thing happens. The tax must be paid by the supplier of services even if he never gets paid.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smtClean="0"/>
              <a:t>For TDS, it is due to be paid when any advance is made, or when the expense is booked. </a:t>
            </a:r>
          </a:p>
          <a:p>
            <a:endParaRPr lang="en-US" baseline="0" dirty="0" smtClean="0"/>
          </a:p>
          <a:p>
            <a:endParaRPr lang="en-US" baseline="0" dirty="0" smtClean="0"/>
          </a:p>
          <a:p>
            <a:r>
              <a:rPr lang="en-US" dirty="0" smtClean="0"/>
              <a:t>Further, once the TDS amount is paid to the department, you need to issue Form 16A to the </a:t>
            </a:r>
            <a:r>
              <a:rPr lang="en-US" dirty="0" err="1" smtClean="0"/>
              <a:t>Deductee</a:t>
            </a:r>
            <a:r>
              <a:rPr lang="en-US" baseline="0" dirty="0" smtClean="0"/>
              <a:t>.</a:t>
            </a:r>
          </a:p>
          <a:p>
            <a:endParaRPr lang="en-IN" dirty="0"/>
          </a:p>
        </p:txBody>
      </p:sp>
      <p:sp>
        <p:nvSpPr>
          <p:cNvPr id="4" name="Slide Number Placeholder 3"/>
          <p:cNvSpPr>
            <a:spLocks noGrp="1"/>
          </p:cNvSpPr>
          <p:nvPr>
            <p:ph type="sldNum" sz="quarter" idx="10"/>
          </p:nvPr>
        </p:nvSpPr>
        <p:spPr/>
        <p:txBody>
          <a:bodyPr/>
          <a:lstStyle/>
          <a:p>
            <a:fld id="{20F15C6B-69A9-4871-9C67-7C262F54A352}" type="slidenum">
              <a:rPr lang="en-US" smtClean="0"/>
              <a:t>4</a:t>
            </a:fld>
            <a:endParaRPr lang="en-US"/>
          </a:p>
        </p:txBody>
      </p:sp>
    </p:spTree>
    <p:extLst>
      <p:ext uri="{BB962C8B-B14F-4D97-AF65-F5344CB8AC3E}">
        <p14:creationId xmlns:p14="http://schemas.microsoft.com/office/powerpoint/2010/main" val="9202918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 tax type has its own treatment, and</a:t>
            </a:r>
            <a:r>
              <a:rPr lang="en-US" baseline="0" dirty="0" smtClean="0"/>
              <a:t> TDS too has it’s own special rules. Let us go through each, and also differentiate this with the other taxes we have covered so far, which have been VAT and Service Tax</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&lt;DIFFERENT RATES&gt;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dirty="0" smtClean="0"/>
          </a:p>
          <a:p>
            <a:r>
              <a:rPr lang="en-US" baseline="0" dirty="0" smtClean="0"/>
              <a:t>We have already discussed about Service Tax which has a uniform rate of tax on the value of services. VAT has different rates for different commodities. TDS is a presumptive tax – an assumption is being made on the income, and so different taxes get charged based on this. </a:t>
            </a:r>
          </a:p>
          <a:p>
            <a:endParaRPr lang="en-US" baseline="0" dirty="0" smtClean="0"/>
          </a:p>
          <a:p>
            <a:r>
              <a:rPr lang="en-US" baseline="0" dirty="0" smtClean="0"/>
              <a:t>For example, salaries paid are assumed to be full income after subtracting tax investments and other allowed deductions. So the TDS each if us pays is based on the income tax rules. For other payments, different rates are specified.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baseline="0" dirty="0" smtClean="0"/>
          </a:p>
          <a:p>
            <a:r>
              <a:rPr lang="en-US" baseline="0" dirty="0" smtClean="0"/>
              <a:t>&lt;ABOVE CERTAIN LIMITS&gt;</a:t>
            </a:r>
          </a:p>
          <a:p>
            <a:endParaRPr lang="en-US" baseline="0" dirty="0" smtClean="0"/>
          </a:p>
          <a:p>
            <a:r>
              <a:rPr lang="en-US" baseline="0" dirty="0" smtClean="0"/>
              <a:t>The TDS rules say that TDS is applicable only after a specified limit for each service for each </a:t>
            </a:r>
            <a:r>
              <a:rPr lang="en-US" baseline="0" dirty="0" err="1" smtClean="0"/>
              <a:t>deductee</a:t>
            </a:r>
            <a:r>
              <a:rPr lang="en-US" baseline="0" dirty="0" smtClean="0"/>
              <a:t>. Take the case of rent. The </a:t>
            </a:r>
            <a:r>
              <a:rPr lang="en-US" baseline="0" dirty="0" err="1" smtClean="0"/>
              <a:t>deductor</a:t>
            </a:r>
            <a:r>
              <a:rPr lang="en-US" baseline="0" dirty="0" smtClean="0"/>
              <a:t> must deduct TDS only if the rent paid exceeds 1,80,000 per owner.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baseline="0" dirty="0" smtClean="0"/>
              <a:t>&lt;PAYABLE FROM RUPEE 1..&gt;</a:t>
            </a:r>
          </a:p>
          <a:p>
            <a:endParaRPr lang="en-US" baseline="0" dirty="0" smtClean="0"/>
          </a:p>
          <a:p>
            <a:r>
              <a:rPr lang="en-US" baseline="0" dirty="0" smtClean="0"/>
              <a:t>Take the case of the rent limit of 1,80,000. Say you paid rent of 20,000 each month and took the property for 9 months rent from April 1st. Since the total rent that you will pay for the whole year will not be more that 1,80,000 (that is 9 months @ 20,000 per month), you need not deduct TDS. Let us say that at the end of 9 months, the end of December, you extend the rental for one more month. Now the amount for the year has crossed 1,80,000 so TDS is payable at 10% on the whole amount from rupee 1, and not just for the amount that exceeds 1,80,000. This is why companies estimate the annual income for us and deduct one </a:t>
            </a:r>
            <a:r>
              <a:rPr lang="en-US" baseline="0" dirty="0" err="1" smtClean="0"/>
              <a:t>twelveth</a:t>
            </a:r>
            <a:r>
              <a:rPr lang="en-US" baseline="0" dirty="0" smtClean="0"/>
              <a:t> each month, otherwise we may not any salary in the last one or two months of the year when they deduct TDS for the whole years income.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baseline="0" dirty="0" smtClean="0"/>
              <a:t>&lt;PAN NUMBER IMPACT&gt;</a:t>
            </a:r>
          </a:p>
          <a:p>
            <a:endParaRPr lang="en-US" baseline="0" dirty="0" smtClean="0"/>
          </a:p>
          <a:p>
            <a:r>
              <a:rPr lang="en-US" baseline="0" dirty="0" smtClean="0"/>
              <a:t>If the receiver, who is the </a:t>
            </a:r>
            <a:r>
              <a:rPr lang="en-US" baseline="0" dirty="0" err="1" smtClean="0"/>
              <a:t>deductee</a:t>
            </a:r>
            <a:r>
              <a:rPr lang="en-US" baseline="0" dirty="0" smtClean="0"/>
              <a:t>, and we will henceforth use the words </a:t>
            </a:r>
            <a:r>
              <a:rPr lang="en-US" baseline="0" dirty="0" err="1" smtClean="0"/>
              <a:t>deductor</a:t>
            </a:r>
            <a:r>
              <a:rPr lang="en-US" baseline="0" dirty="0" smtClean="0"/>
              <a:t> and </a:t>
            </a:r>
            <a:r>
              <a:rPr lang="en-US" baseline="0" dirty="0" err="1" smtClean="0"/>
              <a:t>deductee</a:t>
            </a:r>
            <a:r>
              <a:rPr lang="en-US" baseline="0" dirty="0" smtClean="0"/>
              <a:t>  - so if the </a:t>
            </a:r>
            <a:r>
              <a:rPr lang="en-US" baseline="0" dirty="0" err="1" smtClean="0"/>
              <a:t>deductee</a:t>
            </a:r>
            <a:r>
              <a:rPr lang="en-US" baseline="0" dirty="0" smtClean="0"/>
              <a:t> does not have a PAN number, the rate of TDS is a flat 20% for all types of deductions. The different type of deductions, say salary and rent, are called Nature of Payment.</a:t>
            </a:r>
          </a:p>
          <a:p>
            <a:endParaRPr lang="en-IN" dirty="0" smtClean="0"/>
          </a:p>
          <a:p>
            <a:r>
              <a:rPr lang="en-US" baseline="0" dirty="0" smtClean="0"/>
              <a:t>&lt;LOWER / NIL RATE OF TDS&gt;</a:t>
            </a:r>
          </a:p>
          <a:p>
            <a:endParaRPr lang="en-US" baseline="0" dirty="0" smtClean="0"/>
          </a:p>
          <a:p>
            <a:r>
              <a:rPr lang="en-US" baseline="0" dirty="0" smtClean="0"/>
              <a:t>Well, let us say that someone deducted TDS and when you filed your income tax return, you find that more TDS was deducted that was actually due. What do you do? You will then seek a refund from the income tax department, and this refund can take months. If you are sure in advance that there will be more TDS than you need to pay income tax, you can approach the Income Tax department and get an individual approval that a lower or even zero rate apply for you. Submit this approval and the </a:t>
            </a:r>
            <a:r>
              <a:rPr lang="en-US" baseline="0" dirty="0" err="1" smtClean="0"/>
              <a:t>deductor</a:t>
            </a:r>
            <a:r>
              <a:rPr lang="en-US" baseline="0" dirty="0" smtClean="0"/>
              <a:t> will follow the lower or zero TDS for you specifically. This way you may not have to apply for a refund of excess income tax. Note that the sections are 197A for zero TDS deduction and 197 for lower rate of TDS</a:t>
            </a:r>
          </a:p>
          <a:p>
            <a:endParaRPr lang="en-IN" dirty="0"/>
          </a:p>
        </p:txBody>
      </p:sp>
      <p:sp>
        <p:nvSpPr>
          <p:cNvPr id="4" name="Slide Number Placeholder 3"/>
          <p:cNvSpPr>
            <a:spLocks noGrp="1"/>
          </p:cNvSpPr>
          <p:nvPr>
            <p:ph type="sldNum" sz="quarter" idx="10"/>
          </p:nvPr>
        </p:nvSpPr>
        <p:spPr/>
        <p:txBody>
          <a:bodyPr/>
          <a:lstStyle/>
          <a:p>
            <a:fld id="{20F15C6B-69A9-4871-9C67-7C262F54A352}" type="slidenum">
              <a:rPr lang="en-US" smtClean="0"/>
              <a:t>5</a:t>
            </a:fld>
            <a:endParaRPr lang="en-US"/>
          </a:p>
        </p:txBody>
      </p:sp>
    </p:spTree>
    <p:extLst>
      <p:ext uri="{BB962C8B-B14F-4D97-AF65-F5344CB8AC3E}">
        <p14:creationId xmlns:p14="http://schemas.microsoft.com/office/powerpoint/2010/main" val="2155422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IN" sz="1200" b="0" i="0" kern="1200" dirty="0" smtClean="0">
                <a:solidFill>
                  <a:schemeClr val="tx1"/>
                </a:solidFill>
                <a:effectLst/>
                <a:latin typeface="+mn-lt"/>
                <a:ea typeface="+mn-ea"/>
                <a:cs typeface="+mn-cs"/>
              </a:rPr>
              <a:t>Form 26Q is the Quarterly return of TDS in respect of all payments other than salaries. </a:t>
            </a:r>
          </a:p>
          <a:p>
            <a:pPr marL="228600" indent="-228600">
              <a:buFont typeface="+mj-lt"/>
              <a:buAutoNum type="arabicPeriod"/>
            </a:pPr>
            <a:endParaRPr lang="en-IN" sz="1200" b="0" i="0" kern="1200" dirty="0" smtClean="0">
              <a:solidFill>
                <a:schemeClr val="tx1"/>
              </a:solidFill>
              <a:effectLst/>
              <a:latin typeface="+mn-lt"/>
              <a:ea typeface="+mn-ea"/>
              <a:cs typeface="+mn-cs"/>
            </a:endParaRPr>
          </a:p>
          <a:p>
            <a:pPr marL="228600" indent="-228600">
              <a:buFont typeface="+mj-lt"/>
              <a:buAutoNum type="arabicPeriod"/>
            </a:pPr>
            <a:r>
              <a:rPr lang="en-IN" sz="1200" b="0" i="0" kern="1200" dirty="0" smtClean="0">
                <a:solidFill>
                  <a:schemeClr val="tx1"/>
                </a:solidFill>
                <a:effectLst/>
                <a:latin typeface="+mn-lt"/>
                <a:ea typeface="+mn-ea"/>
                <a:cs typeface="+mn-cs"/>
              </a:rPr>
              <a:t>As per the Income Tax Act, 1961, every corporate and government entity responsible for deduction of tax at source should furnish TDS returns containing details of </a:t>
            </a:r>
            <a:r>
              <a:rPr lang="en-IN" sz="1200" b="0" i="0" kern="1200" dirty="0" err="1" smtClean="0">
                <a:solidFill>
                  <a:schemeClr val="tx1"/>
                </a:solidFill>
                <a:effectLst/>
                <a:latin typeface="+mn-lt"/>
                <a:ea typeface="+mn-ea"/>
                <a:cs typeface="+mn-cs"/>
              </a:rPr>
              <a:t>deductee</a:t>
            </a:r>
            <a:r>
              <a:rPr lang="en-IN" sz="1200" b="0" i="0" kern="1200" dirty="0" smtClean="0">
                <a:solidFill>
                  <a:schemeClr val="tx1"/>
                </a:solidFill>
                <a:effectLst/>
                <a:latin typeface="+mn-lt"/>
                <a:ea typeface="+mn-ea"/>
                <a:cs typeface="+mn-cs"/>
              </a:rPr>
              <a:t>(s) and challan details relating to deposit of tax with the Income Tax Department.</a:t>
            </a:r>
          </a:p>
          <a:p>
            <a:pPr marL="228600" indent="-228600">
              <a:buFont typeface="+mj-lt"/>
              <a:buAutoNum type="arabicPeriod"/>
            </a:pPr>
            <a:endParaRPr lang="en-IN" sz="1200" b="0" i="0" kern="1200" dirty="0" smtClean="0">
              <a:solidFill>
                <a:schemeClr val="tx1"/>
              </a:solidFill>
              <a:effectLst/>
              <a:latin typeface="+mn-lt"/>
              <a:ea typeface="+mn-ea"/>
              <a:cs typeface="+mn-cs"/>
            </a:endParaRPr>
          </a:p>
          <a:p>
            <a:pPr marL="228600" indent="-228600">
              <a:buFont typeface="+mj-lt"/>
              <a:buAutoNum type="arabicPeriod"/>
            </a:pPr>
            <a:r>
              <a:rPr lang="en-IN" sz="1200" b="0" i="0" kern="1200" dirty="0" smtClean="0">
                <a:solidFill>
                  <a:schemeClr val="tx1"/>
                </a:solidFill>
                <a:effectLst/>
                <a:latin typeface="+mn-lt"/>
                <a:ea typeface="+mn-ea"/>
                <a:cs typeface="+mn-cs"/>
              </a:rPr>
              <a:t>This is applicable for Resident and the due date for Government entities is July 31st, October 31st, January 31st, and May 15th; </a:t>
            </a:r>
          </a:p>
          <a:p>
            <a:pPr marL="228600" indent="-228600">
              <a:buFont typeface="+mj-lt"/>
              <a:buAutoNum type="arabicPeriod"/>
            </a:pPr>
            <a:endParaRPr lang="en-IN" sz="1200" b="0" i="0" kern="1200" dirty="0" smtClean="0">
              <a:solidFill>
                <a:schemeClr val="tx1"/>
              </a:solidFill>
              <a:effectLst/>
              <a:latin typeface="+mn-lt"/>
              <a:ea typeface="+mn-ea"/>
              <a:cs typeface="+mn-cs"/>
            </a:endParaRPr>
          </a:p>
          <a:p>
            <a:pPr marL="228600" indent="-228600">
              <a:buFont typeface="+mj-lt"/>
              <a:buAutoNum type="arabicPeriod"/>
            </a:pPr>
            <a:r>
              <a:rPr lang="en-IN" sz="1200" b="0" i="0" kern="1200" dirty="0" smtClean="0">
                <a:solidFill>
                  <a:schemeClr val="tx1"/>
                </a:solidFill>
                <a:effectLst/>
                <a:latin typeface="+mn-lt"/>
                <a:ea typeface="+mn-ea"/>
                <a:cs typeface="+mn-cs"/>
              </a:rPr>
              <a:t>For non-government entities the due dates for filing returns are July 15th, October 15th, January 15th, and May 15th.</a:t>
            </a:r>
          </a:p>
          <a:p>
            <a:endParaRPr lang="en-IN" dirty="0"/>
          </a:p>
        </p:txBody>
      </p:sp>
      <p:sp>
        <p:nvSpPr>
          <p:cNvPr id="4" name="Slide Number Placeholder 3"/>
          <p:cNvSpPr>
            <a:spLocks noGrp="1"/>
          </p:cNvSpPr>
          <p:nvPr>
            <p:ph type="sldNum" sz="quarter" idx="10"/>
          </p:nvPr>
        </p:nvSpPr>
        <p:spPr/>
        <p:txBody>
          <a:bodyPr/>
          <a:lstStyle/>
          <a:p>
            <a:fld id="{20F15C6B-69A9-4871-9C67-7C262F54A352}" type="slidenum">
              <a:rPr lang="en-US" smtClean="0"/>
              <a:t>6</a:t>
            </a:fld>
            <a:endParaRPr lang="en-US"/>
          </a:p>
        </p:txBody>
      </p:sp>
    </p:spTree>
    <p:extLst>
      <p:ext uri="{BB962C8B-B14F-4D97-AF65-F5344CB8AC3E}">
        <p14:creationId xmlns:p14="http://schemas.microsoft.com/office/powerpoint/2010/main" val="1436508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Now we move on to discuss the aspects of TDS and the ways to handle the same in Tally.ERP 9</a:t>
            </a:r>
          </a:p>
          <a:p>
            <a:endParaRPr lang="en-US" sz="1200" kern="120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Note that the earlier sessions are mandatory to get fully understand TDS, as we do not repeat basic elements. This will make this a shorter and clearer session.</a:t>
            </a:r>
          </a:p>
          <a:p>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D05B854-9A8C-4B0D-A819-FFDC0E80FB36}" type="slidenum">
              <a:rPr lang="en-US" smtClean="0"/>
              <a:pPr/>
              <a:t>7</a:t>
            </a:fld>
            <a:endParaRPr lang="en-US"/>
          </a:p>
        </p:txBody>
      </p:sp>
    </p:spTree>
    <p:extLst>
      <p:ext uri="{BB962C8B-B14F-4D97-AF65-F5344CB8AC3E}">
        <p14:creationId xmlns:p14="http://schemas.microsoft.com/office/powerpoint/2010/main" val="34334562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smtClean="0"/>
              <a:t>We</a:t>
            </a:r>
            <a:r>
              <a:rPr lang="en-US" baseline="0" dirty="0" smtClean="0"/>
              <a:t> will first look at the very basics, and you will setup Acme Pvt. Ltd. (1) from the list of demo companies available.</a:t>
            </a:r>
          </a:p>
          <a:p>
            <a:pPr marL="228600" indent="-228600">
              <a:buFont typeface="+mj-lt"/>
              <a:buAutoNum type="arabicPeriod"/>
            </a:pPr>
            <a:endParaRPr lang="en-US" baseline="0" dirty="0" smtClean="0"/>
          </a:p>
          <a:p>
            <a:pPr marL="228600" indent="-228600">
              <a:buFont typeface="+mj-lt"/>
              <a:buAutoNum type="arabicPeriod"/>
            </a:pPr>
            <a:r>
              <a:rPr lang="en-US" dirty="0" smtClean="0"/>
              <a:t>Enable</a:t>
            </a:r>
            <a:r>
              <a:rPr lang="en-US" baseline="0" dirty="0" smtClean="0"/>
              <a:t> TDS from F11: Features, Statutory</a:t>
            </a:r>
          </a:p>
          <a:p>
            <a:pPr marL="228600" indent="-228600">
              <a:buFont typeface="+mj-lt"/>
              <a:buAutoNum type="arabicPeriod"/>
            </a:pPr>
            <a:endParaRPr lang="en-US" baseline="0" dirty="0" smtClean="0"/>
          </a:p>
          <a:p>
            <a:pPr marL="228600" indent="-228600">
              <a:buFont typeface="+mj-lt"/>
              <a:buAutoNum type="arabicPeriod"/>
            </a:pPr>
            <a:r>
              <a:rPr lang="en-US" baseline="0" dirty="0" smtClean="0"/>
              <a:t>Set/ Alter TDS Details </a:t>
            </a:r>
            <a:r>
              <a:rPr lang="en-US" baseline="0" dirty="0" smtClean="0">
                <a:sym typeface="Wingdings" panose="05000000000000000000" pitchFamily="2" charset="2"/>
              </a:rPr>
              <a:t> “Yes”</a:t>
            </a:r>
            <a:endParaRPr lang="en-US" baseline="0" dirty="0" smtClean="0"/>
          </a:p>
          <a:p>
            <a:pPr marL="228600" indent="-228600">
              <a:buFont typeface="+mj-lt"/>
              <a:buAutoNum type="arabicPeriod"/>
            </a:pPr>
            <a:endParaRPr lang="en-US" baseline="0" dirty="0" smtClean="0"/>
          </a:p>
          <a:p>
            <a:pPr marL="228600" indent="-228600">
              <a:buFont typeface="+mj-lt"/>
              <a:buAutoNum type="arabicPeriod"/>
            </a:pPr>
            <a:r>
              <a:rPr lang="en-US" baseline="0" dirty="0" smtClean="0"/>
              <a:t>Set the TDS as per the user. For now set some random information for TAN registration number, TAN Deduction and Collection Account Number, Deductor Type and other fields as shown on-screen. </a:t>
            </a:r>
          </a:p>
          <a:p>
            <a:pPr marL="228600" indent="-228600">
              <a:buFont typeface="+mj-lt"/>
              <a:buAutoNum type="arabicPeriod"/>
            </a:pPr>
            <a:endParaRPr lang="en-US" baseline="0" dirty="0" smtClean="0"/>
          </a:p>
          <a:p>
            <a:pPr marL="228600" indent="-228600">
              <a:buFont typeface="+mj-lt"/>
              <a:buAutoNum type="arabicPeriod"/>
            </a:pPr>
            <a:r>
              <a:rPr lang="en-US" baseline="0" dirty="0" smtClean="0"/>
              <a:t>For your information, only those who have a Tax Deduction and Collection Account Number, called TAN can deduct TDS. A TAN number is a number allotted by the Income Tax department, just like a VAT number is by the state sales tax department, and a Service Tax number is issued by the Central Excise Department.</a:t>
            </a:r>
          </a:p>
          <a:p>
            <a:pPr marL="228600" indent="-228600">
              <a:buFont typeface="+mj-lt"/>
              <a:buAutoNum type="arabicPeriod"/>
            </a:pPr>
            <a:endParaRPr lang="en-US" baseline="0" dirty="0" smtClean="0"/>
          </a:p>
          <a:p>
            <a:pPr marL="228600" indent="-228600">
              <a:buFont typeface="+mj-lt"/>
              <a:buAutoNum type="arabicPeriod"/>
            </a:pPr>
            <a:endParaRPr lang="en-US" baseline="0" dirty="0" smtClean="0"/>
          </a:p>
        </p:txBody>
      </p:sp>
      <p:sp>
        <p:nvSpPr>
          <p:cNvPr id="4" name="Slide Number Placeholder 3"/>
          <p:cNvSpPr>
            <a:spLocks noGrp="1"/>
          </p:cNvSpPr>
          <p:nvPr>
            <p:ph type="sldNum" sz="quarter" idx="10"/>
          </p:nvPr>
        </p:nvSpPr>
        <p:spPr/>
        <p:txBody>
          <a:bodyPr/>
          <a:lstStyle/>
          <a:p>
            <a:fld id="{ED05B854-9A8C-4B0D-A819-FFDC0E80FB36}" type="slidenum">
              <a:rPr lang="en-US" smtClean="0"/>
              <a:pPr/>
              <a:t>8</a:t>
            </a:fld>
            <a:endParaRPr lang="en-US"/>
          </a:p>
        </p:txBody>
      </p:sp>
    </p:spTree>
    <p:extLst>
      <p:ext uri="{BB962C8B-B14F-4D97-AF65-F5344CB8AC3E}">
        <p14:creationId xmlns:p14="http://schemas.microsoft.com/office/powerpoint/2010/main" val="823651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like in the case of VAT</a:t>
            </a:r>
            <a:r>
              <a:rPr lang="en-US" baseline="0" dirty="0" smtClean="0"/>
              <a:t> and Service Tax also we will have ledgers for the TDS accounts</a:t>
            </a:r>
          </a:p>
          <a:p>
            <a:endParaRPr lang="en-US" baseline="0" dirty="0" smtClean="0"/>
          </a:p>
          <a:p>
            <a:r>
              <a:rPr lang="en-US" baseline="0" dirty="0" smtClean="0"/>
              <a:t>Taking the case of </a:t>
            </a:r>
            <a:r>
              <a:rPr lang="en-US" dirty="0" smtClean="0"/>
              <a:t>Consultancy</a:t>
            </a:r>
            <a:r>
              <a:rPr lang="en-US" baseline="0" dirty="0" smtClean="0"/>
              <a:t> Services, we will have the Party account, which is the </a:t>
            </a:r>
            <a:r>
              <a:rPr lang="en-US" baseline="0" dirty="0" err="1" smtClean="0"/>
              <a:t>Deductee</a:t>
            </a:r>
            <a:r>
              <a:rPr lang="en-US" baseline="0" dirty="0" smtClean="0"/>
              <a:t>, and the TDS collected account. </a:t>
            </a:r>
          </a:p>
          <a:p>
            <a:endParaRPr lang="en-US" baseline="0" dirty="0" smtClean="0"/>
          </a:p>
          <a:p>
            <a:r>
              <a:rPr lang="en-US" baseline="0" dirty="0" smtClean="0"/>
              <a:t>Party account will be grouped under Sundry Creditors while TDS account under Duties and Taxes.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Let us set them up now. Use ACME Pvt. Ltd. (1)</a:t>
            </a:r>
          </a:p>
          <a:p>
            <a:endParaRPr lang="en-US" baseline="0" dirty="0" smtClean="0"/>
          </a:p>
        </p:txBody>
      </p:sp>
      <p:sp>
        <p:nvSpPr>
          <p:cNvPr id="4" name="Slide Number Placeholder 3"/>
          <p:cNvSpPr>
            <a:spLocks noGrp="1"/>
          </p:cNvSpPr>
          <p:nvPr>
            <p:ph type="sldNum" sz="quarter" idx="10"/>
          </p:nvPr>
        </p:nvSpPr>
        <p:spPr/>
        <p:txBody>
          <a:bodyPr/>
          <a:lstStyle/>
          <a:p>
            <a:fld id="{ED05B854-9A8C-4B0D-A819-FFDC0E80FB36}" type="slidenum">
              <a:rPr lang="en-US" smtClean="0"/>
              <a:pPr/>
              <a:t>9</a:t>
            </a:fld>
            <a:endParaRPr lang="en-US"/>
          </a:p>
        </p:txBody>
      </p:sp>
    </p:spTree>
    <p:extLst>
      <p:ext uri="{BB962C8B-B14F-4D97-AF65-F5344CB8AC3E}">
        <p14:creationId xmlns:p14="http://schemas.microsoft.com/office/powerpoint/2010/main" val="3463121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 use Consultancy</a:t>
            </a:r>
            <a:r>
              <a:rPr lang="en-US" baseline="0" dirty="0" smtClean="0"/>
              <a:t> Services as the example for TDS.</a:t>
            </a:r>
          </a:p>
          <a:p>
            <a:endParaRPr lang="en-US" dirty="0" smtClean="0"/>
          </a:p>
          <a:p>
            <a:r>
              <a:rPr lang="en-US" dirty="0" smtClean="0"/>
              <a:t>Create</a:t>
            </a:r>
            <a:r>
              <a:rPr lang="en-US" baseline="0" dirty="0" smtClean="0"/>
              <a:t> these ledgers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1&gt; ABC Consultants as a Sundry Creditor, is the provider of the services and is the deductee. Note that we must enter the TDS options as shown on-screen. For now DO NOT enter the PAN number for ABC Consultants. We’ll take this up at the time of discussing the triangulation report.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2&gt; Consultancy A/c as an Expense Account. This is the account we debit when we receive the consultancy bill from ABC Consultants. Here too, you will setup TDS details as shown. Say “Yes” to “Is TDS Applicable” and with your cursor on Nature of Payment, press ALT+C to create a new nature of payment – Fees for Professional and Technical Services. This is the hotkey for creating a nature of payment on the fly.</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u="sng" baseline="0" dirty="0" smtClean="0"/>
              <a:t>Note: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Tally.ERP 9 Release 5 gives you the flexibility to create and define the nature of payment as per your requirement. From Gateway of Tally </a:t>
            </a:r>
            <a:r>
              <a:rPr lang="en-US" baseline="0" dirty="0" smtClean="0">
                <a:sym typeface="Wingdings" panose="05000000000000000000" pitchFamily="2" charset="2"/>
              </a:rPr>
              <a:t> Accounts Info  Statutory Info, select TDS Nature of Payment and create </a:t>
            </a:r>
            <a:r>
              <a:rPr lang="en-US" b="1" baseline="0" dirty="0" smtClean="0">
                <a:sym typeface="Wingdings" panose="05000000000000000000" pitchFamily="2" charset="2"/>
              </a:rPr>
              <a:t>ONLY</a:t>
            </a:r>
            <a:r>
              <a:rPr lang="en-US" baseline="0" dirty="0" smtClean="0">
                <a:sym typeface="Wingdings" panose="05000000000000000000" pitchFamily="2" charset="2"/>
              </a:rPr>
              <a:t> those nature of payments that are suitable for your business and transactions </a:t>
            </a:r>
            <a:r>
              <a:rPr lang="en-US" i="1" baseline="0" dirty="0" smtClean="0">
                <a:sym typeface="Wingdings" panose="05000000000000000000" pitchFamily="2" charset="2"/>
              </a:rPr>
              <a:t>(facilitator to guide participants with the navigation). </a:t>
            </a:r>
            <a:r>
              <a:rPr lang="en-US" i="0" baseline="0" dirty="0" smtClean="0">
                <a:sym typeface="Wingdings" panose="05000000000000000000" pitchFamily="2" charset="2"/>
              </a:rPr>
              <a:t>In the TDS Nature of Payment Creation screen, press CTRL+C: Helper to get all </a:t>
            </a:r>
            <a:r>
              <a:rPr lang="en-US" baseline="0" dirty="0" smtClean="0"/>
              <a:t>necessary details pertaining to a particular nature of payment. Be it the name or section or payment code, you get everything at the click of a button.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Again, for different nature of payments, the rate is different for Individual/ HUF and other deductee types. So all you need to do is press F12: Configure, enable the option “Allow Rate Details for Others” and set the rate as per the TDS law.</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baseline="0" dirty="0" smtClean="0"/>
              <a:t>3&gt; Finally, create a TDS ledger under Duties and Taxes as shown on-screen. This is the account which is credited with the TDS that has been deducted. </a:t>
            </a:r>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ED05B854-9A8C-4B0D-A819-FFDC0E80FB36}" type="slidenum">
              <a:rPr lang="en-US" smtClean="0"/>
              <a:pPr/>
              <a:t>10</a:t>
            </a:fld>
            <a:endParaRPr lang="en-US"/>
          </a:p>
        </p:txBody>
      </p:sp>
    </p:spTree>
    <p:extLst>
      <p:ext uri="{BB962C8B-B14F-4D97-AF65-F5344CB8AC3E}">
        <p14:creationId xmlns:p14="http://schemas.microsoft.com/office/powerpoint/2010/main" val="25129598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8" y="0"/>
            <a:ext cx="12192000" cy="6858000"/>
          </a:xfrm>
          <a:prstGeom prst="rect">
            <a:avLst/>
          </a:prstGeom>
        </p:spPr>
      </p:pic>
      <p:sp>
        <p:nvSpPr>
          <p:cNvPr id="15" name="Title 5"/>
          <p:cNvSpPr>
            <a:spLocks noGrp="1"/>
          </p:cNvSpPr>
          <p:nvPr>
            <p:ph type="title" hasCustomPrompt="1"/>
          </p:nvPr>
        </p:nvSpPr>
        <p:spPr>
          <a:xfrm>
            <a:off x="3756502" y="3529936"/>
            <a:ext cx="4678996" cy="605178"/>
          </a:xfrm>
          <a:prstGeom prst="rect">
            <a:avLst/>
          </a:prstGeom>
        </p:spPr>
        <p:txBody>
          <a:bodyPr>
            <a:noAutofit/>
          </a:bodyPr>
          <a:lstStyle>
            <a:lvl1pPr algn="ctr">
              <a:defRPr sz="4000" b="0">
                <a:solidFill>
                  <a:schemeClr val="tx1">
                    <a:lumMod val="65000"/>
                    <a:lumOff val="35000"/>
                  </a:schemeClr>
                </a:solidFill>
                <a:latin typeface="Arial" panose="020B0604020202020204" pitchFamily="34" charset="0"/>
                <a:cs typeface="Arial" panose="020B0604020202020204" pitchFamily="34" charset="0"/>
              </a:defRPr>
            </a:lvl1pPr>
          </a:lstStyle>
          <a:p>
            <a:r>
              <a:rPr lang="en-US" dirty="0" smtClean="0"/>
              <a:t>Presentation Title</a:t>
            </a:r>
          </a:p>
        </p:txBody>
      </p:sp>
      <p:sp>
        <p:nvSpPr>
          <p:cNvPr id="16" name="Content Placeholder 6"/>
          <p:cNvSpPr>
            <a:spLocks noGrp="1"/>
          </p:cNvSpPr>
          <p:nvPr>
            <p:ph idx="1" hasCustomPrompt="1"/>
          </p:nvPr>
        </p:nvSpPr>
        <p:spPr>
          <a:xfrm>
            <a:off x="3756502" y="4147993"/>
            <a:ext cx="4678996" cy="429403"/>
          </a:xfrm>
          <a:prstGeom prst="rect">
            <a:avLst/>
          </a:prstGeom>
        </p:spPr>
        <p:txBody>
          <a:bodyPr>
            <a:normAutofit/>
          </a:bodyPr>
          <a:lstStyle>
            <a:lvl1pPr marL="0" indent="0" algn="ctr">
              <a:buNone/>
              <a:defRPr sz="2000">
                <a:solidFill>
                  <a:schemeClr val="tx1">
                    <a:lumMod val="65000"/>
                    <a:lumOff val="35000"/>
                  </a:schemeClr>
                </a:solidFill>
                <a:latin typeface="Arial" panose="020B0604020202020204" pitchFamily="34" charset="0"/>
                <a:cs typeface="Arial" panose="020B0604020202020204" pitchFamily="34" charset="0"/>
              </a:defRPr>
            </a:lvl1pPr>
          </a:lstStyle>
          <a:p>
            <a:r>
              <a:rPr lang="en-US" dirty="0" smtClean="0"/>
              <a:t>Sub-title</a:t>
            </a:r>
          </a:p>
        </p:txBody>
      </p:sp>
      <p:sp>
        <p:nvSpPr>
          <p:cNvPr id="2" name="Rectangle 1"/>
          <p:cNvSpPr/>
          <p:nvPr/>
        </p:nvSpPr>
        <p:spPr>
          <a:xfrm>
            <a:off x="0" y="1"/>
            <a:ext cx="12192000" cy="12246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660" y="6739949"/>
            <a:ext cx="12192000" cy="1224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52260" y="2453848"/>
            <a:ext cx="2087481" cy="959704"/>
          </a:xfrm>
          <a:prstGeom prst="rect">
            <a:avLst/>
          </a:prstGeom>
        </p:spPr>
      </p:pic>
    </p:spTree>
    <p:extLst>
      <p:ext uri="{BB962C8B-B14F-4D97-AF65-F5344CB8AC3E}">
        <p14:creationId xmlns:p14="http://schemas.microsoft.com/office/powerpoint/2010/main" val="393167448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8" y="0"/>
            <a:ext cx="12192000" cy="6858000"/>
          </a:xfrm>
          <a:prstGeom prst="rect">
            <a:avLst/>
          </a:prstGeom>
        </p:spPr>
      </p:pic>
      <p:sp>
        <p:nvSpPr>
          <p:cNvPr id="12" name="Oval 15"/>
          <p:cNvSpPr>
            <a:spLocks noChangeArrowheads="1"/>
          </p:cNvSpPr>
          <p:nvPr/>
        </p:nvSpPr>
        <p:spPr bwMode="auto">
          <a:xfrm>
            <a:off x="11644845" y="6415085"/>
            <a:ext cx="244475" cy="255587"/>
          </a:xfrm>
          <a:prstGeom prst="ellipse">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fld id="{EE3FFA94-08EF-41C4-98AB-078EB231D91E}" type="slidenum">
              <a:rPr lang="en-US" altLang="en-US" sz="1000" b="0">
                <a:solidFill>
                  <a:srgbClr val="FFFFFF"/>
                </a:solidFill>
              </a:rPr>
              <a:pPr algn="ctr" eaLnBrk="1" hangingPunct="1"/>
              <a:t>‹#›</a:t>
            </a:fld>
            <a:endParaRPr lang="en-US" altLang="en-US" sz="1000" b="0" dirty="0">
              <a:solidFill>
                <a:srgbClr val="FFFFFF"/>
              </a:solidFill>
            </a:endParaRPr>
          </a:p>
        </p:txBody>
      </p:sp>
      <p:sp>
        <p:nvSpPr>
          <p:cNvPr id="13" name="Title 5"/>
          <p:cNvSpPr>
            <a:spLocks noGrp="1"/>
          </p:cNvSpPr>
          <p:nvPr>
            <p:ph type="title" hasCustomPrompt="1"/>
          </p:nvPr>
        </p:nvSpPr>
        <p:spPr>
          <a:xfrm>
            <a:off x="1988212" y="3075797"/>
            <a:ext cx="8215576" cy="556403"/>
          </a:xfrm>
          <a:prstGeom prst="rect">
            <a:avLst/>
          </a:prstGeom>
        </p:spPr>
        <p:txBody>
          <a:bodyPr>
            <a:noAutofit/>
          </a:bodyPr>
          <a:lstStyle>
            <a:lvl1pPr algn="ctr">
              <a:defRPr sz="3600" b="0">
                <a:solidFill>
                  <a:schemeClr val="tx1">
                    <a:lumMod val="65000"/>
                    <a:lumOff val="35000"/>
                  </a:schemeClr>
                </a:solidFill>
                <a:latin typeface="Arial" panose="020B0604020202020204" pitchFamily="34" charset="0"/>
                <a:cs typeface="Arial" panose="020B0604020202020204" pitchFamily="34" charset="0"/>
              </a:defRPr>
            </a:lvl1pPr>
          </a:lstStyle>
          <a:p>
            <a:r>
              <a:rPr lang="en-US" dirty="0" smtClean="0"/>
              <a:t>Topic here</a:t>
            </a:r>
          </a:p>
        </p:txBody>
      </p:sp>
      <p:sp>
        <p:nvSpPr>
          <p:cNvPr id="14" name="Content Placeholder 6"/>
          <p:cNvSpPr>
            <a:spLocks noGrp="1"/>
          </p:cNvSpPr>
          <p:nvPr>
            <p:ph idx="1" hasCustomPrompt="1"/>
          </p:nvPr>
        </p:nvSpPr>
        <p:spPr>
          <a:xfrm>
            <a:off x="1988212" y="3693854"/>
            <a:ext cx="8215576" cy="370140"/>
          </a:xfrm>
          <a:prstGeom prst="rect">
            <a:avLst/>
          </a:prstGeom>
        </p:spPr>
        <p:txBody>
          <a:bodyPr>
            <a:normAutofit/>
          </a:bodyPr>
          <a:lstStyle>
            <a:lvl1pPr marL="0" indent="0" algn="ctr">
              <a:buNone/>
              <a:defRPr sz="2000">
                <a:solidFill>
                  <a:schemeClr val="tx1">
                    <a:lumMod val="65000"/>
                    <a:lumOff val="35000"/>
                  </a:schemeClr>
                </a:solidFill>
                <a:latin typeface="Arial" panose="020B0604020202020204" pitchFamily="34" charset="0"/>
                <a:cs typeface="Arial" panose="020B0604020202020204" pitchFamily="34" charset="0"/>
              </a:defRPr>
            </a:lvl1pPr>
          </a:lstStyle>
          <a:p>
            <a:r>
              <a:rPr lang="en-US" dirty="0" smtClean="0"/>
              <a:t>Topic sub title</a:t>
            </a:r>
          </a:p>
        </p:txBody>
      </p:sp>
      <p:pic>
        <p:nvPicPr>
          <p:cNvPr id="10" name="Picture 9"/>
          <p:cNvPicPr>
            <a:picLocks noChangeAspect="1"/>
          </p:cNvPicPr>
          <p:nvPr/>
        </p:nvPicPr>
        <p:blipFill>
          <a:blip r:embed="rId3"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0501651" y="192082"/>
            <a:ext cx="1436756" cy="660538"/>
          </a:xfrm>
          <a:prstGeom prst="rect">
            <a:avLst/>
          </a:prstGeom>
        </p:spPr>
      </p:pic>
      <p:sp>
        <p:nvSpPr>
          <p:cNvPr id="16" name="Rectangle 15"/>
          <p:cNvSpPr/>
          <p:nvPr/>
        </p:nvSpPr>
        <p:spPr>
          <a:xfrm>
            <a:off x="0" y="1"/>
            <a:ext cx="12192000" cy="12246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660" y="6739949"/>
            <a:ext cx="12192000" cy="1224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24235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996"/>
            <a:ext cx="12192000" cy="6858000"/>
          </a:xfrm>
          <a:prstGeom prst="rect">
            <a:avLst/>
          </a:prstGeom>
        </p:spPr>
      </p:pic>
      <p:sp>
        <p:nvSpPr>
          <p:cNvPr id="5" name="Oval 15"/>
          <p:cNvSpPr>
            <a:spLocks noChangeArrowheads="1"/>
          </p:cNvSpPr>
          <p:nvPr/>
        </p:nvSpPr>
        <p:spPr bwMode="auto">
          <a:xfrm>
            <a:off x="11644845" y="6415085"/>
            <a:ext cx="244475" cy="255587"/>
          </a:xfrm>
          <a:prstGeom prst="ellipse">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fld id="{EE3FFA94-08EF-41C4-98AB-078EB231D91E}" type="slidenum">
              <a:rPr lang="en-US" altLang="en-US" sz="1000" b="0">
                <a:solidFill>
                  <a:srgbClr val="FFFFFF"/>
                </a:solidFill>
              </a:rPr>
              <a:pPr algn="ctr" eaLnBrk="1" hangingPunct="1"/>
              <a:t>‹#›</a:t>
            </a:fld>
            <a:endParaRPr lang="en-US" altLang="en-US" sz="1000" b="0" dirty="0">
              <a:solidFill>
                <a:srgbClr val="FFFFFF"/>
              </a:solidFill>
            </a:endParaRPr>
          </a:p>
        </p:txBody>
      </p:sp>
      <p:sp>
        <p:nvSpPr>
          <p:cNvPr id="6" name="Content Placeholder 6"/>
          <p:cNvSpPr>
            <a:spLocks noGrp="1"/>
          </p:cNvSpPr>
          <p:nvPr>
            <p:ph idx="1" hasCustomPrompt="1"/>
          </p:nvPr>
        </p:nvSpPr>
        <p:spPr>
          <a:xfrm>
            <a:off x="611263" y="1611064"/>
            <a:ext cx="10931978" cy="4366400"/>
          </a:xfrm>
          <a:prstGeom prst="rect">
            <a:avLst/>
          </a:prstGeom>
        </p:spPr>
        <p:txBody>
          <a:bodyPr>
            <a:normAutofit/>
          </a:bodyPr>
          <a:lstStyle>
            <a:lvl1pPr algn="just">
              <a:lnSpc>
                <a:spcPct val="100000"/>
              </a:lnSpc>
              <a:spcBef>
                <a:spcPts val="1200"/>
              </a:spcBef>
              <a:defRPr sz="1800">
                <a:solidFill>
                  <a:schemeClr val="tx1">
                    <a:lumMod val="65000"/>
                    <a:lumOff val="35000"/>
                  </a:schemeClr>
                </a:solidFill>
                <a:latin typeface="Arial" panose="020B0604020202020204" pitchFamily="34" charset="0"/>
                <a:cs typeface="Arial" panose="020B0604020202020204" pitchFamily="34" charset="0"/>
              </a:defRPr>
            </a:lvl1pPr>
          </a:lstStyle>
          <a:p>
            <a:r>
              <a:rPr lang="en-US" dirty="0" smtClean="0"/>
              <a:t>Content here</a:t>
            </a:r>
            <a:endParaRPr lang="en-IN" dirty="0"/>
          </a:p>
        </p:txBody>
      </p:sp>
      <p:sp>
        <p:nvSpPr>
          <p:cNvPr id="10" name="Title 5"/>
          <p:cNvSpPr>
            <a:spLocks noGrp="1"/>
          </p:cNvSpPr>
          <p:nvPr>
            <p:ph type="title"/>
          </p:nvPr>
        </p:nvSpPr>
        <p:spPr>
          <a:xfrm>
            <a:off x="555893" y="882393"/>
            <a:ext cx="10987348" cy="548999"/>
          </a:xfrm>
          <a:prstGeom prst="rect">
            <a:avLst/>
          </a:prstGeom>
        </p:spPr>
        <p:txBody>
          <a:bodyPr>
            <a:noAutofit/>
          </a:bodyPr>
          <a:lstStyle>
            <a:lvl1pPr algn="ctr">
              <a:defRPr sz="3400" b="0">
                <a:solidFill>
                  <a:schemeClr val="tx1">
                    <a:lumMod val="65000"/>
                    <a:lumOff val="35000"/>
                  </a:schemeClr>
                </a:solidFill>
                <a:latin typeface="Arial" panose="020B0604020202020204" pitchFamily="34" charset="0"/>
                <a:cs typeface="Arial" panose="020B0604020202020204" pitchFamily="34" charset="0"/>
              </a:defRPr>
            </a:lvl1pPr>
          </a:lstStyle>
          <a:p>
            <a:r>
              <a:rPr lang="en-US" smtClean="0"/>
              <a:t>Click to edit Master title style</a:t>
            </a:r>
            <a:endParaRPr lang="en-IN" dirty="0"/>
          </a:p>
        </p:txBody>
      </p:sp>
      <p:sp>
        <p:nvSpPr>
          <p:cNvPr id="14" name="Rectangle 13"/>
          <p:cNvSpPr/>
          <p:nvPr/>
        </p:nvSpPr>
        <p:spPr>
          <a:xfrm>
            <a:off x="0" y="1"/>
            <a:ext cx="12192000" cy="12246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660" y="6739949"/>
            <a:ext cx="12192000" cy="1224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p:cNvCxnSpPr/>
          <p:nvPr/>
        </p:nvCxnSpPr>
        <p:spPr>
          <a:xfrm>
            <a:off x="0" y="1431392"/>
            <a:ext cx="12192000" cy="0"/>
          </a:xfrm>
          <a:prstGeom prst="line">
            <a:avLst/>
          </a:prstGeom>
          <a:ln w="12700"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a:blip r:embed="rId3"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0501651" y="192082"/>
            <a:ext cx="1436756" cy="660538"/>
          </a:xfrm>
          <a:prstGeom prst="rect">
            <a:avLst/>
          </a:prstGeom>
        </p:spPr>
      </p:pic>
    </p:spTree>
    <p:extLst>
      <p:ext uri="{BB962C8B-B14F-4D97-AF65-F5344CB8AC3E}">
        <p14:creationId xmlns:p14="http://schemas.microsoft.com/office/powerpoint/2010/main" val="220932178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8" y="0"/>
            <a:ext cx="12192000" cy="6858000"/>
          </a:xfrm>
          <a:prstGeom prst="rect">
            <a:avLst/>
          </a:prstGeom>
        </p:spPr>
      </p:pic>
      <p:sp>
        <p:nvSpPr>
          <p:cNvPr id="24" name="Oval 15"/>
          <p:cNvSpPr>
            <a:spLocks noChangeArrowheads="1"/>
          </p:cNvSpPr>
          <p:nvPr/>
        </p:nvSpPr>
        <p:spPr bwMode="auto">
          <a:xfrm>
            <a:off x="11644845" y="6415085"/>
            <a:ext cx="244475" cy="255587"/>
          </a:xfrm>
          <a:prstGeom prst="ellipse">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fld id="{EE3FFA94-08EF-41C4-98AB-078EB231D91E}" type="slidenum">
              <a:rPr lang="en-US" altLang="en-US" sz="1000" b="0">
                <a:solidFill>
                  <a:srgbClr val="FFFFFF"/>
                </a:solidFill>
              </a:rPr>
              <a:pPr algn="ctr" eaLnBrk="1" hangingPunct="1"/>
              <a:t>‹#›</a:t>
            </a:fld>
            <a:endParaRPr lang="en-US" altLang="en-US" sz="1000" b="0" dirty="0">
              <a:solidFill>
                <a:srgbClr val="FFFFFF"/>
              </a:solidFill>
            </a:endParaRPr>
          </a:p>
        </p:txBody>
      </p:sp>
      <p:sp>
        <p:nvSpPr>
          <p:cNvPr id="25" name="Content Placeholder 6"/>
          <p:cNvSpPr>
            <a:spLocks noGrp="1"/>
          </p:cNvSpPr>
          <p:nvPr>
            <p:ph idx="1" hasCustomPrompt="1"/>
          </p:nvPr>
        </p:nvSpPr>
        <p:spPr>
          <a:xfrm>
            <a:off x="611263" y="1611064"/>
            <a:ext cx="5112204" cy="4366400"/>
          </a:xfrm>
          <a:prstGeom prst="rect">
            <a:avLst/>
          </a:prstGeom>
        </p:spPr>
        <p:txBody>
          <a:bodyPr>
            <a:normAutofit/>
          </a:bodyPr>
          <a:lstStyle>
            <a:lvl1pPr algn="just">
              <a:lnSpc>
                <a:spcPct val="100000"/>
              </a:lnSpc>
              <a:spcBef>
                <a:spcPts val="1200"/>
              </a:spcBef>
              <a:defRPr sz="1800">
                <a:solidFill>
                  <a:schemeClr val="tx1">
                    <a:lumMod val="65000"/>
                    <a:lumOff val="35000"/>
                  </a:schemeClr>
                </a:solidFill>
                <a:latin typeface="Arial" panose="020B0604020202020204" pitchFamily="34" charset="0"/>
                <a:cs typeface="Arial" panose="020B0604020202020204" pitchFamily="34" charset="0"/>
              </a:defRPr>
            </a:lvl1pPr>
          </a:lstStyle>
          <a:p>
            <a:r>
              <a:rPr lang="en-US" dirty="0" smtClean="0"/>
              <a:t>Content here</a:t>
            </a:r>
            <a:endParaRPr lang="en-IN" dirty="0"/>
          </a:p>
        </p:txBody>
      </p:sp>
      <p:sp>
        <p:nvSpPr>
          <p:cNvPr id="28" name="Rectangle 27"/>
          <p:cNvSpPr/>
          <p:nvPr/>
        </p:nvSpPr>
        <p:spPr>
          <a:xfrm>
            <a:off x="0" y="1"/>
            <a:ext cx="12192000" cy="12246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2660" y="6739949"/>
            <a:ext cx="12192000" cy="1224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ontent Placeholder 6"/>
          <p:cNvSpPr>
            <a:spLocks noGrp="1"/>
          </p:cNvSpPr>
          <p:nvPr>
            <p:ph idx="10" hasCustomPrompt="1"/>
          </p:nvPr>
        </p:nvSpPr>
        <p:spPr>
          <a:xfrm>
            <a:off x="6418739" y="1611064"/>
            <a:ext cx="5112204" cy="4366400"/>
          </a:xfrm>
          <a:prstGeom prst="rect">
            <a:avLst/>
          </a:prstGeom>
        </p:spPr>
        <p:txBody>
          <a:bodyPr>
            <a:normAutofit/>
          </a:bodyPr>
          <a:lstStyle>
            <a:lvl1pPr algn="just">
              <a:lnSpc>
                <a:spcPct val="100000"/>
              </a:lnSpc>
              <a:spcBef>
                <a:spcPts val="1200"/>
              </a:spcBef>
              <a:defRPr sz="1800">
                <a:solidFill>
                  <a:schemeClr val="tx1">
                    <a:lumMod val="65000"/>
                    <a:lumOff val="35000"/>
                  </a:schemeClr>
                </a:solidFill>
                <a:latin typeface="Arial" panose="020B0604020202020204" pitchFamily="34" charset="0"/>
                <a:cs typeface="Arial" panose="020B0604020202020204" pitchFamily="34" charset="0"/>
              </a:defRPr>
            </a:lvl1pPr>
          </a:lstStyle>
          <a:p>
            <a:r>
              <a:rPr lang="en-US" dirty="0" smtClean="0"/>
              <a:t>Content here</a:t>
            </a:r>
            <a:endParaRPr lang="en-IN" dirty="0"/>
          </a:p>
        </p:txBody>
      </p:sp>
      <p:pic>
        <p:nvPicPr>
          <p:cNvPr id="15" name="Picture 14"/>
          <p:cNvPicPr>
            <a:picLocks noChangeAspect="1"/>
          </p:cNvPicPr>
          <p:nvPr/>
        </p:nvPicPr>
        <p:blipFill>
          <a:blip r:embed="rId3"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0501651" y="192082"/>
            <a:ext cx="1436756" cy="660538"/>
          </a:xfrm>
          <a:prstGeom prst="rect">
            <a:avLst/>
          </a:prstGeom>
        </p:spPr>
      </p:pic>
      <p:sp>
        <p:nvSpPr>
          <p:cNvPr id="16" name="Title 5"/>
          <p:cNvSpPr>
            <a:spLocks noGrp="1"/>
          </p:cNvSpPr>
          <p:nvPr>
            <p:ph type="title"/>
          </p:nvPr>
        </p:nvSpPr>
        <p:spPr>
          <a:xfrm>
            <a:off x="555893" y="882393"/>
            <a:ext cx="10987348" cy="548999"/>
          </a:xfrm>
          <a:prstGeom prst="rect">
            <a:avLst/>
          </a:prstGeom>
        </p:spPr>
        <p:txBody>
          <a:bodyPr>
            <a:noAutofit/>
          </a:bodyPr>
          <a:lstStyle>
            <a:lvl1pPr algn="ctr">
              <a:defRPr sz="3400" b="0">
                <a:solidFill>
                  <a:schemeClr val="tx1">
                    <a:lumMod val="65000"/>
                    <a:lumOff val="35000"/>
                  </a:schemeClr>
                </a:solidFill>
                <a:latin typeface="Arial" panose="020B0604020202020204" pitchFamily="34" charset="0"/>
                <a:cs typeface="Arial" panose="020B0604020202020204" pitchFamily="34" charset="0"/>
              </a:defRPr>
            </a:lvl1pPr>
          </a:lstStyle>
          <a:p>
            <a:r>
              <a:rPr lang="en-US" smtClean="0"/>
              <a:t>Click to edit Master title style</a:t>
            </a:r>
            <a:endParaRPr lang="en-IN" dirty="0"/>
          </a:p>
        </p:txBody>
      </p:sp>
      <p:cxnSp>
        <p:nvCxnSpPr>
          <p:cNvPr id="17" name="Straight Connector 16"/>
          <p:cNvCxnSpPr/>
          <p:nvPr/>
        </p:nvCxnSpPr>
        <p:spPr>
          <a:xfrm>
            <a:off x="0" y="1431392"/>
            <a:ext cx="12192000" cy="0"/>
          </a:xfrm>
          <a:prstGeom prst="line">
            <a:avLst/>
          </a:prstGeom>
          <a:ln w="12700"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869214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0BC38B1-7DCF-46E3-8865-727E7736E35D}" type="datetimeFigureOut">
              <a:rPr lang="en-IN" smtClean="0"/>
              <a:t>31-Jan-21</a:t>
            </a:fld>
            <a:endParaRPr lang="en-I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IN"/>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6240434-8406-483D-8FDA-8E3D66BCFEFD}" type="slidenum">
              <a:rPr lang="en-IN" smtClean="0"/>
              <a:t>‹#›</a:t>
            </a:fld>
            <a:endParaRPr lang="en-IN"/>
          </a:p>
        </p:txBody>
      </p:sp>
    </p:spTree>
    <p:extLst>
      <p:ext uri="{BB962C8B-B14F-4D97-AF65-F5344CB8AC3E}">
        <p14:creationId xmlns:p14="http://schemas.microsoft.com/office/powerpoint/2010/main" val="2466866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8" y="0"/>
            <a:ext cx="12192000" cy="6858000"/>
          </a:xfrm>
          <a:prstGeom prst="rect">
            <a:avLst/>
          </a:prstGeom>
        </p:spPr>
      </p:pic>
      <p:sp>
        <p:nvSpPr>
          <p:cNvPr id="5" name="Rectangle 4"/>
          <p:cNvSpPr/>
          <p:nvPr/>
        </p:nvSpPr>
        <p:spPr>
          <a:xfrm>
            <a:off x="0" y="1"/>
            <a:ext cx="12192000" cy="12246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660" y="6739949"/>
            <a:ext cx="12192000" cy="1224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52260" y="2453848"/>
            <a:ext cx="2087481" cy="959704"/>
          </a:xfrm>
          <a:prstGeom prst="rect">
            <a:avLst/>
          </a:prstGeom>
        </p:spPr>
      </p:pic>
    </p:spTree>
    <p:extLst>
      <p:ext uri="{BB962C8B-B14F-4D97-AF65-F5344CB8AC3E}">
        <p14:creationId xmlns:p14="http://schemas.microsoft.com/office/powerpoint/2010/main" val="113382256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50.png"/><Relationship Id="rId4" Type="http://schemas.openxmlformats.org/officeDocument/2006/relationships/image" Target="../media/image4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529936"/>
            <a:ext cx="12192000" cy="605178"/>
          </a:xfrm>
        </p:spPr>
        <p:txBody>
          <a:bodyPr/>
          <a:lstStyle/>
          <a:p>
            <a:r>
              <a:rPr lang="en-IN" dirty="0" smtClean="0"/>
              <a:t>TDS</a:t>
            </a:r>
            <a:endParaRPr lang="en-IN" dirty="0"/>
          </a:p>
        </p:txBody>
      </p:sp>
      <p:sp>
        <p:nvSpPr>
          <p:cNvPr id="5" name="Content Placeholder 4"/>
          <p:cNvSpPr>
            <a:spLocks noGrp="1"/>
          </p:cNvSpPr>
          <p:nvPr>
            <p:ph idx="1"/>
          </p:nvPr>
        </p:nvSpPr>
        <p:spPr/>
        <p:txBody>
          <a:bodyPr/>
          <a:lstStyle/>
          <a:p>
            <a:r>
              <a:rPr lang="en-IN" dirty="0"/>
              <a:t>Domain &amp; </a:t>
            </a:r>
            <a:r>
              <a:rPr lang="en-IN" dirty="0" err="1"/>
              <a:t>Tally.ERP</a:t>
            </a:r>
            <a:r>
              <a:rPr lang="en-IN" dirty="0"/>
              <a:t> 9</a:t>
            </a:r>
          </a:p>
        </p:txBody>
      </p:sp>
    </p:spTree>
    <p:extLst>
      <p:ext uri="{BB962C8B-B14F-4D97-AF65-F5344CB8AC3E}">
        <p14:creationId xmlns:p14="http://schemas.microsoft.com/office/powerpoint/2010/main" val="28802722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        Party </a:t>
            </a:r>
            <a:r>
              <a:rPr lang="en-US" dirty="0"/>
              <a:t>Ledger			 </a:t>
            </a:r>
            <a:r>
              <a:rPr lang="en-US" dirty="0" smtClean="0"/>
              <a:t>       Expense Ledger			TDS Ledger</a:t>
            </a:r>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2" name="Title 1"/>
          <p:cNvSpPr>
            <a:spLocks noGrp="1"/>
          </p:cNvSpPr>
          <p:nvPr>
            <p:ph type="title"/>
          </p:nvPr>
        </p:nvSpPr>
        <p:spPr/>
        <p:txBody>
          <a:bodyPr/>
          <a:lstStyle/>
          <a:p>
            <a:r>
              <a:rPr lang="en-US" dirty="0" smtClean="0"/>
              <a:t>The Ledgers</a:t>
            </a:r>
            <a:endParaRPr lang="en-US" dirty="0"/>
          </a:p>
        </p:txBody>
      </p:sp>
      <p:pic>
        <p:nvPicPr>
          <p:cNvPr id="6" name="Picture 5"/>
          <p:cNvPicPr>
            <a:picLocks noChangeAspect="1"/>
          </p:cNvPicPr>
          <p:nvPr/>
        </p:nvPicPr>
        <p:blipFill rotWithShape="1">
          <a:blip r:embed="rId3"/>
          <a:srcRect l="238" t="7863" r="67376" b="23289"/>
          <a:stretch/>
        </p:blipFill>
        <p:spPr>
          <a:xfrm>
            <a:off x="133812" y="2074127"/>
            <a:ext cx="3795979" cy="4303463"/>
          </a:xfrm>
          <a:prstGeom prst="rect">
            <a:avLst/>
          </a:prstGeom>
          <a:ln>
            <a:solidFill>
              <a:srgbClr val="002060"/>
            </a:solidFill>
          </a:ln>
        </p:spPr>
      </p:pic>
      <p:pic>
        <p:nvPicPr>
          <p:cNvPr id="7" name="Picture 6"/>
          <p:cNvPicPr>
            <a:picLocks noChangeAspect="1"/>
          </p:cNvPicPr>
          <p:nvPr/>
        </p:nvPicPr>
        <p:blipFill rotWithShape="1">
          <a:blip r:embed="rId4"/>
          <a:srcRect l="411" t="7863" r="67376" b="35305"/>
          <a:stretch/>
        </p:blipFill>
        <p:spPr>
          <a:xfrm>
            <a:off x="4579658" y="2074127"/>
            <a:ext cx="2668634" cy="2510811"/>
          </a:xfrm>
          <a:prstGeom prst="rect">
            <a:avLst/>
          </a:prstGeom>
          <a:ln>
            <a:solidFill>
              <a:srgbClr val="002060"/>
            </a:solidFill>
          </a:ln>
        </p:spPr>
      </p:pic>
      <p:pic>
        <p:nvPicPr>
          <p:cNvPr id="8" name="Picture 7"/>
          <p:cNvPicPr>
            <a:picLocks noChangeAspect="1"/>
          </p:cNvPicPr>
          <p:nvPr/>
        </p:nvPicPr>
        <p:blipFill rotWithShape="1">
          <a:blip r:embed="rId5"/>
          <a:srcRect l="412" t="7864" r="67203" b="50568"/>
          <a:stretch/>
        </p:blipFill>
        <p:spPr>
          <a:xfrm>
            <a:off x="8243539" y="2074127"/>
            <a:ext cx="3019194" cy="2066615"/>
          </a:xfrm>
          <a:prstGeom prst="rect">
            <a:avLst/>
          </a:prstGeom>
          <a:ln>
            <a:solidFill>
              <a:srgbClr val="002060"/>
            </a:solidFill>
          </a:ln>
        </p:spPr>
      </p:pic>
      <p:pic>
        <p:nvPicPr>
          <p:cNvPr id="11" name="Picture 10"/>
          <p:cNvPicPr>
            <a:picLocks noChangeAspect="1"/>
          </p:cNvPicPr>
          <p:nvPr/>
        </p:nvPicPr>
        <p:blipFill rotWithShape="1">
          <a:blip r:embed="rId6"/>
          <a:srcRect l="30916" t="33034" r="40287" b="44452"/>
          <a:stretch/>
        </p:blipFill>
        <p:spPr>
          <a:xfrm>
            <a:off x="4181544" y="5048001"/>
            <a:ext cx="3746810" cy="1561171"/>
          </a:xfrm>
          <a:prstGeom prst="rect">
            <a:avLst/>
          </a:prstGeom>
          <a:ln>
            <a:solidFill>
              <a:srgbClr val="002060"/>
            </a:solidFill>
          </a:ln>
        </p:spPr>
      </p:pic>
      <p:pic>
        <p:nvPicPr>
          <p:cNvPr id="12" name="Picture 11"/>
          <p:cNvPicPr>
            <a:picLocks noChangeAspect="1"/>
          </p:cNvPicPr>
          <p:nvPr/>
        </p:nvPicPr>
        <p:blipFill rotWithShape="1">
          <a:blip r:embed="rId7"/>
          <a:srcRect t="6661" r="68912" b="66001"/>
          <a:stretch/>
        </p:blipFill>
        <p:spPr>
          <a:xfrm>
            <a:off x="8243539" y="4970374"/>
            <a:ext cx="3420556" cy="1603110"/>
          </a:xfrm>
          <a:prstGeom prst="rect">
            <a:avLst/>
          </a:prstGeom>
          <a:ln>
            <a:solidFill>
              <a:srgbClr val="002060"/>
            </a:solidFill>
          </a:ln>
        </p:spPr>
      </p:pic>
      <p:sp>
        <p:nvSpPr>
          <p:cNvPr id="13" name="Rectangle 12"/>
          <p:cNvSpPr/>
          <p:nvPr/>
        </p:nvSpPr>
        <p:spPr>
          <a:xfrm>
            <a:off x="8691644" y="4626081"/>
            <a:ext cx="2524345" cy="307777"/>
          </a:xfrm>
          <a:prstGeom prst="rect">
            <a:avLst/>
          </a:prstGeom>
        </p:spPr>
        <p:txBody>
          <a:bodyPr wrap="none">
            <a:spAutoFit/>
          </a:bodyPr>
          <a:lstStyle/>
          <a:p>
            <a:r>
              <a:rPr lang="en-US" sz="1400" b="1" dirty="0"/>
              <a:t>“Allow Rate Details for Others” </a:t>
            </a:r>
            <a:endParaRPr lang="en-IN" sz="1400" b="1" dirty="0"/>
          </a:p>
        </p:txBody>
      </p:sp>
    </p:spTree>
    <p:extLst>
      <p:ext uri="{BB962C8B-B14F-4D97-AF65-F5344CB8AC3E}">
        <p14:creationId xmlns:p14="http://schemas.microsoft.com/office/powerpoint/2010/main" val="26698316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Booking the Due</a:t>
            </a:r>
            <a:endParaRPr lang="en-US" dirty="0"/>
          </a:p>
        </p:txBody>
      </p:sp>
      <p:pic>
        <p:nvPicPr>
          <p:cNvPr id="4" name="Picture 3"/>
          <p:cNvPicPr>
            <a:picLocks noChangeAspect="1"/>
          </p:cNvPicPr>
          <p:nvPr/>
        </p:nvPicPr>
        <p:blipFill rotWithShape="1">
          <a:blip r:embed="rId3"/>
          <a:srcRect t="20272" r="65818" b="19972"/>
          <a:stretch/>
        </p:blipFill>
        <p:spPr>
          <a:xfrm>
            <a:off x="8772895" y="2466180"/>
            <a:ext cx="3179949" cy="2964463"/>
          </a:xfrm>
          <a:prstGeom prst="rect">
            <a:avLst/>
          </a:prstGeom>
          <a:ln>
            <a:solidFill>
              <a:srgbClr val="002060"/>
            </a:solidFill>
          </a:ln>
        </p:spPr>
      </p:pic>
      <p:pic>
        <p:nvPicPr>
          <p:cNvPr id="5" name="Picture 4"/>
          <p:cNvPicPr>
            <a:picLocks noChangeAspect="1"/>
          </p:cNvPicPr>
          <p:nvPr/>
        </p:nvPicPr>
        <p:blipFill rotWithShape="1">
          <a:blip r:embed="rId4"/>
          <a:srcRect t="6660" r="9091" b="20331"/>
          <a:stretch/>
        </p:blipFill>
        <p:spPr>
          <a:xfrm>
            <a:off x="284384" y="2187400"/>
            <a:ext cx="8228885" cy="3522024"/>
          </a:xfrm>
          <a:prstGeom prst="rect">
            <a:avLst/>
          </a:prstGeom>
          <a:ln>
            <a:solidFill>
              <a:srgbClr val="002060"/>
            </a:solidFill>
          </a:ln>
        </p:spPr>
      </p:pic>
      <p:sp>
        <p:nvSpPr>
          <p:cNvPr id="8" name="TextBox 7"/>
          <p:cNvSpPr txBox="1"/>
          <p:nvPr/>
        </p:nvSpPr>
        <p:spPr>
          <a:xfrm>
            <a:off x="2679547" y="1640119"/>
            <a:ext cx="3370020" cy="338554"/>
          </a:xfrm>
          <a:prstGeom prst="rect">
            <a:avLst/>
          </a:prstGeom>
          <a:noFill/>
        </p:spPr>
        <p:txBody>
          <a:bodyPr wrap="square" rtlCol="0">
            <a:spAutoFit/>
          </a:bodyPr>
          <a:lstStyle/>
          <a:p>
            <a:pPr algn="ctr"/>
            <a:r>
              <a:rPr lang="en-IN" sz="1600" b="1" dirty="0" smtClean="0"/>
              <a:t>Journal (Booking Expenses)</a:t>
            </a:r>
            <a:endParaRPr lang="en-IN" sz="1600" b="1" dirty="0"/>
          </a:p>
        </p:txBody>
      </p:sp>
      <p:sp>
        <p:nvSpPr>
          <p:cNvPr id="10" name="TextBox 9"/>
          <p:cNvSpPr txBox="1"/>
          <p:nvPr/>
        </p:nvSpPr>
        <p:spPr>
          <a:xfrm>
            <a:off x="8677859" y="2018123"/>
            <a:ext cx="3370020" cy="338554"/>
          </a:xfrm>
          <a:prstGeom prst="rect">
            <a:avLst/>
          </a:prstGeom>
          <a:noFill/>
        </p:spPr>
        <p:txBody>
          <a:bodyPr wrap="square" rtlCol="0">
            <a:spAutoFit/>
          </a:bodyPr>
          <a:lstStyle/>
          <a:p>
            <a:pPr algn="ctr"/>
            <a:r>
              <a:rPr lang="en-IN" sz="1600" b="1" dirty="0" smtClean="0"/>
              <a:t>Bill-wise details</a:t>
            </a:r>
            <a:endParaRPr lang="en-IN" sz="1600" b="1" dirty="0"/>
          </a:p>
        </p:txBody>
      </p:sp>
    </p:spTree>
    <p:extLst>
      <p:ext uri="{BB962C8B-B14F-4D97-AF65-F5344CB8AC3E}">
        <p14:creationId xmlns:p14="http://schemas.microsoft.com/office/powerpoint/2010/main" val="3976463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Payment to Deductee</a:t>
            </a:r>
            <a:endParaRPr lang="en-US" dirty="0"/>
          </a:p>
        </p:txBody>
      </p:sp>
      <p:pic>
        <p:nvPicPr>
          <p:cNvPr id="5" name="Picture 4"/>
          <p:cNvPicPr>
            <a:picLocks noChangeAspect="1"/>
          </p:cNvPicPr>
          <p:nvPr/>
        </p:nvPicPr>
        <p:blipFill rotWithShape="1">
          <a:blip r:embed="rId3"/>
          <a:srcRect t="6660" r="9091" b="20331"/>
          <a:stretch/>
        </p:blipFill>
        <p:spPr>
          <a:xfrm>
            <a:off x="4614763" y="2051825"/>
            <a:ext cx="7244589" cy="3100738"/>
          </a:xfrm>
          <a:prstGeom prst="rect">
            <a:avLst/>
          </a:prstGeom>
          <a:ln>
            <a:solidFill>
              <a:srgbClr val="002060"/>
            </a:solidFill>
          </a:ln>
        </p:spPr>
      </p:pic>
      <p:pic>
        <p:nvPicPr>
          <p:cNvPr id="6" name="Picture 5"/>
          <p:cNvPicPr>
            <a:picLocks noChangeAspect="1"/>
          </p:cNvPicPr>
          <p:nvPr/>
        </p:nvPicPr>
        <p:blipFill rotWithShape="1">
          <a:blip r:embed="rId4"/>
          <a:srcRect l="30060" t="28853" r="39430" b="40271"/>
          <a:stretch/>
        </p:blipFill>
        <p:spPr>
          <a:xfrm>
            <a:off x="312236" y="2531677"/>
            <a:ext cx="3969834" cy="2141034"/>
          </a:xfrm>
          <a:prstGeom prst="rect">
            <a:avLst/>
          </a:prstGeom>
          <a:ln>
            <a:solidFill>
              <a:srgbClr val="002060"/>
            </a:solidFill>
          </a:ln>
        </p:spPr>
      </p:pic>
      <p:sp>
        <p:nvSpPr>
          <p:cNvPr id="7" name="TextBox 6"/>
          <p:cNvSpPr txBox="1"/>
          <p:nvPr/>
        </p:nvSpPr>
        <p:spPr>
          <a:xfrm>
            <a:off x="612143" y="1957573"/>
            <a:ext cx="3370020" cy="338554"/>
          </a:xfrm>
          <a:prstGeom prst="rect">
            <a:avLst/>
          </a:prstGeom>
          <a:noFill/>
        </p:spPr>
        <p:txBody>
          <a:bodyPr wrap="square" rtlCol="0">
            <a:spAutoFit/>
          </a:bodyPr>
          <a:lstStyle/>
          <a:p>
            <a:pPr algn="ctr"/>
            <a:r>
              <a:rPr lang="en-IN" sz="1600" b="1" dirty="0" smtClean="0"/>
              <a:t>F12: Advanced</a:t>
            </a:r>
            <a:endParaRPr lang="en-IN" sz="1600" b="1" dirty="0"/>
          </a:p>
        </p:txBody>
      </p:sp>
      <p:sp>
        <p:nvSpPr>
          <p:cNvPr id="8" name="TextBox 7"/>
          <p:cNvSpPr txBox="1"/>
          <p:nvPr/>
        </p:nvSpPr>
        <p:spPr>
          <a:xfrm>
            <a:off x="6552047" y="1572331"/>
            <a:ext cx="3370020" cy="338554"/>
          </a:xfrm>
          <a:prstGeom prst="rect">
            <a:avLst/>
          </a:prstGeom>
          <a:noFill/>
        </p:spPr>
        <p:txBody>
          <a:bodyPr wrap="square" rtlCol="0">
            <a:spAutoFit/>
          </a:bodyPr>
          <a:lstStyle/>
          <a:p>
            <a:pPr algn="ctr"/>
            <a:r>
              <a:rPr lang="en-IN" sz="1600" b="1" dirty="0" smtClean="0"/>
              <a:t>Payment to Party</a:t>
            </a:r>
            <a:endParaRPr lang="en-IN" sz="1600" b="1" dirty="0"/>
          </a:p>
        </p:txBody>
      </p:sp>
    </p:spTree>
    <p:extLst>
      <p:ext uri="{BB962C8B-B14F-4D97-AF65-F5344CB8AC3E}">
        <p14:creationId xmlns:p14="http://schemas.microsoft.com/office/powerpoint/2010/main" val="33009177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Advance payment subject to TDS</a:t>
            </a:r>
            <a:endParaRPr lang="en-US" dirty="0"/>
          </a:p>
        </p:txBody>
      </p:sp>
      <p:pic>
        <p:nvPicPr>
          <p:cNvPr id="5" name="Picture 4"/>
          <p:cNvPicPr>
            <a:picLocks noChangeAspect="1"/>
          </p:cNvPicPr>
          <p:nvPr/>
        </p:nvPicPr>
        <p:blipFill rotWithShape="1">
          <a:blip r:embed="rId3"/>
          <a:srcRect t="19204" r="66170" b="20330"/>
          <a:stretch/>
        </p:blipFill>
        <p:spPr>
          <a:xfrm>
            <a:off x="8558748" y="1905100"/>
            <a:ext cx="2025255" cy="1929161"/>
          </a:xfrm>
          <a:prstGeom prst="rect">
            <a:avLst/>
          </a:prstGeom>
          <a:ln>
            <a:solidFill>
              <a:srgbClr val="002060"/>
            </a:solidFill>
          </a:ln>
        </p:spPr>
      </p:pic>
      <p:pic>
        <p:nvPicPr>
          <p:cNvPr id="6" name="Picture 5"/>
          <p:cNvPicPr>
            <a:picLocks noChangeAspect="1"/>
          </p:cNvPicPr>
          <p:nvPr/>
        </p:nvPicPr>
        <p:blipFill rotWithShape="1">
          <a:blip r:embed="rId4"/>
          <a:srcRect t="6982" r="9261" b="20330"/>
          <a:stretch/>
        </p:blipFill>
        <p:spPr>
          <a:xfrm>
            <a:off x="223025" y="1819555"/>
            <a:ext cx="6685119" cy="2854057"/>
          </a:xfrm>
          <a:prstGeom prst="rect">
            <a:avLst/>
          </a:prstGeom>
          <a:ln>
            <a:solidFill>
              <a:srgbClr val="002060"/>
            </a:solidFill>
          </a:ln>
        </p:spPr>
      </p:pic>
      <p:pic>
        <p:nvPicPr>
          <p:cNvPr id="7" name="Picture 6"/>
          <p:cNvPicPr>
            <a:picLocks noChangeAspect="1"/>
          </p:cNvPicPr>
          <p:nvPr/>
        </p:nvPicPr>
        <p:blipFill rotWithShape="1">
          <a:blip r:embed="rId5"/>
          <a:srcRect t="22743" r="36173" b="21294"/>
          <a:stretch/>
        </p:blipFill>
        <p:spPr>
          <a:xfrm>
            <a:off x="7064258" y="4307970"/>
            <a:ext cx="5014237" cy="2343073"/>
          </a:xfrm>
          <a:prstGeom prst="rect">
            <a:avLst/>
          </a:prstGeom>
          <a:ln>
            <a:solidFill>
              <a:srgbClr val="002060"/>
            </a:solidFill>
          </a:ln>
        </p:spPr>
      </p:pic>
      <p:pic>
        <p:nvPicPr>
          <p:cNvPr id="8" name="Picture 7"/>
          <p:cNvPicPr>
            <a:picLocks noChangeAspect="1"/>
          </p:cNvPicPr>
          <p:nvPr/>
        </p:nvPicPr>
        <p:blipFill rotWithShape="1">
          <a:blip r:embed="rId6"/>
          <a:srcRect l="30231" t="29174" r="39258" b="40914"/>
          <a:stretch/>
        </p:blipFill>
        <p:spPr>
          <a:xfrm>
            <a:off x="1784196" y="4959788"/>
            <a:ext cx="3074930" cy="1606565"/>
          </a:xfrm>
          <a:prstGeom prst="rect">
            <a:avLst/>
          </a:prstGeom>
          <a:ln>
            <a:solidFill>
              <a:srgbClr val="002060"/>
            </a:solidFill>
          </a:ln>
        </p:spPr>
      </p:pic>
      <p:sp>
        <p:nvSpPr>
          <p:cNvPr id="9" name="TextBox 8"/>
          <p:cNvSpPr txBox="1"/>
          <p:nvPr/>
        </p:nvSpPr>
        <p:spPr>
          <a:xfrm>
            <a:off x="1636651" y="1445045"/>
            <a:ext cx="3370020" cy="276999"/>
          </a:xfrm>
          <a:prstGeom prst="rect">
            <a:avLst/>
          </a:prstGeom>
          <a:noFill/>
        </p:spPr>
        <p:txBody>
          <a:bodyPr wrap="square" rtlCol="0">
            <a:spAutoFit/>
          </a:bodyPr>
          <a:lstStyle/>
          <a:p>
            <a:pPr algn="ctr"/>
            <a:r>
              <a:rPr lang="en-IN" sz="1200" b="1" dirty="0" smtClean="0"/>
              <a:t>Advance Payment Voucher</a:t>
            </a:r>
            <a:endParaRPr lang="en-IN" sz="1200" b="1" dirty="0"/>
          </a:p>
        </p:txBody>
      </p:sp>
      <p:sp>
        <p:nvSpPr>
          <p:cNvPr id="10" name="TextBox 9"/>
          <p:cNvSpPr txBox="1"/>
          <p:nvPr/>
        </p:nvSpPr>
        <p:spPr>
          <a:xfrm>
            <a:off x="-815213" y="5593793"/>
            <a:ext cx="3370020" cy="276999"/>
          </a:xfrm>
          <a:prstGeom prst="rect">
            <a:avLst/>
          </a:prstGeom>
          <a:noFill/>
        </p:spPr>
        <p:txBody>
          <a:bodyPr wrap="square" rtlCol="0">
            <a:spAutoFit/>
          </a:bodyPr>
          <a:lstStyle/>
          <a:p>
            <a:pPr algn="ctr"/>
            <a:r>
              <a:rPr lang="en-IN" sz="1200" b="1" dirty="0" smtClean="0"/>
              <a:t>F12: Advanced</a:t>
            </a:r>
            <a:endParaRPr lang="en-IN" sz="1200" b="1" dirty="0"/>
          </a:p>
        </p:txBody>
      </p:sp>
      <p:sp>
        <p:nvSpPr>
          <p:cNvPr id="11" name="TextBox 10"/>
          <p:cNvSpPr txBox="1"/>
          <p:nvPr/>
        </p:nvSpPr>
        <p:spPr>
          <a:xfrm>
            <a:off x="7886365" y="1488315"/>
            <a:ext cx="3370020" cy="276999"/>
          </a:xfrm>
          <a:prstGeom prst="rect">
            <a:avLst/>
          </a:prstGeom>
          <a:noFill/>
        </p:spPr>
        <p:txBody>
          <a:bodyPr wrap="square" rtlCol="0">
            <a:spAutoFit/>
          </a:bodyPr>
          <a:lstStyle/>
          <a:p>
            <a:pPr algn="ctr"/>
            <a:r>
              <a:rPr lang="en-IN" sz="1200" b="1" dirty="0" smtClean="0"/>
              <a:t>Bill-wise details screen</a:t>
            </a:r>
            <a:endParaRPr lang="en-IN" sz="1200" b="1" dirty="0"/>
          </a:p>
        </p:txBody>
      </p:sp>
      <p:sp>
        <p:nvSpPr>
          <p:cNvPr id="12" name="TextBox 11"/>
          <p:cNvSpPr txBox="1"/>
          <p:nvPr/>
        </p:nvSpPr>
        <p:spPr>
          <a:xfrm>
            <a:off x="7886365" y="4013348"/>
            <a:ext cx="3370020" cy="276999"/>
          </a:xfrm>
          <a:prstGeom prst="rect">
            <a:avLst/>
          </a:prstGeom>
          <a:noFill/>
        </p:spPr>
        <p:txBody>
          <a:bodyPr wrap="square" rtlCol="0">
            <a:spAutoFit/>
          </a:bodyPr>
          <a:lstStyle/>
          <a:p>
            <a:pPr algn="ctr"/>
            <a:r>
              <a:rPr lang="en-IN" sz="1200" b="1" dirty="0" smtClean="0"/>
              <a:t>TDS Nature of Payment details</a:t>
            </a:r>
            <a:endParaRPr lang="en-IN" sz="1200" b="1" dirty="0"/>
          </a:p>
        </p:txBody>
      </p:sp>
    </p:spTree>
    <p:extLst>
      <p:ext uri="{BB962C8B-B14F-4D97-AF65-F5344CB8AC3E}">
        <p14:creationId xmlns:p14="http://schemas.microsoft.com/office/powerpoint/2010/main" val="25772532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Booking the expense after Advances</a:t>
            </a:r>
            <a:endParaRPr lang="en-US" dirty="0"/>
          </a:p>
        </p:txBody>
      </p:sp>
      <p:pic>
        <p:nvPicPr>
          <p:cNvPr id="6" name="Picture 5"/>
          <p:cNvPicPr>
            <a:picLocks noChangeAspect="1"/>
          </p:cNvPicPr>
          <p:nvPr/>
        </p:nvPicPr>
        <p:blipFill>
          <a:blip r:embed="rId3"/>
          <a:stretch>
            <a:fillRect/>
          </a:stretch>
        </p:blipFill>
        <p:spPr>
          <a:xfrm>
            <a:off x="8019373" y="2561898"/>
            <a:ext cx="3114286" cy="590476"/>
          </a:xfrm>
          <a:prstGeom prst="rect">
            <a:avLst/>
          </a:prstGeom>
          <a:ln w="3175">
            <a:solidFill>
              <a:schemeClr val="tx1"/>
            </a:solidFill>
          </a:ln>
        </p:spPr>
      </p:pic>
      <p:pic>
        <p:nvPicPr>
          <p:cNvPr id="4" name="Picture 3"/>
          <p:cNvPicPr>
            <a:picLocks noChangeAspect="1"/>
          </p:cNvPicPr>
          <p:nvPr/>
        </p:nvPicPr>
        <p:blipFill rotWithShape="1">
          <a:blip r:embed="rId4"/>
          <a:srcRect t="22742" r="36002" b="20651"/>
          <a:stretch/>
        </p:blipFill>
        <p:spPr>
          <a:xfrm>
            <a:off x="7117146" y="4282880"/>
            <a:ext cx="4918740" cy="2318641"/>
          </a:xfrm>
          <a:prstGeom prst="rect">
            <a:avLst/>
          </a:prstGeom>
          <a:ln>
            <a:solidFill>
              <a:srgbClr val="002060"/>
            </a:solidFill>
          </a:ln>
        </p:spPr>
      </p:pic>
      <p:pic>
        <p:nvPicPr>
          <p:cNvPr id="8" name="Picture 7"/>
          <p:cNvPicPr>
            <a:picLocks noChangeAspect="1"/>
          </p:cNvPicPr>
          <p:nvPr/>
        </p:nvPicPr>
        <p:blipFill rotWithShape="1">
          <a:blip r:embed="rId5"/>
          <a:srcRect t="6982" r="9261" b="20330"/>
          <a:stretch/>
        </p:blipFill>
        <p:spPr>
          <a:xfrm>
            <a:off x="230719" y="1706921"/>
            <a:ext cx="6815413" cy="2909684"/>
          </a:xfrm>
          <a:prstGeom prst="rect">
            <a:avLst/>
          </a:prstGeom>
          <a:ln>
            <a:solidFill>
              <a:srgbClr val="002060"/>
            </a:solidFill>
          </a:ln>
        </p:spPr>
      </p:pic>
      <p:sp>
        <p:nvSpPr>
          <p:cNvPr id="10" name="TextBox 9"/>
          <p:cNvSpPr txBox="1"/>
          <p:nvPr/>
        </p:nvSpPr>
        <p:spPr>
          <a:xfrm>
            <a:off x="1953415" y="1429922"/>
            <a:ext cx="3370020" cy="276999"/>
          </a:xfrm>
          <a:prstGeom prst="rect">
            <a:avLst/>
          </a:prstGeom>
          <a:noFill/>
        </p:spPr>
        <p:txBody>
          <a:bodyPr wrap="square" rtlCol="0">
            <a:spAutoFit/>
          </a:bodyPr>
          <a:lstStyle/>
          <a:p>
            <a:pPr algn="ctr"/>
            <a:r>
              <a:rPr lang="en-IN" sz="1200" b="1" dirty="0" smtClean="0"/>
              <a:t>Journal (Booking Expenses)</a:t>
            </a:r>
            <a:endParaRPr lang="en-IN" sz="1200" b="1" dirty="0"/>
          </a:p>
        </p:txBody>
      </p:sp>
      <p:sp>
        <p:nvSpPr>
          <p:cNvPr id="11" name="TextBox 10"/>
          <p:cNvSpPr txBox="1"/>
          <p:nvPr/>
        </p:nvSpPr>
        <p:spPr>
          <a:xfrm>
            <a:off x="7891506" y="3894774"/>
            <a:ext cx="3370020" cy="276999"/>
          </a:xfrm>
          <a:prstGeom prst="rect">
            <a:avLst/>
          </a:prstGeom>
          <a:noFill/>
        </p:spPr>
        <p:txBody>
          <a:bodyPr wrap="square" rtlCol="0">
            <a:spAutoFit/>
          </a:bodyPr>
          <a:lstStyle/>
          <a:p>
            <a:pPr algn="ctr"/>
            <a:r>
              <a:rPr lang="en-IN" sz="1200" b="1" dirty="0" smtClean="0"/>
              <a:t>TDS Nature of Payment Details</a:t>
            </a:r>
            <a:endParaRPr lang="en-IN" sz="1200" b="1" dirty="0"/>
          </a:p>
        </p:txBody>
      </p:sp>
    </p:spTree>
    <p:extLst>
      <p:ext uri="{BB962C8B-B14F-4D97-AF65-F5344CB8AC3E}">
        <p14:creationId xmlns:p14="http://schemas.microsoft.com/office/powerpoint/2010/main" val="14005938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r>
              <a:rPr lang="en-US" dirty="0" smtClean="0"/>
              <a:t>Enter a Purchase Invoice</a:t>
            </a:r>
          </a:p>
          <a:p>
            <a:pPr lvl="1"/>
            <a:r>
              <a:rPr lang="en-US" dirty="0" smtClean="0"/>
              <a:t>“Account Invoice” Mode</a:t>
            </a:r>
            <a:endParaRPr lang="en-US" dirty="0"/>
          </a:p>
        </p:txBody>
      </p:sp>
      <p:sp>
        <p:nvSpPr>
          <p:cNvPr id="2" name="Title 1"/>
          <p:cNvSpPr>
            <a:spLocks noGrp="1"/>
          </p:cNvSpPr>
          <p:nvPr>
            <p:ph type="title"/>
          </p:nvPr>
        </p:nvSpPr>
        <p:spPr/>
        <p:txBody>
          <a:bodyPr/>
          <a:lstStyle/>
          <a:p>
            <a:r>
              <a:rPr lang="en-US" dirty="0" smtClean="0"/>
              <a:t>TDS on Single Bill Value Limit</a:t>
            </a:r>
            <a:endParaRPr lang="en-US" dirty="0"/>
          </a:p>
        </p:txBody>
      </p:sp>
      <p:pic>
        <p:nvPicPr>
          <p:cNvPr id="3" name="Picture 2"/>
          <p:cNvPicPr>
            <a:picLocks noChangeAspect="1"/>
          </p:cNvPicPr>
          <p:nvPr/>
        </p:nvPicPr>
        <p:blipFill>
          <a:blip r:embed="rId3"/>
          <a:stretch>
            <a:fillRect/>
          </a:stretch>
        </p:blipFill>
        <p:spPr>
          <a:xfrm>
            <a:off x="3024548" y="3124200"/>
            <a:ext cx="5761905" cy="2219048"/>
          </a:xfrm>
          <a:prstGeom prst="rect">
            <a:avLst/>
          </a:prstGeom>
          <a:ln w="3175">
            <a:solidFill>
              <a:schemeClr val="tx1"/>
            </a:solidFill>
          </a:ln>
        </p:spPr>
      </p:pic>
    </p:spTree>
    <p:extLst>
      <p:ext uri="{BB962C8B-B14F-4D97-AF65-F5344CB8AC3E}">
        <p14:creationId xmlns:p14="http://schemas.microsoft.com/office/powerpoint/2010/main" val="1615017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TDS on Single Bill Value Limit</a:t>
            </a:r>
            <a:endParaRPr lang="en-IN" dirty="0"/>
          </a:p>
        </p:txBody>
      </p:sp>
      <p:pic>
        <p:nvPicPr>
          <p:cNvPr id="4" name="Picture 3"/>
          <p:cNvPicPr>
            <a:picLocks noChangeAspect="1"/>
          </p:cNvPicPr>
          <p:nvPr/>
        </p:nvPicPr>
        <p:blipFill rotWithShape="1">
          <a:blip r:embed="rId3"/>
          <a:srcRect l="28517" t="22742" r="37887" b="34160"/>
          <a:stretch/>
        </p:blipFill>
        <p:spPr>
          <a:xfrm>
            <a:off x="227580" y="4997050"/>
            <a:ext cx="2437085" cy="1666171"/>
          </a:xfrm>
          <a:prstGeom prst="rect">
            <a:avLst/>
          </a:prstGeom>
          <a:ln>
            <a:solidFill>
              <a:srgbClr val="002060"/>
            </a:solidFill>
          </a:ln>
        </p:spPr>
      </p:pic>
      <p:pic>
        <p:nvPicPr>
          <p:cNvPr id="5" name="Picture 4"/>
          <p:cNvPicPr>
            <a:picLocks noChangeAspect="1"/>
          </p:cNvPicPr>
          <p:nvPr/>
        </p:nvPicPr>
        <p:blipFill rotWithShape="1">
          <a:blip r:embed="rId4"/>
          <a:srcRect l="28174" t="34964" r="27260" b="46060"/>
          <a:stretch/>
        </p:blipFill>
        <p:spPr>
          <a:xfrm>
            <a:off x="3202627" y="5569765"/>
            <a:ext cx="3507089" cy="795840"/>
          </a:xfrm>
          <a:prstGeom prst="rect">
            <a:avLst/>
          </a:prstGeom>
          <a:ln>
            <a:solidFill>
              <a:srgbClr val="002060"/>
            </a:solidFill>
          </a:ln>
        </p:spPr>
      </p:pic>
      <p:pic>
        <p:nvPicPr>
          <p:cNvPr id="6" name="Picture 5"/>
          <p:cNvPicPr>
            <a:picLocks noChangeAspect="1"/>
          </p:cNvPicPr>
          <p:nvPr/>
        </p:nvPicPr>
        <p:blipFill rotWithShape="1">
          <a:blip r:embed="rId5"/>
          <a:srcRect l="24917" t="6982" r="9261" b="37698"/>
          <a:stretch/>
        </p:blipFill>
        <p:spPr>
          <a:xfrm>
            <a:off x="7629162" y="5134599"/>
            <a:ext cx="3105646" cy="1391071"/>
          </a:xfrm>
          <a:prstGeom prst="rect">
            <a:avLst/>
          </a:prstGeom>
          <a:ln>
            <a:solidFill>
              <a:srgbClr val="002060"/>
            </a:solidFill>
          </a:ln>
        </p:spPr>
      </p:pic>
      <p:pic>
        <p:nvPicPr>
          <p:cNvPr id="9" name="Picture 8"/>
          <p:cNvPicPr>
            <a:picLocks noChangeAspect="1"/>
          </p:cNvPicPr>
          <p:nvPr/>
        </p:nvPicPr>
        <p:blipFill rotWithShape="1">
          <a:blip r:embed="rId6"/>
          <a:srcRect t="6983" r="9091" b="51848"/>
          <a:stretch/>
        </p:blipFill>
        <p:spPr>
          <a:xfrm>
            <a:off x="3715085" y="2183728"/>
            <a:ext cx="7828156" cy="1889274"/>
          </a:xfrm>
          <a:prstGeom prst="rect">
            <a:avLst/>
          </a:prstGeom>
          <a:ln>
            <a:solidFill>
              <a:srgbClr val="002060"/>
            </a:solidFill>
          </a:ln>
        </p:spPr>
      </p:pic>
      <p:pic>
        <p:nvPicPr>
          <p:cNvPr id="10" name="Picture 9"/>
          <p:cNvPicPr>
            <a:picLocks noChangeAspect="1"/>
          </p:cNvPicPr>
          <p:nvPr/>
        </p:nvPicPr>
        <p:blipFill rotWithShape="1">
          <a:blip r:embed="rId7"/>
          <a:srcRect t="6982" r="67541" b="29979"/>
          <a:stretch/>
        </p:blipFill>
        <p:spPr>
          <a:xfrm>
            <a:off x="227580" y="1943286"/>
            <a:ext cx="2561268" cy="2651017"/>
          </a:xfrm>
          <a:prstGeom prst="rect">
            <a:avLst/>
          </a:prstGeom>
          <a:ln>
            <a:solidFill>
              <a:srgbClr val="002060"/>
            </a:solidFill>
          </a:ln>
        </p:spPr>
      </p:pic>
      <p:sp>
        <p:nvSpPr>
          <p:cNvPr id="11" name="TextBox 10"/>
          <p:cNvSpPr txBox="1"/>
          <p:nvPr/>
        </p:nvSpPr>
        <p:spPr>
          <a:xfrm>
            <a:off x="504082" y="1576306"/>
            <a:ext cx="1884080" cy="307777"/>
          </a:xfrm>
          <a:prstGeom prst="rect">
            <a:avLst/>
          </a:prstGeom>
          <a:noFill/>
        </p:spPr>
        <p:txBody>
          <a:bodyPr wrap="square" rtlCol="0">
            <a:spAutoFit/>
          </a:bodyPr>
          <a:lstStyle/>
          <a:p>
            <a:pPr algn="ctr"/>
            <a:r>
              <a:rPr lang="en-US" sz="1400" dirty="0" smtClean="0"/>
              <a:t>Party Ledger</a:t>
            </a:r>
            <a:endParaRPr lang="en-IN" sz="1400" dirty="0"/>
          </a:p>
        </p:txBody>
      </p:sp>
      <p:sp>
        <p:nvSpPr>
          <p:cNvPr id="12" name="TextBox 11"/>
          <p:cNvSpPr txBox="1"/>
          <p:nvPr/>
        </p:nvSpPr>
        <p:spPr>
          <a:xfrm>
            <a:off x="6477784" y="1706484"/>
            <a:ext cx="2302757" cy="307777"/>
          </a:xfrm>
          <a:prstGeom prst="rect">
            <a:avLst/>
          </a:prstGeom>
          <a:noFill/>
        </p:spPr>
        <p:txBody>
          <a:bodyPr wrap="square" rtlCol="0">
            <a:spAutoFit/>
          </a:bodyPr>
          <a:lstStyle/>
          <a:p>
            <a:pPr algn="ctr"/>
            <a:r>
              <a:rPr lang="en-US" sz="1400" dirty="0" smtClean="0"/>
              <a:t>Journal (Booking Expenses)</a:t>
            </a:r>
            <a:endParaRPr lang="en-IN" sz="1400" dirty="0"/>
          </a:p>
        </p:txBody>
      </p:sp>
      <p:sp>
        <p:nvSpPr>
          <p:cNvPr id="13" name="TextBox 12"/>
          <p:cNvSpPr txBox="1"/>
          <p:nvPr/>
        </p:nvSpPr>
        <p:spPr>
          <a:xfrm>
            <a:off x="504082" y="4678469"/>
            <a:ext cx="1884080" cy="307777"/>
          </a:xfrm>
          <a:prstGeom prst="rect">
            <a:avLst/>
          </a:prstGeom>
          <a:noFill/>
        </p:spPr>
        <p:txBody>
          <a:bodyPr wrap="square" rtlCol="0">
            <a:spAutoFit/>
          </a:bodyPr>
          <a:lstStyle/>
          <a:p>
            <a:pPr algn="ctr"/>
            <a:r>
              <a:rPr lang="en-US" sz="1400" dirty="0" smtClean="0"/>
              <a:t>F12: Configure</a:t>
            </a:r>
            <a:endParaRPr lang="en-IN" sz="1400" dirty="0"/>
          </a:p>
        </p:txBody>
      </p:sp>
    </p:spTree>
    <p:extLst>
      <p:ext uri="{BB962C8B-B14F-4D97-AF65-F5344CB8AC3E}">
        <p14:creationId xmlns:p14="http://schemas.microsoft.com/office/powerpoint/2010/main" val="41332864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r>
              <a:rPr lang="en-US" dirty="0" smtClean="0"/>
              <a:t>Enter a Purchase Invoice</a:t>
            </a:r>
          </a:p>
          <a:p>
            <a:pPr lvl="1"/>
            <a:r>
              <a:rPr lang="en-US" sz="2000" dirty="0"/>
              <a:t>“Item Invoice” Mode</a:t>
            </a:r>
          </a:p>
          <a:p>
            <a:pPr lvl="1"/>
            <a:r>
              <a:rPr lang="en-US" sz="2000" dirty="0"/>
              <a:t>Use Common Ledger account for item allocation – “No”</a:t>
            </a:r>
            <a:endParaRPr lang="en-US" dirty="0"/>
          </a:p>
        </p:txBody>
      </p:sp>
      <p:sp>
        <p:nvSpPr>
          <p:cNvPr id="2" name="Title 1"/>
          <p:cNvSpPr>
            <a:spLocks noGrp="1"/>
          </p:cNvSpPr>
          <p:nvPr>
            <p:ph type="title"/>
          </p:nvPr>
        </p:nvSpPr>
        <p:spPr/>
        <p:txBody>
          <a:bodyPr/>
          <a:lstStyle/>
          <a:p>
            <a:r>
              <a:rPr lang="en-US" dirty="0" smtClean="0"/>
              <a:t>TDS on Cash Transactions</a:t>
            </a:r>
            <a:endParaRPr lang="en-US" dirty="0"/>
          </a:p>
        </p:txBody>
      </p:sp>
      <p:pic>
        <p:nvPicPr>
          <p:cNvPr id="6" name="Picture 5"/>
          <p:cNvPicPr>
            <a:picLocks noChangeAspect="1"/>
          </p:cNvPicPr>
          <p:nvPr/>
        </p:nvPicPr>
        <p:blipFill>
          <a:blip r:embed="rId3"/>
          <a:stretch>
            <a:fillRect/>
          </a:stretch>
        </p:blipFill>
        <p:spPr>
          <a:xfrm>
            <a:off x="3886201" y="3101277"/>
            <a:ext cx="3361905" cy="761905"/>
          </a:xfrm>
          <a:prstGeom prst="rect">
            <a:avLst/>
          </a:prstGeom>
          <a:ln w="3175">
            <a:solidFill>
              <a:schemeClr val="tx1"/>
            </a:solidFill>
          </a:ln>
        </p:spPr>
      </p:pic>
      <p:pic>
        <p:nvPicPr>
          <p:cNvPr id="3" name="Picture 2"/>
          <p:cNvPicPr>
            <a:picLocks noChangeAspect="1"/>
          </p:cNvPicPr>
          <p:nvPr/>
        </p:nvPicPr>
        <p:blipFill rotWithShape="1">
          <a:blip r:embed="rId4"/>
          <a:srcRect t="6982" r="9091" b="61498"/>
          <a:stretch/>
        </p:blipFill>
        <p:spPr>
          <a:xfrm>
            <a:off x="135355" y="4260575"/>
            <a:ext cx="11828424" cy="2185639"/>
          </a:xfrm>
          <a:prstGeom prst="rect">
            <a:avLst/>
          </a:prstGeom>
          <a:ln>
            <a:solidFill>
              <a:srgbClr val="002060"/>
            </a:solidFill>
          </a:ln>
        </p:spPr>
      </p:pic>
    </p:spTree>
    <p:extLst>
      <p:ext uri="{BB962C8B-B14F-4D97-AF65-F5344CB8AC3E}">
        <p14:creationId xmlns:p14="http://schemas.microsoft.com/office/powerpoint/2010/main" val="12719151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TDS Reversal</a:t>
            </a:r>
            <a:endParaRPr lang="en-US" dirty="0"/>
          </a:p>
        </p:txBody>
      </p:sp>
      <p:pic>
        <p:nvPicPr>
          <p:cNvPr id="4" name="Picture 3"/>
          <p:cNvPicPr>
            <a:picLocks noChangeAspect="1"/>
          </p:cNvPicPr>
          <p:nvPr/>
        </p:nvPicPr>
        <p:blipFill rotWithShape="1">
          <a:blip r:embed="rId3"/>
          <a:srcRect t="6660" r="35893" b="20651"/>
          <a:stretch/>
        </p:blipFill>
        <p:spPr>
          <a:xfrm>
            <a:off x="111510" y="2072456"/>
            <a:ext cx="5726121" cy="3460232"/>
          </a:xfrm>
          <a:prstGeom prst="rect">
            <a:avLst/>
          </a:prstGeom>
          <a:ln>
            <a:solidFill>
              <a:srgbClr val="002060"/>
            </a:solidFill>
          </a:ln>
        </p:spPr>
      </p:pic>
      <p:sp>
        <p:nvSpPr>
          <p:cNvPr id="5" name="TextBox 4"/>
          <p:cNvSpPr txBox="1"/>
          <p:nvPr/>
        </p:nvSpPr>
        <p:spPr>
          <a:xfrm>
            <a:off x="7404114" y="2064715"/>
            <a:ext cx="3479181" cy="307777"/>
          </a:xfrm>
          <a:prstGeom prst="rect">
            <a:avLst/>
          </a:prstGeom>
          <a:noFill/>
        </p:spPr>
        <p:txBody>
          <a:bodyPr wrap="square" rtlCol="0">
            <a:spAutoFit/>
          </a:bodyPr>
          <a:lstStyle/>
          <a:p>
            <a:pPr algn="ctr"/>
            <a:r>
              <a:rPr lang="en-US" sz="1400" dirty="0" smtClean="0"/>
              <a:t>Debit Note</a:t>
            </a:r>
            <a:endParaRPr lang="en-IN" sz="1400" dirty="0"/>
          </a:p>
        </p:txBody>
      </p:sp>
      <p:pic>
        <p:nvPicPr>
          <p:cNvPr id="6" name="Picture 5"/>
          <p:cNvPicPr>
            <a:picLocks noChangeAspect="1"/>
          </p:cNvPicPr>
          <p:nvPr/>
        </p:nvPicPr>
        <p:blipFill rotWithShape="1">
          <a:blip r:embed="rId4"/>
          <a:srcRect t="6660" r="9091" b="20331"/>
          <a:stretch/>
        </p:blipFill>
        <p:spPr>
          <a:xfrm>
            <a:off x="5960359" y="2497879"/>
            <a:ext cx="6096590" cy="2609386"/>
          </a:xfrm>
          <a:prstGeom prst="rect">
            <a:avLst/>
          </a:prstGeom>
          <a:ln>
            <a:solidFill>
              <a:srgbClr val="002060"/>
            </a:solidFill>
          </a:ln>
        </p:spPr>
      </p:pic>
      <p:sp>
        <p:nvSpPr>
          <p:cNvPr id="7" name="TextBox 6"/>
          <p:cNvSpPr txBox="1"/>
          <p:nvPr/>
        </p:nvSpPr>
        <p:spPr>
          <a:xfrm>
            <a:off x="1234979" y="1600613"/>
            <a:ext cx="3479181" cy="307777"/>
          </a:xfrm>
          <a:prstGeom prst="rect">
            <a:avLst/>
          </a:prstGeom>
          <a:noFill/>
        </p:spPr>
        <p:txBody>
          <a:bodyPr wrap="square" rtlCol="0">
            <a:spAutoFit/>
          </a:bodyPr>
          <a:lstStyle/>
          <a:p>
            <a:pPr algn="ctr"/>
            <a:r>
              <a:rPr lang="en-US" sz="1400" dirty="0" smtClean="0"/>
              <a:t>Tax Details </a:t>
            </a:r>
            <a:endParaRPr lang="en-IN" sz="1400" dirty="0"/>
          </a:p>
        </p:txBody>
      </p:sp>
    </p:spTree>
    <p:extLst>
      <p:ext uri="{BB962C8B-B14F-4D97-AF65-F5344CB8AC3E}">
        <p14:creationId xmlns:p14="http://schemas.microsoft.com/office/powerpoint/2010/main" val="34347809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endParaRPr lang="en-US" dirty="0"/>
          </a:p>
        </p:txBody>
      </p:sp>
      <p:sp>
        <p:nvSpPr>
          <p:cNvPr id="2" name="Title 1"/>
          <p:cNvSpPr>
            <a:spLocks noGrp="1"/>
          </p:cNvSpPr>
          <p:nvPr>
            <p:ph type="title"/>
          </p:nvPr>
        </p:nvSpPr>
        <p:spPr/>
        <p:txBody>
          <a:bodyPr/>
          <a:lstStyle/>
          <a:p>
            <a:r>
              <a:rPr lang="en-US" dirty="0" smtClean="0"/>
              <a:t>TDS Triangulation Report</a:t>
            </a:r>
            <a:endParaRPr lang="en-US" dirty="0"/>
          </a:p>
        </p:txBody>
      </p:sp>
      <p:pic>
        <p:nvPicPr>
          <p:cNvPr id="4" name="Picture 3"/>
          <p:cNvPicPr>
            <a:picLocks noChangeAspect="1"/>
          </p:cNvPicPr>
          <p:nvPr/>
        </p:nvPicPr>
        <p:blipFill rotWithShape="1">
          <a:blip r:embed="rId3"/>
          <a:srcRect t="6661" b="20330"/>
          <a:stretch/>
        </p:blipFill>
        <p:spPr>
          <a:xfrm>
            <a:off x="538214" y="1875067"/>
            <a:ext cx="11005027" cy="4282069"/>
          </a:xfrm>
          <a:prstGeom prst="rect">
            <a:avLst/>
          </a:prstGeom>
          <a:ln>
            <a:solidFill>
              <a:srgbClr val="002060"/>
            </a:solidFill>
          </a:ln>
        </p:spPr>
      </p:pic>
    </p:spTree>
    <p:extLst>
      <p:ext uri="{BB962C8B-B14F-4D97-AF65-F5344CB8AC3E}">
        <p14:creationId xmlns:p14="http://schemas.microsoft.com/office/powerpoint/2010/main" val="23913313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Direct Taxes</a:t>
            </a:r>
            <a:endParaRPr lang="en-US" dirty="0"/>
          </a:p>
        </p:txBody>
      </p:sp>
      <p:sp>
        <p:nvSpPr>
          <p:cNvPr id="4" name="Rectangle 3"/>
          <p:cNvSpPr/>
          <p:nvPr/>
        </p:nvSpPr>
        <p:spPr>
          <a:xfrm>
            <a:off x="1524000" y="1700808"/>
            <a:ext cx="9144000" cy="821467"/>
          </a:xfrm>
          <a:prstGeom prst="rect">
            <a:avLst/>
          </a:prstGeom>
          <a:solidFill>
            <a:srgbClr val="5887AD"/>
          </a:solidFill>
          <a:ln>
            <a:solidFill>
              <a:srgbClr val="5887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dirty="0"/>
              <a:t>Taxes that are levied on the income of Individuals or Organizations.</a:t>
            </a:r>
          </a:p>
          <a:p>
            <a:pPr algn="ctr">
              <a:lnSpc>
                <a:spcPct val="150000"/>
              </a:lnSpc>
            </a:pPr>
            <a:r>
              <a:rPr lang="en-US" dirty="0"/>
              <a:t>E.g. Income Tax, Corporate Tax, Inheritance Tax etc.</a:t>
            </a:r>
          </a:p>
        </p:txBody>
      </p:sp>
      <p:grpSp>
        <p:nvGrpSpPr>
          <p:cNvPr id="9" name="Group 8"/>
          <p:cNvGrpSpPr/>
          <p:nvPr/>
        </p:nvGrpSpPr>
        <p:grpSpPr>
          <a:xfrm>
            <a:off x="3341405" y="5199169"/>
            <a:ext cx="1842452" cy="936104"/>
            <a:chOff x="1835696" y="3717032"/>
            <a:chExt cx="1842452" cy="936104"/>
          </a:xfrm>
        </p:grpSpPr>
        <p:sp>
          <p:nvSpPr>
            <p:cNvPr id="6" name="Flowchart: Manual Input 5"/>
            <p:cNvSpPr/>
            <p:nvPr/>
          </p:nvSpPr>
          <p:spPr>
            <a:xfrm>
              <a:off x="1835696" y="3717032"/>
              <a:ext cx="1440160" cy="936104"/>
            </a:xfrm>
            <a:prstGeom prst="flowChartManualInput">
              <a:avLst/>
            </a:prstGeom>
            <a:solidFill>
              <a:srgbClr val="EEF0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Companies/</a:t>
              </a:r>
            </a:p>
            <a:p>
              <a:pPr algn="ctr"/>
              <a:r>
                <a:rPr lang="en-US" sz="1400" b="1" dirty="0">
                  <a:solidFill>
                    <a:schemeClr val="tx1"/>
                  </a:solidFill>
                </a:rPr>
                <a:t>Firms</a:t>
              </a:r>
            </a:p>
          </p:txBody>
        </p:sp>
        <p:sp>
          <p:nvSpPr>
            <p:cNvPr id="7" name="Flowchart: Manual Input 6"/>
            <p:cNvSpPr/>
            <p:nvPr/>
          </p:nvSpPr>
          <p:spPr>
            <a:xfrm flipH="1">
              <a:off x="3306678" y="3717032"/>
              <a:ext cx="371470" cy="936104"/>
            </a:xfrm>
            <a:prstGeom prst="flowChartManualInput">
              <a:avLst/>
            </a:prstGeom>
            <a:solidFill>
              <a:srgbClr val="D2DA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3773453" y="3038929"/>
            <a:ext cx="1368152" cy="1368152"/>
            <a:chOff x="4840954" y="3083918"/>
            <a:chExt cx="1368152" cy="1368152"/>
          </a:xfrm>
        </p:grpSpPr>
        <p:grpSp>
          <p:nvGrpSpPr>
            <p:cNvPr id="11" name="Group 10"/>
            <p:cNvGrpSpPr/>
            <p:nvPr/>
          </p:nvGrpSpPr>
          <p:grpSpPr>
            <a:xfrm>
              <a:off x="5220072" y="3328323"/>
              <a:ext cx="611496" cy="820757"/>
              <a:chOff x="4031940" y="2303550"/>
              <a:chExt cx="864096" cy="1159800"/>
            </a:xfrm>
          </p:grpSpPr>
          <p:sp>
            <p:nvSpPr>
              <p:cNvPr id="23" name="Flowchart: Connector 22"/>
              <p:cNvSpPr/>
              <p:nvPr/>
            </p:nvSpPr>
            <p:spPr>
              <a:xfrm>
                <a:off x="4246848" y="2303550"/>
                <a:ext cx="432048" cy="432048"/>
              </a:xfrm>
              <a:prstGeom prst="flowChartConnector">
                <a:avLst/>
              </a:prstGeom>
              <a:solidFill>
                <a:srgbClr val="5887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4031940" y="2753124"/>
                <a:ext cx="864096" cy="710226"/>
              </a:xfrm>
              <a:prstGeom prst="roundRect">
                <a:avLst>
                  <a:gd name="adj" fmla="val 39387"/>
                </a:avLst>
              </a:prstGeom>
              <a:solidFill>
                <a:srgbClr val="5887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Extract 24"/>
              <p:cNvSpPr/>
              <p:nvPr/>
            </p:nvSpPr>
            <p:spPr>
              <a:xfrm flipV="1">
                <a:off x="4354860" y="2753586"/>
                <a:ext cx="216025" cy="171257"/>
              </a:xfrm>
              <a:prstGeom prst="flowChartExtra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p:cNvSpPr/>
            <p:nvPr/>
          </p:nvSpPr>
          <p:spPr>
            <a:xfrm>
              <a:off x="4840954" y="3083918"/>
              <a:ext cx="1368152" cy="136815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Pentagon 27"/>
          <p:cNvSpPr/>
          <p:nvPr/>
        </p:nvSpPr>
        <p:spPr>
          <a:xfrm>
            <a:off x="7215930" y="3524718"/>
            <a:ext cx="1832398" cy="389943"/>
          </a:xfrm>
          <a:prstGeom prst="homePlate">
            <a:avLst/>
          </a:prstGeom>
          <a:solidFill>
            <a:srgbClr val="5887AD"/>
          </a:solidFill>
          <a:ln>
            <a:solidFill>
              <a:srgbClr val="5887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Income Tax</a:t>
            </a:r>
          </a:p>
        </p:txBody>
      </p:sp>
      <p:sp>
        <p:nvSpPr>
          <p:cNvPr id="29" name="Pentagon 28"/>
          <p:cNvSpPr/>
          <p:nvPr/>
        </p:nvSpPr>
        <p:spPr>
          <a:xfrm>
            <a:off x="7206767" y="5555893"/>
            <a:ext cx="1832398" cy="389943"/>
          </a:xfrm>
          <a:prstGeom prst="homePlate">
            <a:avLst/>
          </a:prstGeom>
          <a:solidFill>
            <a:srgbClr val="5887AD"/>
          </a:solidFill>
          <a:ln>
            <a:solidFill>
              <a:srgbClr val="5887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Corporate Tax</a:t>
            </a:r>
          </a:p>
        </p:txBody>
      </p:sp>
      <p:sp>
        <p:nvSpPr>
          <p:cNvPr id="30" name="Rounded Rectangle 29"/>
          <p:cNvSpPr/>
          <p:nvPr/>
        </p:nvSpPr>
        <p:spPr>
          <a:xfrm>
            <a:off x="5285621" y="3011258"/>
            <a:ext cx="1705122" cy="340692"/>
          </a:xfrm>
          <a:prstGeom prst="roundRect">
            <a:avLst/>
          </a:prstGeom>
          <a:noFill/>
          <a:ln>
            <a:solidFill>
              <a:srgbClr val="5887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Salaries</a:t>
            </a:r>
          </a:p>
        </p:txBody>
      </p:sp>
      <p:sp>
        <p:nvSpPr>
          <p:cNvPr id="31" name="Rounded Rectangle 30"/>
          <p:cNvSpPr/>
          <p:nvPr/>
        </p:nvSpPr>
        <p:spPr>
          <a:xfrm>
            <a:off x="5285621" y="3536003"/>
            <a:ext cx="1705122" cy="340692"/>
          </a:xfrm>
          <a:prstGeom prst="roundRect">
            <a:avLst/>
          </a:prstGeom>
          <a:noFill/>
          <a:ln>
            <a:solidFill>
              <a:srgbClr val="5887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Interest</a:t>
            </a:r>
          </a:p>
        </p:txBody>
      </p:sp>
      <p:sp>
        <p:nvSpPr>
          <p:cNvPr id="32" name="Rounded Rectangle 31"/>
          <p:cNvSpPr/>
          <p:nvPr/>
        </p:nvSpPr>
        <p:spPr>
          <a:xfrm>
            <a:off x="5285621" y="4060748"/>
            <a:ext cx="1705122" cy="340692"/>
          </a:xfrm>
          <a:prstGeom prst="roundRect">
            <a:avLst/>
          </a:prstGeom>
          <a:noFill/>
          <a:ln>
            <a:solidFill>
              <a:srgbClr val="5887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Investments</a:t>
            </a:r>
          </a:p>
        </p:txBody>
      </p:sp>
      <p:sp>
        <p:nvSpPr>
          <p:cNvPr id="33" name="Rounded Rectangle 32"/>
          <p:cNvSpPr/>
          <p:nvPr/>
        </p:nvSpPr>
        <p:spPr>
          <a:xfrm>
            <a:off x="5345699" y="5580517"/>
            <a:ext cx="1705122" cy="340692"/>
          </a:xfrm>
          <a:prstGeom prst="roundRect">
            <a:avLst/>
          </a:prstGeom>
          <a:noFill/>
          <a:ln>
            <a:solidFill>
              <a:srgbClr val="5887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Profit Revenue</a:t>
            </a:r>
          </a:p>
        </p:txBody>
      </p:sp>
    </p:spTree>
    <p:extLst>
      <p:ext uri="{BB962C8B-B14F-4D97-AF65-F5344CB8AC3E}">
        <p14:creationId xmlns:p14="http://schemas.microsoft.com/office/powerpoint/2010/main" val="3614623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wipe(left)">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500"/>
                                        <p:tgtEl>
                                          <p:spTgt spid="3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8" grpId="0" animBg="1"/>
      <p:bldP spid="29" grpId="0" animBg="1"/>
      <p:bldP spid="30" grpId="0" animBg="1"/>
      <p:bldP spid="31" grpId="0" animBg="1"/>
      <p:bldP spid="32" grpId="0" animBg="1"/>
      <p:bldP spid="3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endParaRPr lang="en-US" dirty="0"/>
          </a:p>
        </p:txBody>
      </p:sp>
      <p:sp>
        <p:nvSpPr>
          <p:cNvPr id="2" name="Title 1"/>
          <p:cNvSpPr>
            <a:spLocks noGrp="1"/>
          </p:cNvSpPr>
          <p:nvPr>
            <p:ph type="title"/>
          </p:nvPr>
        </p:nvSpPr>
        <p:spPr/>
        <p:txBody>
          <a:bodyPr/>
          <a:lstStyle/>
          <a:p>
            <a:r>
              <a:rPr lang="en-US" dirty="0" smtClean="0"/>
              <a:t>Clearing Exceptions</a:t>
            </a:r>
            <a:endParaRPr lang="en-US" dirty="0"/>
          </a:p>
        </p:txBody>
      </p:sp>
      <p:pic>
        <p:nvPicPr>
          <p:cNvPr id="7" name="Picture 6"/>
          <p:cNvPicPr>
            <a:picLocks noChangeAspect="1"/>
          </p:cNvPicPr>
          <p:nvPr/>
        </p:nvPicPr>
        <p:blipFill>
          <a:blip r:embed="rId3"/>
          <a:stretch>
            <a:fillRect/>
          </a:stretch>
        </p:blipFill>
        <p:spPr>
          <a:xfrm>
            <a:off x="8473943" y="2550377"/>
            <a:ext cx="3333333" cy="1304762"/>
          </a:xfrm>
          <a:prstGeom prst="rect">
            <a:avLst/>
          </a:prstGeom>
          <a:ln w="6350">
            <a:solidFill>
              <a:schemeClr val="tx1"/>
            </a:solidFill>
          </a:ln>
        </p:spPr>
      </p:pic>
      <p:pic>
        <p:nvPicPr>
          <p:cNvPr id="4" name="Picture 3"/>
          <p:cNvPicPr>
            <a:picLocks noChangeAspect="1"/>
          </p:cNvPicPr>
          <p:nvPr/>
        </p:nvPicPr>
        <p:blipFill rotWithShape="1">
          <a:blip r:embed="rId4"/>
          <a:srcRect t="6659" r="8919" b="60857"/>
          <a:stretch/>
        </p:blipFill>
        <p:spPr>
          <a:xfrm>
            <a:off x="347228" y="1675280"/>
            <a:ext cx="4603913" cy="875097"/>
          </a:xfrm>
          <a:prstGeom prst="rect">
            <a:avLst/>
          </a:prstGeom>
          <a:ln>
            <a:solidFill>
              <a:srgbClr val="002060"/>
            </a:solidFill>
          </a:ln>
        </p:spPr>
      </p:pic>
      <p:pic>
        <p:nvPicPr>
          <p:cNvPr id="10" name="Picture 9"/>
          <p:cNvPicPr>
            <a:picLocks noChangeAspect="1"/>
          </p:cNvPicPr>
          <p:nvPr/>
        </p:nvPicPr>
        <p:blipFill rotWithShape="1">
          <a:blip r:embed="rId5"/>
          <a:srcRect t="6660" b="69861"/>
          <a:stretch/>
        </p:blipFill>
        <p:spPr>
          <a:xfrm>
            <a:off x="347228" y="2792872"/>
            <a:ext cx="7659348" cy="958410"/>
          </a:xfrm>
          <a:prstGeom prst="rect">
            <a:avLst/>
          </a:prstGeom>
          <a:ln>
            <a:solidFill>
              <a:srgbClr val="002060"/>
            </a:solidFill>
          </a:ln>
        </p:spPr>
      </p:pic>
      <p:pic>
        <p:nvPicPr>
          <p:cNvPr id="11" name="Picture 10"/>
          <p:cNvPicPr>
            <a:picLocks noChangeAspect="1"/>
          </p:cNvPicPr>
          <p:nvPr/>
        </p:nvPicPr>
        <p:blipFill rotWithShape="1">
          <a:blip r:embed="rId6"/>
          <a:srcRect t="6888" r="9117" b="58055"/>
          <a:stretch/>
        </p:blipFill>
        <p:spPr>
          <a:xfrm>
            <a:off x="347228" y="4027187"/>
            <a:ext cx="5352585" cy="1100389"/>
          </a:xfrm>
          <a:prstGeom prst="rect">
            <a:avLst/>
          </a:prstGeom>
          <a:ln>
            <a:solidFill>
              <a:srgbClr val="002060"/>
            </a:solidFill>
          </a:ln>
        </p:spPr>
      </p:pic>
      <p:pic>
        <p:nvPicPr>
          <p:cNvPr id="12" name="Picture 11"/>
          <p:cNvPicPr>
            <a:picLocks noChangeAspect="1"/>
          </p:cNvPicPr>
          <p:nvPr/>
        </p:nvPicPr>
        <p:blipFill rotWithShape="1">
          <a:blip r:embed="rId7"/>
          <a:srcRect t="6982" r="48343" b="71147"/>
          <a:stretch/>
        </p:blipFill>
        <p:spPr>
          <a:xfrm>
            <a:off x="6132207" y="3993777"/>
            <a:ext cx="4978639" cy="1123382"/>
          </a:xfrm>
          <a:prstGeom prst="rect">
            <a:avLst/>
          </a:prstGeom>
          <a:ln>
            <a:solidFill>
              <a:srgbClr val="002060"/>
            </a:solidFill>
          </a:ln>
        </p:spPr>
      </p:pic>
      <p:pic>
        <p:nvPicPr>
          <p:cNvPr id="13" name="Picture 12"/>
          <p:cNvPicPr>
            <a:picLocks noChangeAspect="1"/>
          </p:cNvPicPr>
          <p:nvPr/>
        </p:nvPicPr>
        <p:blipFill rotWithShape="1">
          <a:blip r:embed="rId8"/>
          <a:srcRect t="39139" r="9433" b="30306"/>
          <a:stretch/>
        </p:blipFill>
        <p:spPr>
          <a:xfrm>
            <a:off x="347228" y="5359654"/>
            <a:ext cx="6901065" cy="1240812"/>
          </a:xfrm>
          <a:prstGeom prst="rect">
            <a:avLst/>
          </a:prstGeom>
          <a:ln>
            <a:solidFill>
              <a:srgbClr val="002060"/>
            </a:solidFill>
          </a:ln>
        </p:spPr>
      </p:pic>
    </p:spTree>
    <p:extLst>
      <p:ext uri="{BB962C8B-B14F-4D97-AF65-F5344CB8AC3E}">
        <p14:creationId xmlns:p14="http://schemas.microsoft.com/office/powerpoint/2010/main" val="29228633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Return Finalized </a:t>
            </a:r>
            <a:r>
              <a:rPr lang="en-US" dirty="0" smtClean="0">
                <a:sym typeface="Wingdings" panose="05000000000000000000" pitchFamily="2" charset="2"/>
              </a:rPr>
              <a:t>Press F6: Save Return</a:t>
            </a:r>
          </a:p>
          <a:p>
            <a:pPr lvl="1"/>
            <a:r>
              <a:rPr lang="en-US" sz="2000" dirty="0">
                <a:sym typeface="Wingdings" panose="05000000000000000000" pitchFamily="2" charset="2"/>
              </a:rPr>
              <a:t>View saved returns from Display &gt; TDS &gt; Return Transaction Book</a:t>
            </a:r>
          </a:p>
          <a:p>
            <a:endParaRPr lang="en-US" sz="1200" dirty="0">
              <a:sym typeface="Wingdings" panose="05000000000000000000" pitchFamily="2" charset="2"/>
            </a:endParaRPr>
          </a:p>
          <a:p>
            <a:r>
              <a:rPr lang="en-US" dirty="0" smtClean="0">
                <a:sym typeface="Wingdings" panose="05000000000000000000" pitchFamily="2" charset="2"/>
              </a:rPr>
              <a:t>With saved returns one can easily track changes made to the returns</a:t>
            </a:r>
          </a:p>
          <a:p>
            <a:endParaRPr lang="en-US" sz="1200" dirty="0">
              <a:sym typeface="Wingdings" panose="05000000000000000000" pitchFamily="2" charset="2"/>
            </a:endParaRPr>
          </a:p>
          <a:p>
            <a:r>
              <a:rPr lang="en-US" dirty="0" smtClean="0">
                <a:sym typeface="Wingdings" panose="05000000000000000000" pitchFamily="2" charset="2"/>
              </a:rPr>
              <a:t>Press F7 to </a:t>
            </a:r>
            <a:r>
              <a:rPr lang="en-US" dirty="0" err="1" smtClean="0">
                <a:sym typeface="Wingdings" panose="05000000000000000000" pitchFamily="2" charset="2"/>
              </a:rPr>
              <a:t>recompute</a:t>
            </a:r>
            <a:r>
              <a:rPr lang="en-US" dirty="0" smtClean="0">
                <a:sym typeface="Wingdings" panose="05000000000000000000" pitchFamily="2" charset="2"/>
              </a:rPr>
              <a:t> and save the revised return</a:t>
            </a:r>
          </a:p>
          <a:p>
            <a:endParaRPr lang="en-US" sz="1200" dirty="0">
              <a:sym typeface="Wingdings" panose="05000000000000000000" pitchFamily="2" charset="2"/>
            </a:endParaRPr>
          </a:p>
          <a:p>
            <a:r>
              <a:rPr lang="en-US" dirty="0" smtClean="0">
                <a:sym typeface="Wingdings" panose="05000000000000000000" pitchFamily="2" charset="2"/>
              </a:rPr>
              <a:t>Press CTRL+E to export TDS form</a:t>
            </a:r>
          </a:p>
          <a:p>
            <a:endParaRPr lang="en-US" sz="1400" dirty="0">
              <a:sym typeface="Wingdings" panose="05000000000000000000" pitchFamily="2" charset="2"/>
            </a:endParaRPr>
          </a:p>
          <a:p>
            <a:r>
              <a:rPr lang="en-US" dirty="0" smtClean="0">
                <a:sym typeface="Wingdings" panose="05000000000000000000" pitchFamily="2" charset="2"/>
              </a:rPr>
              <a:t>ALT+S: Stat Payment</a:t>
            </a:r>
          </a:p>
          <a:p>
            <a:pPr lvl="1"/>
            <a:endParaRPr lang="en-US" sz="1200" dirty="0">
              <a:sym typeface="Wingdings" panose="05000000000000000000" pitchFamily="2" charset="2"/>
            </a:endParaRPr>
          </a:p>
          <a:p>
            <a:pPr lvl="1"/>
            <a:endParaRPr lang="en-US" sz="1200" dirty="0">
              <a:sym typeface="Wingdings" panose="05000000000000000000" pitchFamily="2" charset="2"/>
            </a:endParaRPr>
          </a:p>
          <a:p>
            <a:endParaRPr lang="en-US" dirty="0" smtClean="0">
              <a:sym typeface="Wingdings" panose="05000000000000000000" pitchFamily="2" charset="2"/>
            </a:endParaRPr>
          </a:p>
        </p:txBody>
      </p:sp>
      <p:sp>
        <p:nvSpPr>
          <p:cNvPr id="2" name="Title 1"/>
          <p:cNvSpPr>
            <a:spLocks noGrp="1"/>
          </p:cNvSpPr>
          <p:nvPr>
            <p:ph type="title"/>
          </p:nvPr>
        </p:nvSpPr>
        <p:spPr/>
        <p:txBody>
          <a:bodyPr/>
          <a:lstStyle/>
          <a:p>
            <a:r>
              <a:rPr lang="en-US" dirty="0" smtClean="0"/>
              <a:t>Saving your returns</a:t>
            </a:r>
            <a:endParaRPr lang="en-US" dirty="0"/>
          </a:p>
        </p:txBody>
      </p:sp>
      <p:pic>
        <p:nvPicPr>
          <p:cNvPr id="5" name="Picture 4"/>
          <p:cNvPicPr>
            <a:picLocks noChangeAspect="1"/>
          </p:cNvPicPr>
          <p:nvPr/>
        </p:nvPicPr>
        <p:blipFill rotWithShape="1">
          <a:blip r:embed="rId3"/>
          <a:srcRect l="22517" t="27982" r="31717" b="39533"/>
          <a:stretch/>
        </p:blipFill>
        <p:spPr>
          <a:xfrm>
            <a:off x="7907945" y="3563200"/>
            <a:ext cx="4014438" cy="1518571"/>
          </a:xfrm>
          <a:prstGeom prst="rect">
            <a:avLst/>
          </a:prstGeom>
          <a:ln>
            <a:solidFill>
              <a:srgbClr val="002060"/>
            </a:solidFill>
          </a:ln>
        </p:spPr>
      </p:pic>
      <p:pic>
        <p:nvPicPr>
          <p:cNvPr id="6" name="Picture 5"/>
          <p:cNvPicPr>
            <a:picLocks noChangeAspect="1"/>
          </p:cNvPicPr>
          <p:nvPr/>
        </p:nvPicPr>
        <p:blipFill rotWithShape="1">
          <a:blip r:embed="rId4"/>
          <a:srcRect t="6982" r="9091" b="68574"/>
          <a:stretch/>
        </p:blipFill>
        <p:spPr>
          <a:xfrm>
            <a:off x="3523785" y="5375714"/>
            <a:ext cx="8398598" cy="1203500"/>
          </a:xfrm>
          <a:prstGeom prst="rect">
            <a:avLst/>
          </a:prstGeom>
          <a:ln>
            <a:solidFill>
              <a:srgbClr val="002060"/>
            </a:solidFill>
          </a:ln>
        </p:spPr>
      </p:pic>
      <p:pic>
        <p:nvPicPr>
          <p:cNvPr id="7" name="Picture 6"/>
          <p:cNvPicPr>
            <a:picLocks noChangeAspect="1"/>
          </p:cNvPicPr>
          <p:nvPr/>
        </p:nvPicPr>
        <p:blipFill rotWithShape="1">
          <a:blip r:embed="rId5"/>
          <a:srcRect l="40687" t="35285" r="49886" b="46704"/>
          <a:stretch/>
        </p:blipFill>
        <p:spPr>
          <a:xfrm>
            <a:off x="9301847" y="1725335"/>
            <a:ext cx="1226634" cy="1248938"/>
          </a:xfrm>
          <a:prstGeom prst="rect">
            <a:avLst/>
          </a:prstGeom>
          <a:ln>
            <a:solidFill>
              <a:srgbClr val="002060"/>
            </a:solidFill>
          </a:ln>
        </p:spPr>
      </p:pic>
    </p:spTree>
    <p:extLst>
      <p:ext uri="{BB962C8B-B14F-4D97-AF65-F5344CB8AC3E}">
        <p14:creationId xmlns:p14="http://schemas.microsoft.com/office/powerpoint/2010/main" val="42026786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342900" indent="-342900"/>
            <a:r>
              <a:rPr lang="en-US" sz="2000" kern="0" dirty="0" smtClean="0">
                <a:latin typeface="Calibri" panose="020F0502020204030204" pitchFamily="34" charset="0"/>
              </a:rPr>
              <a:t>TDS </a:t>
            </a:r>
            <a:r>
              <a:rPr lang="en-US" sz="2000" kern="0" dirty="0">
                <a:latin typeface="Calibri" panose="020F0502020204030204" pitchFamily="34" charset="0"/>
              </a:rPr>
              <a:t>Setup</a:t>
            </a:r>
          </a:p>
          <a:p>
            <a:pPr marL="342900" indent="-342900"/>
            <a:r>
              <a:rPr lang="en-US" sz="2000" kern="0" dirty="0">
                <a:latin typeface="Calibri" panose="020F0502020204030204" pitchFamily="34" charset="0"/>
              </a:rPr>
              <a:t>Dues and Advance Payments</a:t>
            </a:r>
          </a:p>
          <a:p>
            <a:pPr marL="342900" indent="-342900"/>
            <a:r>
              <a:rPr lang="en-US" sz="2000" kern="0" dirty="0">
                <a:latin typeface="Calibri" panose="020F0502020204030204" pitchFamily="34" charset="0"/>
              </a:rPr>
              <a:t>Single Bill Value Limit and Cash Transactions</a:t>
            </a:r>
          </a:p>
          <a:p>
            <a:pPr marL="342900" indent="-342900"/>
            <a:r>
              <a:rPr lang="en-US" sz="2000" kern="0" dirty="0">
                <a:latin typeface="Calibri" panose="020F0502020204030204" pitchFamily="34" charset="0"/>
              </a:rPr>
              <a:t>Form 26Q</a:t>
            </a:r>
          </a:p>
          <a:p>
            <a:pPr marL="342900" indent="-342900"/>
            <a:r>
              <a:rPr lang="en-US" sz="2000" kern="0" dirty="0">
                <a:latin typeface="Calibri" panose="020F0502020204030204" pitchFamily="34" charset="0"/>
              </a:rPr>
              <a:t>TDS </a:t>
            </a:r>
            <a:r>
              <a:rPr lang="en-US" sz="2000" kern="0" dirty="0" smtClean="0">
                <a:latin typeface="Calibri" panose="020F0502020204030204" pitchFamily="34" charset="0"/>
              </a:rPr>
              <a:t>Reversal</a:t>
            </a:r>
          </a:p>
          <a:p>
            <a:pPr marL="342900" indent="-342900"/>
            <a:r>
              <a:rPr lang="en-US" sz="2000" kern="0" smtClean="0">
                <a:latin typeface="Calibri" panose="020F0502020204030204" pitchFamily="34" charset="0"/>
              </a:rPr>
              <a:t>Triangulation Report</a:t>
            </a:r>
            <a:endParaRPr lang="en-US" sz="2000" kern="0" dirty="0">
              <a:latin typeface="Calibri" panose="020F0502020204030204" pitchFamily="34" charset="0"/>
            </a:endParaRPr>
          </a:p>
          <a:p>
            <a:pPr marL="342900" indent="-342900"/>
            <a:r>
              <a:rPr lang="en-US" sz="2000" kern="0" dirty="0">
                <a:latin typeface="Calibri" panose="020F0502020204030204" pitchFamily="34" charset="0"/>
              </a:rPr>
              <a:t>Questions</a:t>
            </a:r>
          </a:p>
          <a:p>
            <a:endParaRPr lang="en-IN" sz="2000" dirty="0"/>
          </a:p>
        </p:txBody>
      </p:sp>
      <p:sp>
        <p:nvSpPr>
          <p:cNvPr id="43010" name="Rectangle 2"/>
          <p:cNvSpPr>
            <a:spLocks noGrp="1" noChangeArrowheads="1"/>
          </p:cNvSpPr>
          <p:nvPr>
            <p:ph type="title"/>
          </p:nvPr>
        </p:nvSpPr>
        <p:spPr>
          <a:noFill/>
        </p:spPr>
        <p:txBody>
          <a:bodyPr/>
          <a:lstStyle/>
          <a:p>
            <a:pPr algn="ctr" eaLnBrk="1" hangingPunct="1"/>
            <a:r>
              <a:rPr lang="en-US" sz="3600" dirty="0" smtClean="0">
                <a:latin typeface="Calibri" pitchFamily="34" charset="0"/>
                <a:cs typeface="Calibri" pitchFamily="34" charset="0"/>
              </a:rPr>
              <a:t>Conclusion</a:t>
            </a:r>
            <a:endParaRPr lang="en-US" sz="3600" dirty="0">
              <a:latin typeface="Calibri" pitchFamily="34" charset="0"/>
              <a:cs typeface="Calibri" pitchFamily="34" charset="0"/>
            </a:endParaRPr>
          </a:p>
        </p:txBody>
      </p:sp>
      <p:sp>
        <p:nvSpPr>
          <p:cNvPr id="3" name="Content Placeholder 2"/>
          <p:cNvSpPr txBox="1">
            <a:spLocks/>
          </p:cNvSpPr>
          <p:nvPr/>
        </p:nvSpPr>
        <p:spPr bwMode="auto">
          <a:xfrm>
            <a:off x="4267200" y="2258291"/>
            <a:ext cx="62484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Tx/>
              <a:buNone/>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342900" indent="-342900">
              <a:buFont typeface="Arial" panose="020B0604020202020204" pitchFamily="34" charset="0"/>
              <a:buChar char="•"/>
            </a:pPr>
            <a:endParaRPr lang="en-US" b="0" kern="0" dirty="0">
              <a:latin typeface="Calibri" panose="020F0502020204030204" pitchFamily="34" charset="0"/>
            </a:endParaRPr>
          </a:p>
        </p:txBody>
      </p:sp>
    </p:spTree>
    <p:extLst>
      <p:ext uri="{BB962C8B-B14F-4D97-AF65-F5344CB8AC3E}">
        <p14:creationId xmlns:p14="http://schemas.microsoft.com/office/powerpoint/2010/main" val="32908749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dirty="0" smtClean="0"/>
              <a:t>Thank You</a:t>
            </a:r>
            <a:endParaRPr lang="en-IN" dirty="0"/>
          </a:p>
        </p:txBody>
      </p:sp>
      <p:sp>
        <p:nvSpPr>
          <p:cNvPr id="2" name="Content Placeholder 1"/>
          <p:cNvSpPr>
            <a:spLocks noGrp="1"/>
          </p:cNvSpPr>
          <p:nvPr>
            <p:ph idx="1"/>
          </p:nvPr>
        </p:nvSpPr>
        <p:spPr/>
        <p:txBody>
          <a:bodyPr/>
          <a:lstStyle/>
          <a:p>
            <a:endParaRPr lang="en-IN"/>
          </a:p>
        </p:txBody>
      </p:sp>
    </p:spTree>
    <p:extLst>
      <p:ext uri="{BB962C8B-B14F-4D97-AF65-F5344CB8AC3E}">
        <p14:creationId xmlns:p14="http://schemas.microsoft.com/office/powerpoint/2010/main" val="2963347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Tax Deducted at Source (TDS)</a:t>
            </a:r>
            <a:endParaRPr lang="en-US" dirty="0"/>
          </a:p>
        </p:txBody>
      </p:sp>
      <p:sp>
        <p:nvSpPr>
          <p:cNvPr id="7" name="Rectangle 6"/>
          <p:cNvSpPr/>
          <p:nvPr/>
        </p:nvSpPr>
        <p:spPr>
          <a:xfrm>
            <a:off x="1524000" y="1700809"/>
            <a:ext cx="9144000" cy="561073"/>
          </a:xfrm>
          <a:prstGeom prst="rect">
            <a:avLst/>
          </a:prstGeom>
          <a:solidFill>
            <a:srgbClr val="5887AD"/>
          </a:solidFill>
          <a:ln>
            <a:solidFill>
              <a:srgbClr val="5887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dirty="0"/>
              <a:t>Collection of revenue at the very source of Income.</a:t>
            </a:r>
          </a:p>
        </p:txBody>
      </p:sp>
      <p:grpSp>
        <p:nvGrpSpPr>
          <p:cNvPr id="8" name="Group 7"/>
          <p:cNvGrpSpPr/>
          <p:nvPr/>
        </p:nvGrpSpPr>
        <p:grpSpPr>
          <a:xfrm>
            <a:off x="7896200" y="2986832"/>
            <a:ext cx="1512168" cy="1104856"/>
            <a:chOff x="3203848" y="2420888"/>
            <a:chExt cx="2179331" cy="1592316"/>
          </a:xfrm>
        </p:grpSpPr>
        <p:sp>
          <p:nvSpPr>
            <p:cNvPr id="9" name="Isosceles Triangle 8"/>
            <p:cNvSpPr/>
            <p:nvPr/>
          </p:nvSpPr>
          <p:spPr>
            <a:xfrm>
              <a:off x="3203848" y="2420888"/>
              <a:ext cx="2160240" cy="237373"/>
            </a:xfrm>
            <a:prstGeom prst="triangle">
              <a:avLst/>
            </a:prstGeom>
            <a:solidFill>
              <a:srgbClr val="5887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222068" y="2715683"/>
              <a:ext cx="2160240" cy="177723"/>
            </a:xfrm>
            <a:prstGeom prst="rect">
              <a:avLst/>
            </a:prstGeom>
            <a:solidFill>
              <a:srgbClr val="5887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222939" y="3789467"/>
              <a:ext cx="2160240" cy="223737"/>
            </a:xfrm>
            <a:prstGeom prst="rect">
              <a:avLst/>
            </a:prstGeom>
            <a:solidFill>
              <a:srgbClr val="5887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47865" y="2943334"/>
              <a:ext cx="72008" cy="788712"/>
            </a:xfrm>
            <a:prstGeom prst="rect">
              <a:avLst/>
            </a:prstGeom>
            <a:solidFill>
              <a:srgbClr val="5887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187798" y="2943334"/>
              <a:ext cx="72008" cy="788712"/>
            </a:xfrm>
            <a:prstGeom prst="rect">
              <a:avLst/>
            </a:prstGeom>
            <a:solidFill>
              <a:srgbClr val="5887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389739" y="3082771"/>
              <a:ext cx="1818421" cy="443568"/>
            </a:xfrm>
            <a:prstGeom prst="rect">
              <a:avLst/>
            </a:prstGeom>
            <a:noFill/>
            <a:ln>
              <a:noFill/>
            </a:ln>
          </p:spPr>
          <p:txBody>
            <a:bodyPr wrap="square" rtlCol="0">
              <a:spAutoFit/>
            </a:bodyPr>
            <a:lstStyle/>
            <a:p>
              <a:pPr algn="ctr"/>
              <a:r>
                <a:rPr lang="en-US" sz="1400" b="1" dirty="0"/>
                <a:t>Government</a:t>
              </a:r>
              <a:endParaRPr lang="en-US" sz="1600" b="1" dirty="0"/>
            </a:p>
          </p:txBody>
        </p:sp>
      </p:grpSp>
      <p:sp>
        <p:nvSpPr>
          <p:cNvPr id="15" name="Rounded Rectangle 14"/>
          <p:cNvSpPr/>
          <p:nvPr/>
        </p:nvSpPr>
        <p:spPr>
          <a:xfrm>
            <a:off x="7326043" y="4271066"/>
            <a:ext cx="2746116" cy="340692"/>
          </a:xfrm>
          <a:prstGeom prst="roundRect">
            <a:avLst/>
          </a:prstGeom>
          <a:noFill/>
          <a:ln>
            <a:solidFill>
              <a:srgbClr val="5887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Preponed Tax collection</a:t>
            </a:r>
          </a:p>
        </p:txBody>
      </p:sp>
      <p:sp>
        <p:nvSpPr>
          <p:cNvPr id="16" name="Rounded Rectangle 15"/>
          <p:cNvSpPr/>
          <p:nvPr/>
        </p:nvSpPr>
        <p:spPr>
          <a:xfrm>
            <a:off x="7326043" y="4795811"/>
            <a:ext cx="2746116" cy="340692"/>
          </a:xfrm>
          <a:prstGeom prst="roundRect">
            <a:avLst/>
          </a:prstGeom>
          <a:noFill/>
          <a:ln>
            <a:solidFill>
              <a:srgbClr val="5887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Regular Source of Revenue</a:t>
            </a:r>
          </a:p>
        </p:txBody>
      </p:sp>
      <p:sp>
        <p:nvSpPr>
          <p:cNvPr id="17" name="Rounded Rectangle 16"/>
          <p:cNvSpPr/>
          <p:nvPr/>
        </p:nvSpPr>
        <p:spPr>
          <a:xfrm>
            <a:off x="7320136" y="5320556"/>
            <a:ext cx="2746116" cy="340692"/>
          </a:xfrm>
          <a:prstGeom prst="roundRect">
            <a:avLst/>
          </a:prstGeom>
          <a:noFill/>
          <a:ln>
            <a:solidFill>
              <a:srgbClr val="5887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Greater reach/wider base of Tax</a:t>
            </a:r>
          </a:p>
        </p:txBody>
      </p:sp>
      <p:grpSp>
        <p:nvGrpSpPr>
          <p:cNvPr id="54" name="Group 53"/>
          <p:cNvGrpSpPr/>
          <p:nvPr/>
        </p:nvGrpSpPr>
        <p:grpSpPr>
          <a:xfrm>
            <a:off x="2063552" y="3109482"/>
            <a:ext cx="1617982" cy="967590"/>
            <a:chOff x="395535" y="2786277"/>
            <a:chExt cx="1617982" cy="967590"/>
          </a:xfrm>
        </p:grpSpPr>
        <p:sp>
          <p:nvSpPr>
            <p:cNvPr id="34" name="Flowchart: Extract 33"/>
            <p:cNvSpPr/>
            <p:nvPr/>
          </p:nvSpPr>
          <p:spPr>
            <a:xfrm flipV="1">
              <a:off x="1905400" y="3178011"/>
              <a:ext cx="108117" cy="85711"/>
            </a:xfrm>
            <a:prstGeom prst="flowChartExtra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395535" y="2786277"/>
              <a:ext cx="967590" cy="967590"/>
              <a:chOff x="2568455" y="5013176"/>
              <a:chExt cx="1112844" cy="1112844"/>
            </a:xfrm>
          </p:grpSpPr>
          <p:sp>
            <p:nvSpPr>
              <p:cNvPr id="36" name="Oval 35"/>
              <p:cNvSpPr/>
              <p:nvPr/>
            </p:nvSpPr>
            <p:spPr>
              <a:xfrm>
                <a:off x="2568455" y="5013176"/>
                <a:ext cx="1112844" cy="1112844"/>
              </a:xfrm>
              <a:prstGeom prst="ellipse">
                <a:avLst/>
              </a:prstGeom>
              <a:solidFill>
                <a:schemeClr val="bg1"/>
              </a:solidFill>
              <a:ln w="9525">
                <a:solidFill>
                  <a:srgbClr val="5887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2778068" y="5314618"/>
                <a:ext cx="701770" cy="469510"/>
                <a:chOff x="2497255" y="25455"/>
                <a:chExt cx="1000313" cy="669247"/>
              </a:xfrm>
            </p:grpSpPr>
            <p:grpSp>
              <p:nvGrpSpPr>
                <p:cNvPr id="38" name="Group 37"/>
                <p:cNvGrpSpPr/>
                <p:nvPr/>
              </p:nvGrpSpPr>
              <p:grpSpPr>
                <a:xfrm>
                  <a:off x="2497255" y="222435"/>
                  <a:ext cx="381837" cy="472267"/>
                  <a:chOff x="6382915" y="2336995"/>
                  <a:chExt cx="381837" cy="472267"/>
                </a:xfrm>
              </p:grpSpPr>
              <p:sp>
                <p:nvSpPr>
                  <p:cNvPr id="49" name="Rectangle 48"/>
                  <p:cNvSpPr/>
                  <p:nvPr/>
                </p:nvSpPr>
                <p:spPr>
                  <a:xfrm>
                    <a:off x="6382915" y="2336995"/>
                    <a:ext cx="381837" cy="472267"/>
                  </a:xfrm>
                  <a:prstGeom prst="rect">
                    <a:avLst/>
                  </a:prstGeom>
                  <a:solidFill>
                    <a:srgbClr val="BDDCED"/>
                  </a:solidFill>
                  <a:ln>
                    <a:solidFill>
                      <a:srgbClr val="BDDC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6430393" y="2387589"/>
                    <a:ext cx="286880" cy="527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6433155" y="2517574"/>
                    <a:ext cx="284118"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430393" y="2647559"/>
                    <a:ext cx="286880" cy="527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a:off x="2831613" y="25455"/>
                  <a:ext cx="381837" cy="669247"/>
                  <a:chOff x="3520809" y="2779729"/>
                  <a:chExt cx="381837" cy="669247"/>
                </a:xfrm>
              </p:grpSpPr>
              <p:sp>
                <p:nvSpPr>
                  <p:cNvPr id="44" name="Rectangle 43"/>
                  <p:cNvSpPr/>
                  <p:nvPr/>
                </p:nvSpPr>
                <p:spPr>
                  <a:xfrm>
                    <a:off x="3520809" y="2779729"/>
                    <a:ext cx="381837" cy="669247"/>
                  </a:xfrm>
                  <a:prstGeom prst="rect">
                    <a:avLst/>
                  </a:prstGeom>
                  <a:solidFill>
                    <a:srgbClr val="1A3E70"/>
                  </a:solidFill>
                  <a:ln>
                    <a:solidFill>
                      <a:srgbClr val="1A3E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568287" y="2856482"/>
                    <a:ext cx="286880" cy="527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3571049" y="2986467"/>
                    <a:ext cx="284118"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3568287" y="3106404"/>
                    <a:ext cx="286880" cy="527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568287" y="3229340"/>
                    <a:ext cx="286880" cy="527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3115731" y="352130"/>
                  <a:ext cx="381837" cy="342572"/>
                  <a:chOff x="3520809" y="3106404"/>
                  <a:chExt cx="381837" cy="342572"/>
                </a:xfrm>
              </p:grpSpPr>
              <p:sp>
                <p:nvSpPr>
                  <p:cNvPr id="41" name="Rectangle 40"/>
                  <p:cNvSpPr/>
                  <p:nvPr/>
                </p:nvSpPr>
                <p:spPr>
                  <a:xfrm>
                    <a:off x="3520809" y="3106404"/>
                    <a:ext cx="381837" cy="342572"/>
                  </a:xfrm>
                  <a:prstGeom prst="rect">
                    <a:avLst/>
                  </a:prstGeom>
                  <a:solidFill>
                    <a:srgbClr val="D2DA4D"/>
                  </a:solidFill>
                  <a:ln>
                    <a:solidFill>
                      <a:srgbClr val="D2D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568287" y="3188073"/>
                    <a:ext cx="286880" cy="527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3571049" y="3318058"/>
                    <a:ext cx="284118"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sp>
        <p:nvSpPr>
          <p:cNvPr id="55" name="Rectangle 54"/>
          <p:cNvSpPr/>
          <p:nvPr/>
        </p:nvSpPr>
        <p:spPr>
          <a:xfrm>
            <a:off x="2013870" y="3027123"/>
            <a:ext cx="2714114" cy="1145172"/>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ed Rectangle 64"/>
          <p:cNvSpPr/>
          <p:nvPr/>
        </p:nvSpPr>
        <p:spPr>
          <a:xfrm>
            <a:off x="2606533" y="4842315"/>
            <a:ext cx="1528791" cy="374761"/>
          </a:xfrm>
          <a:prstGeom prst="roundRect">
            <a:avLst/>
          </a:prstGeom>
          <a:noFill/>
          <a:ln w="9525">
            <a:solidFill>
              <a:srgbClr val="5887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Deduction</a:t>
            </a:r>
            <a:endParaRPr lang="en-US" sz="1200" dirty="0">
              <a:solidFill>
                <a:schemeClr val="tx1"/>
              </a:solidFill>
            </a:endParaRPr>
          </a:p>
        </p:txBody>
      </p:sp>
      <p:cxnSp>
        <p:nvCxnSpPr>
          <p:cNvPr id="67" name="Straight Arrow Connector 66"/>
          <p:cNvCxnSpPr>
            <a:stCxn id="55" idx="2"/>
            <a:endCxn id="65" idx="0"/>
          </p:cNvCxnSpPr>
          <p:nvPr/>
        </p:nvCxnSpPr>
        <p:spPr>
          <a:xfrm>
            <a:off x="3370928" y="4172296"/>
            <a:ext cx="1" cy="670019"/>
          </a:xfrm>
          <a:prstGeom prst="straightConnector1">
            <a:avLst/>
          </a:prstGeom>
          <a:ln>
            <a:solidFill>
              <a:srgbClr val="5887AD"/>
            </a:solidFill>
            <a:tailEnd type="triangle"/>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3011367" y="3349340"/>
            <a:ext cx="1736162" cy="600164"/>
          </a:xfrm>
          <a:prstGeom prst="rect">
            <a:avLst/>
          </a:prstGeom>
          <a:noFill/>
        </p:spPr>
        <p:txBody>
          <a:bodyPr wrap="square" rtlCol="0">
            <a:spAutoFit/>
          </a:bodyPr>
          <a:lstStyle/>
          <a:p>
            <a:pPr marL="112713" indent="-112713">
              <a:buFont typeface="Arial" panose="020B0604020202020204" pitchFamily="34" charset="0"/>
              <a:buChar char="•"/>
            </a:pPr>
            <a:r>
              <a:rPr lang="en-US" sz="1100" dirty="0"/>
              <a:t>Firms/Companies</a:t>
            </a:r>
          </a:p>
          <a:p>
            <a:pPr marL="112713" indent="-112713">
              <a:buFont typeface="Arial" panose="020B0604020202020204" pitchFamily="34" charset="0"/>
              <a:buChar char="•"/>
            </a:pPr>
            <a:r>
              <a:rPr lang="en-US" sz="1100" dirty="0"/>
              <a:t>Proprietary Firms liable for Audits U/s 44 AB</a:t>
            </a:r>
          </a:p>
        </p:txBody>
      </p:sp>
      <p:cxnSp>
        <p:nvCxnSpPr>
          <p:cNvPr id="53" name="Elbow Connector 52"/>
          <p:cNvCxnSpPr>
            <a:stCxn id="65" idx="3"/>
            <a:endCxn id="28" idx="2"/>
          </p:cNvCxnSpPr>
          <p:nvPr/>
        </p:nvCxnSpPr>
        <p:spPr>
          <a:xfrm flipV="1">
            <a:off x="4135323" y="4543101"/>
            <a:ext cx="1524582" cy="486594"/>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Elbow Connector 55"/>
          <p:cNvCxnSpPr>
            <a:stCxn id="28" idx="0"/>
            <a:endCxn id="12" idx="1"/>
          </p:cNvCxnSpPr>
          <p:nvPr/>
        </p:nvCxnSpPr>
        <p:spPr>
          <a:xfrm rot="5400000" flipH="1" flipV="1">
            <a:off x="6838028" y="2914924"/>
            <a:ext cx="450054" cy="186614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26" name="Group 25"/>
          <p:cNvGrpSpPr/>
          <p:nvPr/>
        </p:nvGrpSpPr>
        <p:grpSpPr>
          <a:xfrm>
            <a:off x="5515890" y="4073026"/>
            <a:ext cx="1228183" cy="940151"/>
            <a:chOff x="3991889" y="4073025"/>
            <a:chExt cx="1228183" cy="940151"/>
          </a:xfrm>
        </p:grpSpPr>
        <p:sp>
          <p:nvSpPr>
            <p:cNvPr id="28" name="Oval 27"/>
            <p:cNvSpPr/>
            <p:nvPr/>
          </p:nvSpPr>
          <p:spPr>
            <a:xfrm>
              <a:off x="4135905" y="4073025"/>
              <a:ext cx="940151" cy="940151"/>
            </a:xfrm>
            <a:prstGeom prst="ellipse">
              <a:avLst/>
            </a:prstGeom>
            <a:solidFill>
              <a:srgbClr val="D2DA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tx1"/>
                </a:solidFill>
              </a:endParaRPr>
            </a:p>
          </p:txBody>
        </p:sp>
        <p:sp>
          <p:nvSpPr>
            <p:cNvPr id="25" name="TextBox 24"/>
            <p:cNvSpPr txBox="1"/>
            <p:nvPr/>
          </p:nvSpPr>
          <p:spPr>
            <a:xfrm>
              <a:off x="3991889" y="4281490"/>
              <a:ext cx="1228183" cy="523220"/>
            </a:xfrm>
            <a:prstGeom prst="rect">
              <a:avLst/>
            </a:prstGeom>
            <a:noFill/>
          </p:spPr>
          <p:txBody>
            <a:bodyPr wrap="square" rtlCol="0">
              <a:spAutoFit/>
            </a:bodyPr>
            <a:lstStyle/>
            <a:p>
              <a:pPr algn="ctr"/>
              <a:r>
                <a:rPr lang="en-US" sz="1400" b="1" dirty="0"/>
                <a:t>TDS </a:t>
              </a:r>
              <a:endParaRPr lang="en-US" sz="1400" b="1" dirty="0" smtClean="0"/>
            </a:p>
            <a:p>
              <a:pPr algn="ctr"/>
              <a:r>
                <a:rPr lang="en-US" sz="1400" b="1" dirty="0" smtClean="0"/>
                <a:t>Payment</a:t>
              </a:r>
              <a:endParaRPr lang="en-US" sz="1400" b="1" dirty="0"/>
            </a:p>
          </p:txBody>
        </p:sp>
      </p:grpSp>
    </p:spTree>
    <p:extLst>
      <p:ext uri="{BB962C8B-B14F-4D97-AF65-F5344CB8AC3E}">
        <p14:creationId xmlns:p14="http://schemas.microsoft.com/office/powerpoint/2010/main" val="21373699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fade">
                                      <p:cBhvr>
                                        <p:cTn id="12" dur="500"/>
                                        <p:tgtEl>
                                          <p:spTgt spid="5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wipe(up)">
                                      <p:cBhvr>
                                        <p:cTn id="17" dur="500"/>
                                        <p:tgtEl>
                                          <p:spTgt spid="67"/>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65"/>
                                        </p:tgtEl>
                                        <p:attrNameLst>
                                          <p:attrName>style.visibility</p:attrName>
                                        </p:attrNameLst>
                                      </p:cBhvr>
                                      <p:to>
                                        <p:strVal val="visible"/>
                                      </p:to>
                                    </p:set>
                                    <p:animEffect transition="in" filter="fade">
                                      <p:cBhvr>
                                        <p:cTn id="21" dur="500"/>
                                        <p:tgtEl>
                                          <p:spTgt spid="6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53"/>
                                        </p:tgtEl>
                                        <p:attrNameLst>
                                          <p:attrName>style.visibility</p:attrName>
                                        </p:attrNameLst>
                                      </p:cBhvr>
                                      <p:to>
                                        <p:strVal val="visible"/>
                                      </p:to>
                                    </p:set>
                                    <p:animEffect transition="in" filter="wipe(left)">
                                      <p:cBhvr>
                                        <p:cTn id="26" dur="500"/>
                                        <p:tgtEl>
                                          <p:spTgt spid="53"/>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56"/>
                                        </p:tgtEl>
                                        <p:attrNameLst>
                                          <p:attrName>style.visibility</p:attrName>
                                        </p:attrNameLst>
                                      </p:cBhvr>
                                      <p:to>
                                        <p:strVal val="visible"/>
                                      </p:to>
                                    </p:set>
                                    <p:animEffect transition="in" filter="wipe(left)">
                                      <p:cBhvr>
                                        <p:cTn id="35" dur="500"/>
                                        <p:tgtEl>
                                          <p:spTgt spid="56"/>
                                        </p:tgtEl>
                                      </p:cBhvr>
                                    </p:animEffect>
                                  </p:childTnLst>
                                </p:cTn>
                              </p:par>
                            </p:childTnLst>
                          </p:cTn>
                        </p:par>
                        <p:par>
                          <p:cTn id="36" fill="hold">
                            <p:stCondLst>
                              <p:cond delay="500"/>
                            </p:stCondLst>
                            <p:childTnLst>
                              <p:par>
                                <p:cTn id="37" presetID="10"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5" grpId="0" animBg="1"/>
      <p:bldP spid="16" grpId="0" animBg="1"/>
      <p:bldP spid="17" grpId="0" animBg="1"/>
      <p:bldP spid="55" grpId="0" animBg="1"/>
      <p:bldP spid="6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Deductor</a:t>
            </a:r>
            <a:r>
              <a:rPr lang="en-US" dirty="0" smtClean="0"/>
              <a:t> / </a:t>
            </a:r>
            <a:r>
              <a:rPr lang="en-US" dirty="0" err="1" smtClean="0"/>
              <a:t>Deductee</a:t>
            </a:r>
            <a:endParaRPr lang="en-IN" dirty="0"/>
          </a:p>
        </p:txBody>
      </p:sp>
      <p:pic>
        <p:nvPicPr>
          <p:cNvPr id="4" name="Picture 5" descr="C:\Users\abbas.surve\AppData\Local\Microsoft\Windows\Temporary Internet Files\Content.IE5\A073EEIN\MC90043488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1" y="5491164"/>
            <a:ext cx="1166813"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C:\Users\abbas.surve\AppData\Local\Microsoft\Windows\Temporary Internet Files\Content.IE5\1SX9XEOC\MC900432621[1].png"/>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32775" y="5486400"/>
            <a:ext cx="1169988"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C:\Users\abbas.surve\AppData\Local\Microsoft\Windows\Temporary Internet Files\Content.IE5\823BJK5F\MC900433932[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3950" y="5486400"/>
            <a:ext cx="1169988"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46"/>
          <p:cNvGrpSpPr>
            <a:grpSpLocks/>
          </p:cNvGrpSpPr>
          <p:nvPr/>
        </p:nvGrpSpPr>
        <p:grpSpPr bwMode="auto">
          <a:xfrm>
            <a:off x="1752600" y="1709739"/>
            <a:ext cx="2535238" cy="2478087"/>
            <a:chOff x="242450" y="1709738"/>
            <a:chExt cx="2534885" cy="2478572"/>
          </a:xfrm>
        </p:grpSpPr>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2450" y="1709738"/>
              <a:ext cx="2478572" cy="2478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21515"/>
            <p:cNvSpPr txBox="1">
              <a:spLocks noChangeArrowheads="1"/>
            </p:cNvSpPr>
            <p:nvPr/>
          </p:nvSpPr>
          <p:spPr bwMode="auto">
            <a:xfrm rot="-1832782">
              <a:off x="1596027" y="3037717"/>
              <a:ext cx="118130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cs typeface="Times New Roman" pitchFamily="18" charset="0"/>
                </a:defRPr>
              </a:lvl1pPr>
              <a:lvl2pPr marL="742950" indent="-285750" eaLnBrk="0" hangingPunct="0">
                <a:defRPr sz="3200">
                  <a:solidFill>
                    <a:schemeClr val="tx1"/>
                  </a:solidFill>
                  <a:latin typeface="Arial" charset="0"/>
                  <a:cs typeface="Times New Roman" pitchFamily="18" charset="0"/>
                </a:defRPr>
              </a:lvl2pPr>
              <a:lvl3pPr marL="1143000" indent="-228600" eaLnBrk="0" hangingPunct="0">
                <a:defRPr sz="3200">
                  <a:solidFill>
                    <a:schemeClr val="tx1"/>
                  </a:solidFill>
                  <a:latin typeface="Arial" charset="0"/>
                  <a:cs typeface="Times New Roman" pitchFamily="18" charset="0"/>
                </a:defRPr>
              </a:lvl3pPr>
              <a:lvl4pPr marL="1600200" indent="-228600" eaLnBrk="0" hangingPunct="0">
                <a:defRPr sz="3200">
                  <a:solidFill>
                    <a:schemeClr val="tx1"/>
                  </a:solidFill>
                  <a:latin typeface="Arial" charset="0"/>
                  <a:cs typeface="Times New Roman" pitchFamily="18" charset="0"/>
                </a:defRPr>
              </a:lvl4pPr>
              <a:lvl5pPr marL="2057400" indent="-228600" eaLnBrk="0" hangingPunct="0">
                <a:defRPr sz="3200">
                  <a:solidFill>
                    <a:schemeClr val="tx1"/>
                  </a:solidFill>
                  <a:latin typeface="Arial" charset="0"/>
                  <a:cs typeface="Times New Roman" pitchFamily="18" charset="0"/>
                </a:defRPr>
              </a:lvl5pPr>
              <a:lvl6pPr marL="2514600" indent="-228600" eaLnBrk="0" fontAlgn="base" hangingPunct="0">
                <a:spcBef>
                  <a:spcPct val="0"/>
                </a:spcBef>
                <a:spcAft>
                  <a:spcPct val="0"/>
                </a:spcAft>
                <a:defRPr sz="3200">
                  <a:solidFill>
                    <a:schemeClr val="tx1"/>
                  </a:solidFill>
                  <a:latin typeface="Arial" charset="0"/>
                  <a:cs typeface="Times New Roman" pitchFamily="18" charset="0"/>
                </a:defRPr>
              </a:lvl6pPr>
              <a:lvl7pPr marL="2971800" indent="-228600" eaLnBrk="0" fontAlgn="base" hangingPunct="0">
                <a:spcBef>
                  <a:spcPct val="0"/>
                </a:spcBef>
                <a:spcAft>
                  <a:spcPct val="0"/>
                </a:spcAft>
                <a:defRPr sz="3200">
                  <a:solidFill>
                    <a:schemeClr val="tx1"/>
                  </a:solidFill>
                  <a:latin typeface="Arial" charset="0"/>
                  <a:cs typeface="Times New Roman" pitchFamily="18" charset="0"/>
                </a:defRPr>
              </a:lvl7pPr>
              <a:lvl8pPr marL="3429000" indent="-228600" eaLnBrk="0" fontAlgn="base" hangingPunct="0">
                <a:spcBef>
                  <a:spcPct val="0"/>
                </a:spcBef>
                <a:spcAft>
                  <a:spcPct val="0"/>
                </a:spcAft>
                <a:defRPr sz="3200">
                  <a:solidFill>
                    <a:schemeClr val="tx1"/>
                  </a:solidFill>
                  <a:latin typeface="Arial" charset="0"/>
                  <a:cs typeface="Times New Roman" pitchFamily="18" charset="0"/>
                </a:defRPr>
              </a:lvl8pPr>
              <a:lvl9pPr marL="3886200" indent="-228600" eaLnBrk="0" fontAlgn="base" hangingPunct="0">
                <a:spcBef>
                  <a:spcPct val="0"/>
                </a:spcBef>
                <a:spcAft>
                  <a:spcPct val="0"/>
                </a:spcAft>
                <a:defRPr sz="3200">
                  <a:solidFill>
                    <a:schemeClr val="tx1"/>
                  </a:solidFill>
                  <a:latin typeface="Arial" charset="0"/>
                  <a:cs typeface="Times New Roman" pitchFamily="18" charset="0"/>
                </a:defRPr>
              </a:lvl9pPr>
            </a:lstStyle>
            <a:p>
              <a:pPr algn="ctr" eaLnBrk="1" hangingPunct="1"/>
              <a:r>
                <a:rPr lang="en-US" sz="1400">
                  <a:solidFill>
                    <a:srgbClr val="606060"/>
                  </a:solidFill>
                </a:rPr>
                <a:t>Government of India</a:t>
              </a:r>
              <a:endParaRPr lang="en-US" sz="2000">
                <a:solidFill>
                  <a:srgbClr val="606060"/>
                </a:solidFill>
              </a:endParaRPr>
            </a:p>
          </p:txBody>
        </p:sp>
      </p:grpSp>
      <p:pic>
        <p:nvPicPr>
          <p:cNvPr id="10" name="Picture 12" descr="C:\Users\abbas.surve\AppData\Local\Microsoft\Windows\Temporary Internet Files\Content.IE5\A073EEIN\MC900434894[1].png"/>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05925" y="5486400"/>
            <a:ext cx="1169988"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4" descr="C:\Users\abbas.surve\AppData\Local\Microsoft\Windows\Temporary Internet Files\Content.IE5\823BJK5F\MC900433927[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62814" y="5486400"/>
            <a:ext cx="1171575"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10500" y="1752601"/>
            <a:ext cx="1790700"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Group 21518"/>
          <p:cNvGrpSpPr>
            <a:grpSpLocks/>
          </p:cNvGrpSpPr>
          <p:nvPr/>
        </p:nvGrpSpPr>
        <p:grpSpPr bwMode="auto">
          <a:xfrm>
            <a:off x="5535613" y="3495676"/>
            <a:ext cx="4354512" cy="1952625"/>
            <a:chOff x="4012169" y="3495675"/>
            <a:chExt cx="4354591" cy="1952625"/>
          </a:xfrm>
        </p:grpSpPr>
        <p:cxnSp>
          <p:nvCxnSpPr>
            <p:cNvPr id="14" name="Straight Arrow Connector 21507"/>
            <p:cNvCxnSpPr>
              <a:cxnSpLocks noChangeShapeType="1"/>
            </p:cNvCxnSpPr>
            <p:nvPr/>
          </p:nvCxnSpPr>
          <p:spPr bwMode="auto">
            <a:xfrm>
              <a:off x="4021694" y="4912853"/>
              <a:ext cx="0" cy="535447"/>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5" name="Straight Arrow Connector 59"/>
            <p:cNvCxnSpPr>
              <a:cxnSpLocks noChangeShapeType="1"/>
            </p:cNvCxnSpPr>
            <p:nvPr/>
          </p:nvCxnSpPr>
          <p:spPr bwMode="auto">
            <a:xfrm>
              <a:off x="5264935" y="4912853"/>
              <a:ext cx="0" cy="535447"/>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6" name="Straight Arrow Connector 61"/>
            <p:cNvCxnSpPr>
              <a:cxnSpLocks noChangeShapeType="1"/>
            </p:cNvCxnSpPr>
            <p:nvPr/>
          </p:nvCxnSpPr>
          <p:spPr bwMode="auto">
            <a:xfrm>
              <a:off x="6286500" y="4912853"/>
              <a:ext cx="0" cy="535447"/>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7" name="Straight Arrow Connector 63"/>
            <p:cNvCxnSpPr>
              <a:cxnSpLocks noChangeShapeType="1"/>
            </p:cNvCxnSpPr>
            <p:nvPr/>
          </p:nvCxnSpPr>
          <p:spPr bwMode="auto">
            <a:xfrm>
              <a:off x="7262686" y="4912853"/>
              <a:ext cx="0" cy="535447"/>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8" name="Straight Arrow Connector 64"/>
            <p:cNvCxnSpPr>
              <a:cxnSpLocks noChangeShapeType="1"/>
            </p:cNvCxnSpPr>
            <p:nvPr/>
          </p:nvCxnSpPr>
          <p:spPr bwMode="auto">
            <a:xfrm>
              <a:off x="8360410" y="4912853"/>
              <a:ext cx="0" cy="535447"/>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9" name="Straight Connector 21513"/>
            <p:cNvCxnSpPr>
              <a:cxnSpLocks noChangeShapeType="1"/>
            </p:cNvCxnSpPr>
            <p:nvPr/>
          </p:nvCxnSpPr>
          <p:spPr bwMode="auto">
            <a:xfrm>
              <a:off x="4012169" y="4912853"/>
              <a:ext cx="4354591"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20" name="Straight Connector 21517"/>
            <p:cNvCxnSpPr>
              <a:cxnSpLocks noChangeShapeType="1"/>
            </p:cNvCxnSpPr>
            <p:nvPr/>
          </p:nvCxnSpPr>
          <p:spPr bwMode="auto">
            <a:xfrm>
              <a:off x="6708643" y="3495675"/>
              <a:ext cx="0" cy="1417178"/>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grpSp>
      <p:sp>
        <p:nvSpPr>
          <p:cNvPr id="21" name="TextBox 20"/>
          <p:cNvSpPr txBox="1">
            <a:spLocks noChangeArrowheads="1"/>
          </p:cNvSpPr>
          <p:nvPr/>
        </p:nvSpPr>
        <p:spPr bwMode="auto">
          <a:xfrm>
            <a:off x="5438776" y="3512404"/>
            <a:ext cx="31718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cs typeface="Times New Roman" pitchFamily="18" charset="0"/>
              </a:defRPr>
            </a:lvl1pPr>
            <a:lvl2pPr marL="742950" indent="-285750" eaLnBrk="0" hangingPunct="0">
              <a:defRPr sz="3200">
                <a:solidFill>
                  <a:schemeClr val="tx1"/>
                </a:solidFill>
                <a:latin typeface="Arial" charset="0"/>
                <a:cs typeface="Times New Roman" pitchFamily="18" charset="0"/>
              </a:defRPr>
            </a:lvl2pPr>
            <a:lvl3pPr marL="1143000" indent="-228600" eaLnBrk="0" hangingPunct="0">
              <a:defRPr sz="3200">
                <a:solidFill>
                  <a:schemeClr val="tx1"/>
                </a:solidFill>
                <a:latin typeface="Arial" charset="0"/>
                <a:cs typeface="Times New Roman" pitchFamily="18" charset="0"/>
              </a:defRPr>
            </a:lvl3pPr>
            <a:lvl4pPr marL="1600200" indent="-228600" eaLnBrk="0" hangingPunct="0">
              <a:defRPr sz="3200">
                <a:solidFill>
                  <a:schemeClr val="tx1"/>
                </a:solidFill>
                <a:latin typeface="Arial" charset="0"/>
                <a:cs typeface="Times New Roman" pitchFamily="18" charset="0"/>
              </a:defRPr>
            </a:lvl4pPr>
            <a:lvl5pPr marL="2057400" indent="-228600" eaLnBrk="0" hangingPunct="0">
              <a:defRPr sz="3200">
                <a:solidFill>
                  <a:schemeClr val="tx1"/>
                </a:solidFill>
                <a:latin typeface="Arial" charset="0"/>
                <a:cs typeface="Times New Roman" pitchFamily="18" charset="0"/>
              </a:defRPr>
            </a:lvl5pPr>
            <a:lvl6pPr marL="2514600" indent="-228600" eaLnBrk="0" fontAlgn="base" hangingPunct="0">
              <a:spcBef>
                <a:spcPct val="0"/>
              </a:spcBef>
              <a:spcAft>
                <a:spcPct val="0"/>
              </a:spcAft>
              <a:defRPr sz="3200">
                <a:solidFill>
                  <a:schemeClr val="tx1"/>
                </a:solidFill>
                <a:latin typeface="Arial" charset="0"/>
                <a:cs typeface="Times New Roman" pitchFamily="18" charset="0"/>
              </a:defRPr>
            </a:lvl6pPr>
            <a:lvl7pPr marL="2971800" indent="-228600" eaLnBrk="0" fontAlgn="base" hangingPunct="0">
              <a:spcBef>
                <a:spcPct val="0"/>
              </a:spcBef>
              <a:spcAft>
                <a:spcPct val="0"/>
              </a:spcAft>
              <a:defRPr sz="3200">
                <a:solidFill>
                  <a:schemeClr val="tx1"/>
                </a:solidFill>
                <a:latin typeface="Arial" charset="0"/>
                <a:cs typeface="Times New Roman" pitchFamily="18" charset="0"/>
              </a:defRPr>
            </a:lvl7pPr>
            <a:lvl8pPr marL="3429000" indent="-228600" eaLnBrk="0" fontAlgn="base" hangingPunct="0">
              <a:spcBef>
                <a:spcPct val="0"/>
              </a:spcBef>
              <a:spcAft>
                <a:spcPct val="0"/>
              </a:spcAft>
              <a:defRPr sz="3200">
                <a:solidFill>
                  <a:schemeClr val="tx1"/>
                </a:solidFill>
                <a:latin typeface="Arial" charset="0"/>
                <a:cs typeface="Times New Roman" pitchFamily="18" charset="0"/>
              </a:defRPr>
            </a:lvl8pPr>
            <a:lvl9pPr marL="3886200" indent="-228600" eaLnBrk="0" fontAlgn="base" hangingPunct="0">
              <a:spcBef>
                <a:spcPct val="0"/>
              </a:spcBef>
              <a:spcAft>
                <a:spcPct val="0"/>
              </a:spcAft>
              <a:defRPr sz="3200">
                <a:solidFill>
                  <a:schemeClr val="tx1"/>
                </a:solidFill>
                <a:latin typeface="Arial" charset="0"/>
                <a:cs typeface="Times New Roman" pitchFamily="18" charset="0"/>
              </a:defRPr>
            </a:lvl9pPr>
          </a:lstStyle>
          <a:p>
            <a:pPr algn="ctr" eaLnBrk="1" hangingPunct="1"/>
            <a:r>
              <a:rPr lang="en-US" sz="2400" dirty="0">
                <a:latin typeface="+mj-lt"/>
              </a:rPr>
              <a:t>Deducts TDS during Booking expenses/ making Payment</a:t>
            </a:r>
          </a:p>
        </p:txBody>
      </p:sp>
      <p:sp>
        <p:nvSpPr>
          <p:cNvPr id="22" name="Right Arrow 21"/>
          <p:cNvSpPr/>
          <p:nvPr/>
        </p:nvSpPr>
        <p:spPr bwMode="auto">
          <a:xfrm flipH="1">
            <a:off x="4419601" y="1828801"/>
            <a:ext cx="4227513" cy="549275"/>
          </a:xfrm>
          <a:prstGeom prst="rightArrow">
            <a:avLst/>
          </a:prstGeom>
          <a:noFill/>
          <a:ln w="19050" cap="flat" cmpd="sng" algn="ctr">
            <a:solidFill>
              <a:schemeClr val="tx1"/>
            </a:solidFill>
            <a:prstDash val="solid"/>
            <a:round/>
            <a:headEnd type="none" w="med" len="med"/>
            <a:tailEnd type="none" w="med" len="med"/>
          </a:ln>
          <a:effectLst/>
        </p:spPr>
        <p:txBody>
          <a:bodyPr/>
          <a:lstStyle/>
          <a:p>
            <a:pPr>
              <a:defRPr/>
            </a:pPr>
            <a:endParaRPr lang="en-US" dirty="0">
              <a:solidFill>
                <a:srgbClr val="000000"/>
              </a:solidFill>
            </a:endParaRPr>
          </a:p>
        </p:txBody>
      </p:sp>
      <p:sp>
        <p:nvSpPr>
          <p:cNvPr id="23" name="TextBox 22"/>
          <p:cNvSpPr txBox="1">
            <a:spLocks noChangeArrowheads="1"/>
          </p:cNvSpPr>
          <p:nvPr/>
        </p:nvSpPr>
        <p:spPr bwMode="auto">
          <a:xfrm>
            <a:off x="1474788" y="4414839"/>
            <a:ext cx="385921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cs typeface="Times New Roman" pitchFamily="18" charset="0"/>
              </a:defRPr>
            </a:lvl1pPr>
            <a:lvl2pPr marL="742950" indent="-285750" eaLnBrk="0" hangingPunct="0">
              <a:defRPr sz="3200">
                <a:solidFill>
                  <a:schemeClr val="tx1"/>
                </a:solidFill>
                <a:latin typeface="Arial" charset="0"/>
                <a:cs typeface="Times New Roman" pitchFamily="18" charset="0"/>
              </a:defRPr>
            </a:lvl2pPr>
            <a:lvl3pPr marL="1143000" indent="-228600" eaLnBrk="0" hangingPunct="0">
              <a:defRPr sz="3200">
                <a:solidFill>
                  <a:schemeClr val="tx1"/>
                </a:solidFill>
                <a:latin typeface="Arial" charset="0"/>
                <a:cs typeface="Times New Roman" pitchFamily="18" charset="0"/>
              </a:defRPr>
            </a:lvl3pPr>
            <a:lvl4pPr marL="1600200" indent="-228600" eaLnBrk="0" hangingPunct="0">
              <a:defRPr sz="3200">
                <a:solidFill>
                  <a:schemeClr val="tx1"/>
                </a:solidFill>
                <a:latin typeface="Arial" charset="0"/>
                <a:cs typeface="Times New Roman" pitchFamily="18" charset="0"/>
              </a:defRPr>
            </a:lvl4pPr>
            <a:lvl5pPr marL="2057400" indent="-228600" eaLnBrk="0" hangingPunct="0">
              <a:defRPr sz="3200">
                <a:solidFill>
                  <a:schemeClr val="tx1"/>
                </a:solidFill>
                <a:latin typeface="Arial" charset="0"/>
                <a:cs typeface="Times New Roman" pitchFamily="18" charset="0"/>
              </a:defRPr>
            </a:lvl5pPr>
            <a:lvl6pPr marL="2514600" indent="-228600" eaLnBrk="0" fontAlgn="base" hangingPunct="0">
              <a:spcBef>
                <a:spcPct val="0"/>
              </a:spcBef>
              <a:spcAft>
                <a:spcPct val="0"/>
              </a:spcAft>
              <a:defRPr sz="3200">
                <a:solidFill>
                  <a:schemeClr val="tx1"/>
                </a:solidFill>
                <a:latin typeface="Arial" charset="0"/>
                <a:cs typeface="Times New Roman" pitchFamily="18" charset="0"/>
              </a:defRPr>
            </a:lvl6pPr>
            <a:lvl7pPr marL="2971800" indent="-228600" eaLnBrk="0" fontAlgn="base" hangingPunct="0">
              <a:spcBef>
                <a:spcPct val="0"/>
              </a:spcBef>
              <a:spcAft>
                <a:spcPct val="0"/>
              </a:spcAft>
              <a:defRPr sz="3200">
                <a:solidFill>
                  <a:schemeClr val="tx1"/>
                </a:solidFill>
                <a:latin typeface="Arial" charset="0"/>
                <a:cs typeface="Times New Roman" pitchFamily="18" charset="0"/>
              </a:defRPr>
            </a:lvl7pPr>
            <a:lvl8pPr marL="3429000" indent="-228600" eaLnBrk="0" fontAlgn="base" hangingPunct="0">
              <a:spcBef>
                <a:spcPct val="0"/>
              </a:spcBef>
              <a:spcAft>
                <a:spcPct val="0"/>
              </a:spcAft>
              <a:defRPr sz="3200">
                <a:solidFill>
                  <a:schemeClr val="tx1"/>
                </a:solidFill>
                <a:latin typeface="Arial" charset="0"/>
                <a:cs typeface="Times New Roman" pitchFamily="18" charset="0"/>
              </a:defRPr>
            </a:lvl8pPr>
            <a:lvl9pPr marL="3886200" indent="-228600" eaLnBrk="0" fontAlgn="base" hangingPunct="0">
              <a:spcBef>
                <a:spcPct val="0"/>
              </a:spcBef>
              <a:spcAft>
                <a:spcPct val="0"/>
              </a:spcAft>
              <a:defRPr sz="3200">
                <a:solidFill>
                  <a:schemeClr val="tx1"/>
                </a:solidFill>
                <a:latin typeface="Arial" charset="0"/>
                <a:cs typeface="Times New Roman" pitchFamily="18" charset="0"/>
              </a:defRPr>
            </a:lvl9pPr>
          </a:lstStyle>
          <a:p>
            <a:pPr algn="ctr" eaLnBrk="1" hangingPunct="1"/>
            <a:r>
              <a:rPr lang="en-US" sz="2400" dirty="0">
                <a:latin typeface="+mj-lt"/>
              </a:rPr>
              <a:t>Deposit the same to the Government’s treasury within the stipulated time</a:t>
            </a:r>
          </a:p>
        </p:txBody>
      </p:sp>
      <p:sp>
        <p:nvSpPr>
          <p:cNvPr id="24" name="TextBox 23"/>
          <p:cNvSpPr txBox="1"/>
          <p:nvPr/>
        </p:nvSpPr>
        <p:spPr>
          <a:xfrm>
            <a:off x="3797152" y="6008810"/>
            <a:ext cx="1440160" cy="369332"/>
          </a:xfrm>
          <a:prstGeom prst="rect">
            <a:avLst/>
          </a:prstGeom>
          <a:noFill/>
        </p:spPr>
        <p:txBody>
          <a:bodyPr wrap="square" rtlCol="0">
            <a:spAutoFit/>
          </a:bodyPr>
          <a:lstStyle/>
          <a:p>
            <a:r>
              <a:rPr lang="en-IN" dirty="0"/>
              <a:t>(</a:t>
            </a:r>
            <a:r>
              <a:rPr lang="en-IN" dirty="0" err="1"/>
              <a:t>Deductee</a:t>
            </a:r>
            <a:r>
              <a:rPr lang="en-IN" dirty="0"/>
              <a:t>)</a:t>
            </a:r>
          </a:p>
        </p:txBody>
      </p:sp>
      <p:sp>
        <p:nvSpPr>
          <p:cNvPr id="25" name="TextBox 24"/>
          <p:cNvSpPr txBox="1"/>
          <p:nvPr/>
        </p:nvSpPr>
        <p:spPr>
          <a:xfrm>
            <a:off x="8705850" y="1498827"/>
            <a:ext cx="1611992" cy="369332"/>
          </a:xfrm>
          <a:prstGeom prst="rect">
            <a:avLst/>
          </a:prstGeom>
          <a:noFill/>
        </p:spPr>
        <p:txBody>
          <a:bodyPr wrap="square" rtlCol="0">
            <a:spAutoFit/>
          </a:bodyPr>
          <a:lstStyle/>
          <a:p>
            <a:r>
              <a:rPr lang="en-US" dirty="0"/>
              <a:t>(</a:t>
            </a:r>
            <a:r>
              <a:rPr lang="en-US" dirty="0" err="1"/>
              <a:t>Deductor</a:t>
            </a:r>
            <a:r>
              <a:rPr lang="en-US" dirty="0"/>
              <a:t>)</a:t>
            </a:r>
            <a:endParaRPr lang="en-IN" dirty="0"/>
          </a:p>
        </p:txBody>
      </p:sp>
    </p:spTree>
    <p:extLst>
      <p:ext uri="{BB962C8B-B14F-4D97-AF65-F5344CB8AC3E}">
        <p14:creationId xmlns:p14="http://schemas.microsoft.com/office/powerpoint/2010/main" val="23079667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right)">
                                      <p:cBhvr>
                                        <p:cTn id="11" dur="500"/>
                                        <p:tgtEl>
                                          <p:spTgt spid="22"/>
                                        </p:tgtEl>
                                      </p:cBhvr>
                                    </p:animEffect>
                                  </p:childTnLst>
                                </p:cTn>
                              </p:par>
                              <p:par>
                                <p:cTn id="12" presetID="53" presetClass="entr" presetSubtype="16" fill="hold" grpId="0" nodeType="with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p:cTn id="14" dur="500" fill="hold"/>
                                        <p:tgtEl>
                                          <p:spTgt spid="23"/>
                                        </p:tgtEl>
                                        <p:attrNameLst>
                                          <p:attrName>ppt_w</p:attrName>
                                        </p:attrNameLst>
                                      </p:cBhvr>
                                      <p:tavLst>
                                        <p:tav tm="0">
                                          <p:val>
                                            <p:fltVal val="0"/>
                                          </p:val>
                                        </p:tav>
                                        <p:tav tm="100000">
                                          <p:val>
                                            <p:strVal val="#ppt_w"/>
                                          </p:val>
                                        </p:tav>
                                      </p:tavLst>
                                    </p:anim>
                                    <p:anim calcmode="lin" valueType="num">
                                      <p:cBhvr>
                                        <p:cTn id="15" dur="500" fill="hold"/>
                                        <p:tgtEl>
                                          <p:spTgt spid="23"/>
                                        </p:tgtEl>
                                        <p:attrNameLst>
                                          <p:attrName>ppt_h</p:attrName>
                                        </p:attrNameLst>
                                      </p:cBhvr>
                                      <p:tavLst>
                                        <p:tav tm="0">
                                          <p:val>
                                            <p:fltVal val="0"/>
                                          </p:val>
                                        </p:tav>
                                        <p:tav tm="100000">
                                          <p:val>
                                            <p:strVal val="#ppt_h"/>
                                          </p:val>
                                        </p:tav>
                                      </p:tavLst>
                                    </p:anim>
                                    <p:animEffect transition="in" filter="fade">
                                      <p:cBhvr>
                                        <p:cTn id="1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animBg="1"/>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TDS Applicability</a:t>
            </a:r>
            <a:endParaRPr lang="en-US" dirty="0"/>
          </a:p>
        </p:txBody>
      </p:sp>
      <p:pic>
        <p:nvPicPr>
          <p:cNvPr id="5" name="Picture 4"/>
          <p:cNvPicPr>
            <a:picLocks noChangeAspect="1"/>
          </p:cNvPicPr>
          <p:nvPr/>
        </p:nvPicPr>
        <p:blipFill>
          <a:blip r:embed="rId3"/>
          <a:stretch>
            <a:fillRect/>
          </a:stretch>
        </p:blipFill>
        <p:spPr>
          <a:xfrm>
            <a:off x="3475635" y="1611064"/>
            <a:ext cx="5963640" cy="4842272"/>
          </a:xfrm>
          <a:prstGeom prst="rect">
            <a:avLst/>
          </a:prstGeom>
        </p:spPr>
      </p:pic>
    </p:spTree>
    <p:extLst>
      <p:ext uri="{BB962C8B-B14F-4D97-AF65-F5344CB8AC3E}">
        <p14:creationId xmlns:p14="http://schemas.microsoft.com/office/powerpoint/2010/main" val="31286391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Filing TDS Returns</a:t>
            </a:r>
            <a:endParaRPr lang="en-US" dirty="0"/>
          </a:p>
        </p:txBody>
      </p:sp>
      <p:grpSp>
        <p:nvGrpSpPr>
          <p:cNvPr id="8" name="Group 7"/>
          <p:cNvGrpSpPr/>
          <p:nvPr/>
        </p:nvGrpSpPr>
        <p:grpSpPr>
          <a:xfrm>
            <a:off x="2618719" y="1844824"/>
            <a:ext cx="1316658" cy="1316658"/>
            <a:chOff x="2568455" y="5013176"/>
            <a:chExt cx="1112844" cy="1112844"/>
          </a:xfrm>
        </p:grpSpPr>
        <p:sp>
          <p:nvSpPr>
            <p:cNvPr id="9" name="Oval 8"/>
            <p:cNvSpPr/>
            <p:nvPr/>
          </p:nvSpPr>
          <p:spPr>
            <a:xfrm>
              <a:off x="2568455" y="5013176"/>
              <a:ext cx="1112844" cy="1112844"/>
            </a:xfrm>
            <a:prstGeom prst="ellipse">
              <a:avLst/>
            </a:prstGeom>
            <a:solidFill>
              <a:schemeClr val="bg1"/>
            </a:solidFill>
            <a:ln w="9525">
              <a:solidFill>
                <a:srgbClr val="5887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2778068" y="5314618"/>
              <a:ext cx="701770" cy="469510"/>
              <a:chOff x="2497255" y="25455"/>
              <a:chExt cx="1000313" cy="669247"/>
            </a:xfrm>
          </p:grpSpPr>
          <p:grpSp>
            <p:nvGrpSpPr>
              <p:cNvPr id="11" name="Group 10"/>
              <p:cNvGrpSpPr/>
              <p:nvPr/>
            </p:nvGrpSpPr>
            <p:grpSpPr>
              <a:xfrm>
                <a:off x="2497255" y="222435"/>
                <a:ext cx="381837" cy="472267"/>
                <a:chOff x="6382915" y="2336995"/>
                <a:chExt cx="381837" cy="472267"/>
              </a:xfrm>
            </p:grpSpPr>
            <p:sp>
              <p:nvSpPr>
                <p:cNvPr id="22" name="Rectangle 21"/>
                <p:cNvSpPr/>
                <p:nvPr/>
              </p:nvSpPr>
              <p:spPr>
                <a:xfrm>
                  <a:off x="6382915" y="2336995"/>
                  <a:ext cx="381837" cy="472267"/>
                </a:xfrm>
                <a:prstGeom prst="rect">
                  <a:avLst/>
                </a:prstGeom>
                <a:solidFill>
                  <a:srgbClr val="BDDCED"/>
                </a:solidFill>
                <a:ln>
                  <a:solidFill>
                    <a:srgbClr val="BDDC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430393" y="2387589"/>
                  <a:ext cx="286880" cy="527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433155" y="2517574"/>
                  <a:ext cx="284118"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430393" y="2647559"/>
                  <a:ext cx="286880" cy="527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2831613" y="25455"/>
                <a:ext cx="381837" cy="669247"/>
                <a:chOff x="3520809" y="2779729"/>
                <a:chExt cx="381837" cy="669247"/>
              </a:xfrm>
            </p:grpSpPr>
            <p:sp>
              <p:nvSpPr>
                <p:cNvPr id="17" name="Rectangle 16"/>
                <p:cNvSpPr/>
                <p:nvPr/>
              </p:nvSpPr>
              <p:spPr>
                <a:xfrm>
                  <a:off x="3520809" y="2779729"/>
                  <a:ext cx="381837" cy="669247"/>
                </a:xfrm>
                <a:prstGeom prst="rect">
                  <a:avLst/>
                </a:prstGeom>
                <a:solidFill>
                  <a:srgbClr val="1A3E70"/>
                </a:solidFill>
                <a:ln>
                  <a:solidFill>
                    <a:srgbClr val="1A3E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568287" y="2856482"/>
                  <a:ext cx="286880" cy="527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571049" y="2986467"/>
                  <a:ext cx="284118"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568287" y="3106404"/>
                  <a:ext cx="286880" cy="527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568287" y="3229340"/>
                  <a:ext cx="286880" cy="527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3115731" y="352130"/>
                <a:ext cx="381837" cy="342572"/>
                <a:chOff x="3520809" y="3106404"/>
                <a:chExt cx="381837" cy="342572"/>
              </a:xfrm>
            </p:grpSpPr>
            <p:sp>
              <p:nvSpPr>
                <p:cNvPr id="14" name="Rectangle 13"/>
                <p:cNvSpPr/>
                <p:nvPr/>
              </p:nvSpPr>
              <p:spPr>
                <a:xfrm>
                  <a:off x="3520809" y="3106404"/>
                  <a:ext cx="381837" cy="342572"/>
                </a:xfrm>
                <a:prstGeom prst="rect">
                  <a:avLst/>
                </a:prstGeom>
                <a:solidFill>
                  <a:srgbClr val="D2DA4D"/>
                </a:solidFill>
                <a:ln>
                  <a:solidFill>
                    <a:srgbClr val="D2D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568287" y="3188073"/>
                  <a:ext cx="286880" cy="527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571049" y="3318058"/>
                  <a:ext cx="284118"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58" name="Rounded Rectangle 57"/>
          <p:cNvSpPr/>
          <p:nvPr/>
        </p:nvSpPr>
        <p:spPr>
          <a:xfrm>
            <a:off x="7642234" y="2315773"/>
            <a:ext cx="1550111" cy="374761"/>
          </a:xfrm>
          <a:prstGeom prst="roundRect">
            <a:avLst/>
          </a:prstGeom>
          <a:solidFill>
            <a:srgbClr val="5887AD"/>
          </a:solidFill>
          <a:ln>
            <a:solidFill>
              <a:srgbClr val="5887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TDS Returns</a:t>
            </a:r>
            <a:endParaRPr lang="en-US" sz="1400" b="1" dirty="0">
              <a:solidFill>
                <a:schemeClr val="bg1"/>
              </a:solidFill>
            </a:endParaRPr>
          </a:p>
        </p:txBody>
      </p:sp>
      <p:cxnSp>
        <p:nvCxnSpPr>
          <p:cNvPr id="60" name="Straight Arrow Connector 59"/>
          <p:cNvCxnSpPr>
            <a:stCxn id="9" idx="6"/>
            <a:endCxn id="66" idx="1"/>
          </p:cNvCxnSpPr>
          <p:nvPr/>
        </p:nvCxnSpPr>
        <p:spPr>
          <a:xfrm>
            <a:off x="3935377" y="2503153"/>
            <a:ext cx="147460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6" name="Folded Corner 65"/>
          <p:cNvSpPr/>
          <p:nvPr/>
        </p:nvSpPr>
        <p:spPr>
          <a:xfrm>
            <a:off x="5409985" y="1963093"/>
            <a:ext cx="864096" cy="1080120"/>
          </a:xfrm>
          <a:prstGeom prst="foldedCorner">
            <a:avLst/>
          </a:prstGeom>
          <a:solidFill>
            <a:schemeClr val="bg1"/>
          </a:solidFill>
          <a:ln w="9525">
            <a:solidFill>
              <a:srgbClr val="5887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rPr>
              <a:t>Form 26Q</a:t>
            </a:r>
          </a:p>
          <a:p>
            <a:pPr algn="ctr"/>
            <a:endParaRPr lang="en-US" sz="1100" b="1" dirty="0">
              <a:solidFill>
                <a:schemeClr val="tx1"/>
              </a:solidFill>
            </a:endParaRPr>
          </a:p>
          <a:p>
            <a:pPr algn="ctr"/>
            <a:endParaRPr lang="en-US" sz="1100" b="1" dirty="0">
              <a:solidFill>
                <a:schemeClr val="tx1"/>
              </a:solidFill>
            </a:endParaRPr>
          </a:p>
          <a:p>
            <a:pPr algn="ctr"/>
            <a:endParaRPr lang="en-US" sz="1100" b="1" dirty="0">
              <a:solidFill>
                <a:schemeClr val="tx1"/>
              </a:solidFill>
            </a:endParaRPr>
          </a:p>
        </p:txBody>
      </p:sp>
      <p:cxnSp>
        <p:nvCxnSpPr>
          <p:cNvPr id="71" name="Straight Arrow Connector 70"/>
          <p:cNvCxnSpPr>
            <a:stCxn id="66" idx="3"/>
            <a:endCxn id="58" idx="1"/>
          </p:cNvCxnSpPr>
          <p:nvPr/>
        </p:nvCxnSpPr>
        <p:spPr>
          <a:xfrm>
            <a:off x="6274081" y="2503153"/>
            <a:ext cx="136815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76" name="Group 75"/>
          <p:cNvGrpSpPr/>
          <p:nvPr/>
        </p:nvGrpSpPr>
        <p:grpSpPr>
          <a:xfrm>
            <a:off x="4917199" y="3356993"/>
            <a:ext cx="1849668" cy="1515797"/>
            <a:chOff x="2627784" y="3568848"/>
            <a:chExt cx="868293" cy="711564"/>
          </a:xfrm>
        </p:grpSpPr>
        <p:sp>
          <p:nvSpPr>
            <p:cNvPr id="77" name="Rounded Rectangle 76"/>
            <p:cNvSpPr/>
            <p:nvPr/>
          </p:nvSpPr>
          <p:spPr>
            <a:xfrm>
              <a:off x="2627784" y="3633636"/>
              <a:ext cx="864096" cy="646776"/>
            </a:xfrm>
            <a:prstGeom prst="roundRect">
              <a:avLst>
                <a:gd name="adj" fmla="val 6358"/>
              </a:avLst>
            </a:prstGeom>
            <a:solidFill>
              <a:srgbClr val="EEF0BC"/>
            </a:solidFill>
            <a:ln>
              <a:solidFill>
                <a:srgbClr val="5887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b="1" dirty="0"/>
            </a:p>
          </p:txBody>
        </p:sp>
        <p:cxnSp>
          <p:nvCxnSpPr>
            <p:cNvPr id="78" name="Straight Connector 77"/>
            <p:cNvCxnSpPr/>
            <p:nvPr/>
          </p:nvCxnSpPr>
          <p:spPr>
            <a:xfrm>
              <a:off x="2631981" y="3801616"/>
              <a:ext cx="864096" cy="0"/>
            </a:xfrm>
            <a:prstGeom prst="line">
              <a:avLst/>
            </a:prstGeom>
            <a:ln w="19050">
              <a:solidFill>
                <a:srgbClr val="5887AD"/>
              </a:solidFill>
            </a:ln>
          </p:spPr>
          <p:style>
            <a:lnRef idx="1">
              <a:schemeClr val="accent1"/>
            </a:lnRef>
            <a:fillRef idx="0">
              <a:schemeClr val="accent1"/>
            </a:fillRef>
            <a:effectRef idx="0">
              <a:schemeClr val="accent1"/>
            </a:effectRef>
            <a:fontRef idx="minor">
              <a:schemeClr val="tx1"/>
            </a:fontRef>
          </p:style>
        </p:cxnSp>
        <p:sp>
          <p:nvSpPr>
            <p:cNvPr id="79" name="Rounded Rectangle 78"/>
            <p:cNvSpPr/>
            <p:nvPr/>
          </p:nvSpPr>
          <p:spPr>
            <a:xfrm>
              <a:off x="2783878" y="3568848"/>
              <a:ext cx="72977" cy="117286"/>
            </a:xfrm>
            <a:prstGeom prst="roundRect">
              <a:avLst>
                <a:gd name="adj" fmla="val 43337"/>
              </a:avLst>
            </a:prstGeom>
            <a:solidFill>
              <a:srgbClr val="5887AD"/>
            </a:solidFill>
            <a:ln>
              <a:solidFill>
                <a:srgbClr val="EEF0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ounded Rectangle 79"/>
            <p:cNvSpPr/>
            <p:nvPr/>
          </p:nvSpPr>
          <p:spPr>
            <a:xfrm>
              <a:off x="3262810" y="3568848"/>
              <a:ext cx="72977" cy="117286"/>
            </a:xfrm>
            <a:prstGeom prst="roundRect">
              <a:avLst>
                <a:gd name="adj" fmla="val 43337"/>
              </a:avLst>
            </a:prstGeom>
            <a:solidFill>
              <a:srgbClr val="5887AD"/>
            </a:solidFill>
            <a:ln>
              <a:solidFill>
                <a:srgbClr val="EEF0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p:cNvSpPr txBox="1"/>
            <p:nvPr/>
          </p:nvSpPr>
          <p:spPr>
            <a:xfrm>
              <a:off x="2638475" y="3817801"/>
              <a:ext cx="842709" cy="447889"/>
            </a:xfrm>
            <a:prstGeom prst="rect">
              <a:avLst/>
            </a:prstGeom>
            <a:noFill/>
          </p:spPr>
          <p:txBody>
            <a:bodyPr wrap="square" rtlCol="0">
              <a:spAutoFit/>
            </a:bodyPr>
            <a:lstStyle/>
            <a:p>
              <a:pPr algn="ctr"/>
              <a:r>
                <a:rPr lang="en-US" sz="1400" dirty="0"/>
                <a:t>On or before </a:t>
              </a:r>
              <a:r>
                <a:rPr lang="en-US" sz="1400" b="1" dirty="0"/>
                <a:t>15</a:t>
              </a:r>
              <a:r>
                <a:rPr lang="en-US" sz="1400" b="1" baseline="30000" dirty="0"/>
                <a:t>th</a:t>
              </a:r>
              <a:r>
                <a:rPr lang="en-US" sz="1400" b="1" dirty="0"/>
                <a:t> </a:t>
              </a:r>
              <a:r>
                <a:rPr lang="en-US" sz="1400" dirty="0"/>
                <a:t>of succeeding month after Quarter Completion</a:t>
              </a:r>
            </a:p>
          </p:txBody>
        </p:sp>
      </p:grpSp>
      <p:graphicFrame>
        <p:nvGraphicFramePr>
          <p:cNvPr id="82" name="Table 81"/>
          <p:cNvGraphicFramePr>
            <a:graphicFrameLocks noGrp="1"/>
          </p:cNvGraphicFramePr>
          <p:nvPr>
            <p:extLst/>
          </p:nvPr>
        </p:nvGraphicFramePr>
        <p:xfrm>
          <a:off x="2650461" y="5157192"/>
          <a:ext cx="6261433" cy="1224136"/>
        </p:xfrm>
        <a:graphic>
          <a:graphicData uri="http://schemas.openxmlformats.org/drawingml/2006/table">
            <a:tbl>
              <a:tblPr>
                <a:tableStyleId>{BC89EF96-8CEA-46FF-86C4-4CE0E7609802}</a:tableStyleId>
              </a:tblPr>
              <a:tblGrid>
                <a:gridCol w="1870839">
                  <a:extLst>
                    <a:ext uri="{9D8B030D-6E8A-4147-A177-3AD203B41FA5}">
                      <a16:colId xmlns:a16="http://schemas.microsoft.com/office/drawing/2014/main" val="20000"/>
                    </a:ext>
                  </a:extLst>
                </a:gridCol>
                <a:gridCol w="1893982">
                  <a:extLst>
                    <a:ext uri="{9D8B030D-6E8A-4147-A177-3AD203B41FA5}">
                      <a16:colId xmlns:a16="http://schemas.microsoft.com/office/drawing/2014/main" val="20001"/>
                    </a:ext>
                  </a:extLst>
                </a:gridCol>
                <a:gridCol w="2496612">
                  <a:extLst>
                    <a:ext uri="{9D8B030D-6E8A-4147-A177-3AD203B41FA5}">
                      <a16:colId xmlns:a16="http://schemas.microsoft.com/office/drawing/2014/main" val="20002"/>
                    </a:ext>
                  </a:extLst>
                </a:gridCol>
              </a:tblGrid>
              <a:tr h="775286">
                <a:tc>
                  <a:txBody>
                    <a:bodyPr/>
                    <a:lstStyle/>
                    <a:p>
                      <a:pPr algn="ctr"/>
                      <a:r>
                        <a:rPr lang="en-US" sz="1600" b="1" dirty="0">
                          <a:effectLst/>
                        </a:rPr>
                        <a:t>TDS Statement</a:t>
                      </a:r>
                      <a:endParaRPr lang="en-US" sz="1600" b="1" dirty="0">
                        <a:solidFill>
                          <a:srgbClr val="000000"/>
                        </a:solidFill>
                        <a:effectLst/>
                      </a:endParaRPr>
                    </a:p>
                  </a:txBody>
                  <a:tcPr marR="95250" anchor="ctr"/>
                </a:tc>
                <a:tc>
                  <a:txBody>
                    <a:bodyPr/>
                    <a:lstStyle/>
                    <a:p>
                      <a:pPr algn="ctr"/>
                      <a:r>
                        <a:rPr lang="en-US" sz="1600" b="1" dirty="0">
                          <a:effectLst/>
                        </a:rPr>
                        <a:t>Due Date</a:t>
                      </a:r>
                      <a:endParaRPr lang="en-US" sz="1600" b="1" dirty="0">
                        <a:solidFill>
                          <a:srgbClr val="000000"/>
                        </a:solidFill>
                        <a:effectLst/>
                      </a:endParaRPr>
                    </a:p>
                  </a:txBody>
                  <a:tcPr marL="95250" marR="95250" anchor="ctr"/>
                </a:tc>
                <a:tc>
                  <a:txBody>
                    <a:bodyPr/>
                    <a:lstStyle/>
                    <a:p>
                      <a:pPr algn="ctr"/>
                      <a:r>
                        <a:rPr lang="en-US" sz="1600" b="1" dirty="0">
                          <a:effectLst/>
                        </a:rPr>
                        <a:t>Date from which penalty will be imposed</a:t>
                      </a:r>
                      <a:endParaRPr lang="en-US" sz="1600" b="1" dirty="0">
                        <a:solidFill>
                          <a:srgbClr val="000000"/>
                        </a:solidFill>
                        <a:effectLst/>
                      </a:endParaRPr>
                    </a:p>
                  </a:txBody>
                  <a:tcPr marL="95250" marR="95250" anchor="ctr"/>
                </a:tc>
                <a:extLst>
                  <a:ext uri="{0D108BD9-81ED-4DB2-BD59-A6C34878D82A}">
                    <a16:rowId xmlns:a16="http://schemas.microsoft.com/office/drawing/2014/main" val="10000"/>
                  </a:ext>
                </a:extLst>
              </a:tr>
              <a:tr h="448850">
                <a:tc>
                  <a:txBody>
                    <a:bodyPr/>
                    <a:lstStyle/>
                    <a:p>
                      <a:pPr algn="ctr"/>
                      <a:r>
                        <a:rPr lang="en-US" sz="1600" dirty="0" smtClean="0">
                          <a:effectLst/>
                        </a:rPr>
                        <a:t>30th September</a:t>
                      </a:r>
                      <a:endParaRPr lang="en-US" sz="1600" dirty="0">
                        <a:effectLst/>
                      </a:endParaRPr>
                    </a:p>
                  </a:txBody>
                  <a:tcPr marR="95250" anchor="ctr"/>
                </a:tc>
                <a:tc>
                  <a:txBody>
                    <a:bodyPr/>
                    <a:lstStyle/>
                    <a:p>
                      <a:pPr algn="ctr"/>
                      <a:r>
                        <a:rPr lang="en-US" sz="1600" dirty="0">
                          <a:effectLst/>
                        </a:rPr>
                        <a:t>15th </a:t>
                      </a:r>
                      <a:r>
                        <a:rPr lang="en-US" sz="1600" dirty="0" smtClean="0">
                          <a:effectLst/>
                        </a:rPr>
                        <a:t>October 2015</a:t>
                      </a:r>
                      <a:endParaRPr lang="en-US" sz="1600" dirty="0">
                        <a:effectLst/>
                      </a:endParaRPr>
                    </a:p>
                  </a:txBody>
                  <a:tcPr marL="95250" marR="95250" anchor="ctr"/>
                </a:tc>
                <a:tc>
                  <a:txBody>
                    <a:bodyPr/>
                    <a:lstStyle/>
                    <a:p>
                      <a:pPr algn="ctr"/>
                      <a:r>
                        <a:rPr lang="en-US" sz="1600" dirty="0" smtClean="0"/>
                        <a:t>15</a:t>
                      </a:r>
                      <a:r>
                        <a:rPr lang="en-US" sz="1600" baseline="30000" dirty="0" smtClean="0"/>
                        <a:t>th</a:t>
                      </a:r>
                      <a:r>
                        <a:rPr lang="en-US" sz="1600" dirty="0" smtClean="0"/>
                        <a:t> October</a:t>
                      </a:r>
                      <a:r>
                        <a:rPr lang="en-US" sz="1600" baseline="0" dirty="0" smtClean="0"/>
                        <a:t> 2016</a:t>
                      </a:r>
                      <a:endParaRPr lang="en-US" sz="160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7939272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wipe(left)">
                                      <p:cBhvr>
                                        <p:cTn id="12" dur="500"/>
                                        <p:tgtEl>
                                          <p:spTgt spid="60"/>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500"/>
                                        <p:tgtEl>
                                          <p:spTgt spid="6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71"/>
                                        </p:tgtEl>
                                        <p:attrNameLst>
                                          <p:attrName>style.visibility</p:attrName>
                                        </p:attrNameLst>
                                      </p:cBhvr>
                                      <p:to>
                                        <p:strVal val="visible"/>
                                      </p:to>
                                    </p:set>
                                    <p:animEffect transition="in" filter="wipe(left)">
                                      <p:cBhvr>
                                        <p:cTn id="21" dur="500"/>
                                        <p:tgtEl>
                                          <p:spTgt spid="71"/>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58"/>
                                        </p:tgtEl>
                                        <p:attrNameLst>
                                          <p:attrName>style.visibility</p:attrName>
                                        </p:attrNameLst>
                                      </p:cBhvr>
                                      <p:to>
                                        <p:strVal val="visible"/>
                                      </p:to>
                                    </p:set>
                                    <p:animEffect transition="in" filter="fade">
                                      <p:cBhvr>
                                        <p:cTn id="25" dur="500"/>
                                        <p:tgtEl>
                                          <p:spTgt spid="5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6"/>
                                        </p:tgtEl>
                                        <p:attrNameLst>
                                          <p:attrName>style.visibility</p:attrName>
                                        </p:attrNameLst>
                                      </p:cBhvr>
                                      <p:to>
                                        <p:strVal val="visible"/>
                                      </p:to>
                                    </p:set>
                                    <p:animEffect transition="in" filter="fade">
                                      <p:cBhvr>
                                        <p:cTn id="30" dur="500"/>
                                        <p:tgtEl>
                                          <p:spTgt spid="7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82"/>
                                        </p:tgtEl>
                                        <p:attrNameLst>
                                          <p:attrName>style.visibility</p:attrName>
                                        </p:attrNameLst>
                                      </p:cBhvr>
                                      <p:to>
                                        <p:strVal val="visible"/>
                                      </p:to>
                                    </p:set>
                                    <p:animEffect transition="in" filter="fade">
                                      <p:cBhvr>
                                        <p:cTn id="35"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6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342900" indent="-342900"/>
            <a:r>
              <a:rPr lang="en-US" sz="2000" kern="0" dirty="0" smtClean="0">
                <a:latin typeface="Calibri" panose="020F0502020204030204" pitchFamily="34" charset="0"/>
              </a:rPr>
              <a:t>TDS </a:t>
            </a:r>
            <a:r>
              <a:rPr lang="en-US" sz="2000" kern="0" dirty="0">
                <a:latin typeface="Calibri" panose="020F0502020204030204" pitchFamily="34" charset="0"/>
              </a:rPr>
              <a:t>Setup</a:t>
            </a:r>
          </a:p>
          <a:p>
            <a:pPr marL="342900" indent="-342900"/>
            <a:r>
              <a:rPr lang="en-US" sz="2000" kern="0" dirty="0">
                <a:latin typeface="Calibri" panose="020F0502020204030204" pitchFamily="34" charset="0"/>
              </a:rPr>
              <a:t>Dues and Advance Payments</a:t>
            </a:r>
          </a:p>
          <a:p>
            <a:pPr marL="342900" indent="-342900"/>
            <a:r>
              <a:rPr lang="en-US" sz="2000" kern="0" dirty="0">
                <a:latin typeface="Calibri" panose="020F0502020204030204" pitchFamily="34" charset="0"/>
              </a:rPr>
              <a:t>Single Bill Value Limit and Cash Transactions</a:t>
            </a:r>
          </a:p>
          <a:p>
            <a:pPr marL="342900" indent="-342900"/>
            <a:r>
              <a:rPr lang="en-US" sz="2000" kern="0" dirty="0">
                <a:latin typeface="Calibri" panose="020F0502020204030204" pitchFamily="34" charset="0"/>
              </a:rPr>
              <a:t>Form 26Q</a:t>
            </a:r>
          </a:p>
          <a:p>
            <a:pPr marL="342900" indent="-342900"/>
            <a:r>
              <a:rPr lang="en-US" sz="2000" kern="0" dirty="0">
                <a:latin typeface="Calibri" panose="020F0502020204030204" pitchFamily="34" charset="0"/>
              </a:rPr>
              <a:t>TDS </a:t>
            </a:r>
            <a:r>
              <a:rPr lang="en-US" sz="2000" kern="0" dirty="0" smtClean="0">
                <a:latin typeface="Calibri" panose="020F0502020204030204" pitchFamily="34" charset="0"/>
              </a:rPr>
              <a:t>Reversal</a:t>
            </a:r>
          </a:p>
          <a:p>
            <a:pPr marL="342900" indent="-342900"/>
            <a:r>
              <a:rPr lang="en-US" sz="2000" kern="0" smtClean="0">
                <a:latin typeface="Calibri" panose="020F0502020204030204" pitchFamily="34" charset="0"/>
              </a:rPr>
              <a:t>Triangulation Report</a:t>
            </a:r>
            <a:endParaRPr lang="en-US" sz="2000" kern="0" dirty="0">
              <a:latin typeface="Calibri" panose="020F0502020204030204" pitchFamily="34" charset="0"/>
            </a:endParaRPr>
          </a:p>
          <a:p>
            <a:pPr marL="342900" indent="-342900"/>
            <a:r>
              <a:rPr lang="en-US" sz="2000" kern="0" dirty="0">
                <a:latin typeface="Calibri" panose="020F0502020204030204" pitchFamily="34" charset="0"/>
              </a:rPr>
              <a:t>Questions</a:t>
            </a:r>
          </a:p>
          <a:p>
            <a:endParaRPr lang="en-IN" sz="2000" dirty="0"/>
          </a:p>
        </p:txBody>
      </p:sp>
      <p:sp>
        <p:nvSpPr>
          <p:cNvPr id="43010" name="Rectangle 2"/>
          <p:cNvSpPr>
            <a:spLocks noGrp="1" noChangeArrowheads="1"/>
          </p:cNvSpPr>
          <p:nvPr>
            <p:ph type="title"/>
          </p:nvPr>
        </p:nvSpPr>
        <p:spPr>
          <a:noFill/>
        </p:spPr>
        <p:txBody>
          <a:bodyPr/>
          <a:lstStyle/>
          <a:p>
            <a:pPr algn="ctr" eaLnBrk="1" hangingPunct="1"/>
            <a:r>
              <a:rPr lang="en-US" sz="3600" dirty="0" smtClean="0">
                <a:latin typeface="Calibri" pitchFamily="34" charset="0"/>
                <a:cs typeface="Calibri" pitchFamily="34" charset="0"/>
              </a:rPr>
              <a:t>Agenda</a:t>
            </a:r>
            <a:endParaRPr lang="en-US" sz="3600" dirty="0">
              <a:latin typeface="Calibri" pitchFamily="34" charset="0"/>
              <a:cs typeface="Calibri" pitchFamily="34" charset="0"/>
            </a:endParaRPr>
          </a:p>
        </p:txBody>
      </p:sp>
      <p:sp>
        <p:nvSpPr>
          <p:cNvPr id="3" name="Content Placeholder 2"/>
          <p:cNvSpPr txBox="1">
            <a:spLocks/>
          </p:cNvSpPr>
          <p:nvPr/>
        </p:nvSpPr>
        <p:spPr bwMode="auto">
          <a:xfrm>
            <a:off x="4267200" y="2258291"/>
            <a:ext cx="62484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Tx/>
              <a:buNone/>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342900" indent="-342900">
              <a:buFont typeface="Arial" panose="020B0604020202020204" pitchFamily="34" charset="0"/>
              <a:buChar char="•"/>
            </a:pPr>
            <a:endParaRPr lang="en-US" b="0" kern="0" dirty="0">
              <a:latin typeface="Calibri" panose="020F0502020204030204" pitchFamily="34" charset="0"/>
            </a:endParaRPr>
          </a:p>
        </p:txBody>
      </p:sp>
    </p:spTree>
    <p:extLst>
      <p:ext uri="{BB962C8B-B14F-4D97-AF65-F5344CB8AC3E}">
        <p14:creationId xmlns:p14="http://schemas.microsoft.com/office/powerpoint/2010/main" val="13859688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TDS – Setup </a:t>
            </a:r>
            <a:endParaRPr lang="en-US" dirty="0"/>
          </a:p>
        </p:txBody>
      </p:sp>
      <p:sp>
        <p:nvSpPr>
          <p:cNvPr id="4" name="TextBox 3"/>
          <p:cNvSpPr txBox="1"/>
          <p:nvPr/>
        </p:nvSpPr>
        <p:spPr>
          <a:xfrm>
            <a:off x="4364557" y="1583576"/>
            <a:ext cx="3370020" cy="338554"/>
          </a:xfrm>
          <a:prstGeom prst="rect">
            <a:avLst/>
          </a:prstGeom>
          <a:noFill/>
        </p:spPr>
        <p:txBody>
          <a:bodyPr wrap="square" rtlCol="0">
            <a:spAutoFit/>
          </a:bodyPr>
          <a:lstStyle/>
          <a:p>
            <a:pPr algn="ctr"/>
            <a:r>
              <a:rPr lang="en-IN" sz="1600" b="1" dirty="0" smtClean="0"/>
              <a:t>F11: Features </a:t>
            </a:r>
            <a:r>
              <a:rPr lang="en-IN" sz="1600" b="1" dirty="0" smtClean="0">
                <a:sym typeface="Wingdings" panose="05000000000000000000" pitchFamily="2" charset="2"/>
              </a:rPr>
              <a:t> F3: Statutory</a:t>
            </a:r>
            <a:endParaRPr lang="en-IN" sz="1600" b="1" dirty="0"/>
          </a:p>
        </p:txBody>
      </p:sp>
      <p:pic>
        <p:nvPicPr>
          <p:cNvPr id="5" name="Picture 4"/>
          <p:cNvPicPr>
            <a:picLocks noChangeAspect="1"/>
          </p:cNvPicPr>
          <p:nvPr/>
        </p:nvPicPr>
        <p:blipFill rotWithShape="1">
          <a:blip r:embed="rId3"/>
          <a:srcRect l="9245" t="12411" r="18538" b="22314"/>
          <a:stretch/>
        </p:blipFill>
        <p:spPr>
          <a:xfrm>
            <a:off x="3563690" y="2019615"/>
            <a:ext cx="4661209" cy="2246770"/>
          </a:xfrm>
          <a:prstGeom prst="rect">
            <a:avLst/>
          </a:prstGeom>
          <a:ln>
            <a:solidFill>
              <a:srgbClr val="002060"/>
            </a:solidFill>
          </a:ln>
        </p:spPr>
      </p:pic>
      <p:pic>
        <p:nvPicPr>
          <p:cNvPr id="6" name="Picture 5"/>
          <p:cNvPicPr>
            <a:picLocks noChangeAspect="1"/>
          </p:cNvPicPr>
          <p:nvPr/>
        </p:nvPicPr>
        <p:blipFill rotWithShape="1">
          <a:blip r:embed="rId4"/>
          <a:srcRect l="26216" t="25076" r="35337" b="34980"/>
          <a:stretch/>
        </p:blipFill>
        <p:spPr>
          <a:xfrm>
            <a:off x="4115977" y="4536334"/>
            <a:ext cx="3618600" cy="2004900"/>
          </a:xfrm>
          <a:prstGeom prst="rect">
            <a:avLst/>
          </a:prstGeom>
          <a:ln>
            <a:solidFill>
              <a:srgbClr val="002060"/>
            </a:solidFill>
          </a:ln>
        </p:spPr>
      </p:pic>
    </p:spTree>
    <p:extLst>
      <p:ext uri="{BB962C8B-B14F-4D97-AF65-F5344CB8AC3E}">
        <p14:creationId xmlns:p14="http://schemas.microsoft.com/office/powerpoint/2010/main" val="28784051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TDS - Ledgers</a:t>
            </a:r>
            <a:endParaRPr lang="en-US" dirty="0"/>
          </a:p>
        </p:txBody>
      </p:sp>
      <p:pic>
        <p:nvPicPr>
          <p:cNvPr id="5" name="Picture 4"/>
          <p:cNvPicPr>
            <a:picLocks noChangeAspect="1"/>
          </p:cNvPicPr>
          <p:nvPr/>
        </p:nvPicPr>
        <p:blipFill>
          <a:blip r:embed="rId3"/>
          <a:stretch>
            <a:fillRect/>
          </a:stretch>
        </p:blipFill>
        <p:spPr>
          <a:xfrm>
            <a:off x="3375818" y="1891650"/>
            <a:ext cx="5234783" cy="4204351"/>
          </a:xfrm>
          <a:prstGeom prst="rect">
            <a:avLst/>
          </a:prstGeom>
        </p:spPr>
      </p:pic>
    </p:spTree>
    <p:extLst>
      <p:ext uri="{BB962C8B-B14F-4D97-AF65-F5344CB8AC3E}">
        <p14:creationId xmlns:p14="http://schemas.microsoft.com/office/powerpoint/2010/main" val="2632844279"/>
      </p:ext>
    </p:extLst>
  </p:cSld>
  <p:clrMapOvr>
    <a:masterClrMapping/>
  </p:clrMapOvr>
  <p:timing>
    <p:tnLst>
      <p:par>
        <p:cTn id="1" dur="indefinite" restart="never" nodeType="tmRoot"/>
      </p:par>
    </p:tnLst>
  </p:timing>
</p:sld>
</file>

<file path=ppt/theme/theme1.xml><?xml version="1.0" encoding="utf-8"?>
<a:theme xmlns:a="http://schemas.openxmlformats.org/drawingml/2006/main" name="Tally">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ally" id="{7A08BF55-94B7-4894-928E-A3D848164787}" vid="{B5CF96FA-A253-437F-ACDD-F213237971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Tally</Template>
  <TotalTime>12</TotalTime>
  <Words>4341</Words>
  <Application>Microsoft Office PowerPoint</Application>
  <PresentationFormat>Widescreen</PresentationFormat>
  <Paragraphs>363</Paragraphs>
  <Slides>23</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Calibri Light</vt:lpstr>
      <vt:lpstr>Times New Roman</vt:lpstr>
      <vt:lpstr>Wingdings</vt:lpstr>
      <vt:lpstr>Tally</vt:lpstr>
      <vt:lpstr>TDS</vt:lpstr>
      <vt:lpstr>Direct Taxes</vt:lpstr>
      <vt:lpstr>Tax Deducted at Source (TDS)</vt:lpstr>
      <vt:lpstr>Deductor / Deductee</vt:lpstr>
      <vt:lpstr>TDS Applicability</vt:lpstr>
      <vt:lpstr>Filing TDS Returns</vt:lpstr>
      <vt:lpstr>Agenda</vt:lpstr>
      <vt:lpstr>TDS – Setup </vt:lpstr>
      <vt:lpstr>TDS - Ledgers</vt:lpstr>
      <vt:lpstr>The Ledgers</vt:lpstr>
      <vt:lpstr>Booking the Due</vt:lpstr>
      <vt:lpstr>Payment to Deductee</vt:lpstr>
      <vt:lpstr>Advance payment subject to TDS</vt:lpstr>
      <vt:lpstr>Booking the expense after Advances</vt:lpstr>
      <vt:lpstr>TDS on Single Bill Value Limit</vt:lpstr>
      <vt:lpstr>TDS on Single Bill Value Limit</vt:lpstr>
      <vt:lpstr>TDS on Cash Transactions</vt:lpstr>
      <vt:lpstr>TDS Reversal</vt:lpstr>
      <vt:lpstr>TDS Triangulation Report</vt:lpstr>
      <vt:lpstr>Clearing Exceptions</vt:lpstr>
      <vt:lpstr>Saving your returns</vt:lpstr>
      <vt:lpstr>Conclusion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TDS Domain &amp; Tally.ERP 9</dc:title>
  <dc:creator>prajal s</dc:creator>
  <cp:lastModifiedBy>vijay</cp:lastModifiedBy>
  <cp:revision>11</cp:revision>
  <dcterms:created xsi:type="dcterms:W3CDTF">2017-02-16T11:14:23Z</dcterms:created>
  <dcterms:modified xsi:type="dcterms:W3CDTF">2021-01-31T16:53:51Z</dcterms:modified>
</cp:coreProperties>
</file>