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7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5" r:id="rId20"/>
    <p:sldId id="276" r:id="rId21"/>
    <p:sldId id="277" r:id="rId22"/>
    <p:sldId id="278" r:id="rId23"/>
    <p:sldId id="279" r:id="rId24"/>
    <p:sldId id="280" r:id="rId25"/>
    <p:sldId id="281" r:id="rId26"/>
    <p:sldId id="282" r:id="rId27"/>
    <p:sldId id="283" r:id="rId28"/>
    <p:sldId id="284" r:id="rId29"/>
    <p:sldId id="285" r:id="rId30"/>
    <p:sldId id="287" r:id="rId31"/>
    <p:sldId id="286" r:id="rId32"/>
    <p:sldId id="273"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729" autoAdjust="0"/>
  </p:normalViewPr>
  <p:slideViewPr>
    <p:cSldViewPr snapToGrid="0">
      <p:cViewPr varScale="1">
        <p:scale>
          <a:sx n="86" d="100"/>
          <a:sy n="86" d="100"/>
        </p:scale>
        <p:origin x="738" y="84"/>
      </p:cViewPr>
      <p:guideLst/>
    </p:cSldViewPr>
  </p:slideViewPr>
  <p:notesTextViewPr>
    <p:cViewPr>
      <p:scale>
        <a:sx n="1" d="1"/>
        <a:sy n="1" d="1"/>
      </p:scale>
      <p:origin x="0" y="0"/>
    </p:cViewPr>
  </p:notesTextViewPr>
  <p:sorterViewPr>
    <p:cViewPr>
      <p:scale>
        <a:sx n="100" d="100"/>
        <a:sy n="100" d="100"/>
      </p:scale>
      <p:origin x="0" y="-717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9DD42A-B92A-4FE7-8872-38878808D646}" type="datetimeFigureOut">
              <a:rPr lang="en-IN" smtClean="0"/>
              <a:t>31-Jan-21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DE3F64-ED35-4B81-A75F-6A6C0D6E99E4}" type="slidenum">
              <a:rPr lang="en-IN" smtClean="0"/>
              <a:t>‹#›</a:t>
            </a:fld>
            <a:endParaRPr lang="en-IN"/>
          </a:p>
        </p:txBody>
      </p:sp>
    </p:spTree>
    <p:extLst>
      <p:ext uri="{BB962C8B-B14F-4D97-AF65-F5344CB8AC3E}">
        <p14:creationId xmlns:p14="http://schemas.microsoft.com/office/powerpoint/2010/main" val="3137693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tallysolutions.com/tally/bank-reconciliation-in-tally-erp-9/"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smtClean="0">
                <a:hlinkClick r:id="rId3"/>
              </a:rPr>
              <a:t>https://tallysolutions.com/tally/bank-reconciliation-in-tally-erp-9/</a:t>
            </a:r>
            <a:endParaRPr lang="en-IN" dirty="0"/>
          </a:p>
        </p:txBody>
      </p:sp>
      <p:sp>
        <p:nvSpPr>
          <p:cNvPr id="4" name="Slide Number Placeholder 3"/>
          <p:cNvSpPr>
            <a:spLocks noGrp="1"/>
          </p:cNvSpPr>
          <p:nvPr>
            <p:ph type="sldNum" sz="quarter" idx="10"/>
          </p:nvPr>
        </p:nvSpPr>
        <p:spPr/>
        <p:txBody>
          <a:bodyPr/>
          <a:lstStyle/>
          <a:p>
            <a:fld id="{9FDE3F64-ED35-4B81-A75F-6A6C0D6E99E4}" type="slidenum">
              <a:rPr lang="en-IN" smtClean="0"/>
              <a:t>29</a:t>
            </a:fld>
            <a:endParaRPr lang="en-IN"/>
          </a:p>
        </p:txBody>
      </p:sp>
    </p:spTree>
    <p:extLst>
      <p:ext uri="{BB962C8B-B14F-4D97-AF65-F5344CB8AC3E}">
        <p14:creationId xmlns:p14="http://schemas.microsoft.com/office/powerpoint/2010/main" val="2350748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9E5888C-D8AF-4FEA-AE2A-E3890EEEF900}" type="datetimeFigureOut">
              <a:rPr lang="en-IN" smtClean="0"/>
              <a:t>31-Jan-21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1278720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9E5888C-D8AF-4FEA-AE2A-E3890EEEF900}" type="datetimeFigureOut">
              <a:rPr lang="en-IN" smtClean="0"/>
              <a:t>31-Jan-21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2765545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9E5888C-D8AF-4FEA-AE2A-E3890EEEF900}" type="datetimeFigureOut">
              <a:rPr lang="en-IN" smtClean="0"/>
              <a:t>31-Jan-21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3992258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9E5888C-D8AF-4FEA-AE2A-E3890EEEF900}" type="datetimeFigureOut">
              <a:rPr lang="en-IN" smtClean="0"/>
              <a:t>31-Jan-21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657964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E5888C-D8AF-4FEA-AE2A-E3890EEEF900}" type="datetimeFigureOut">
              <a:rPr lang="en-IN" smtClean="0"/>
              <a:t>31-Jan-21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1814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9E5888C-D8AF-4FEA-AE2A-E3890EEEF900}" type="datetimeFigureOut">
              <a:rPr lang="en-IN" smtClean="0"/>
              <a:t>31-Jan-21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4179951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9E5888C-D8AF-4FEA-AE2A-E3890EEEF900}" type="datetimeFigureOut">
              <a:rPr lang="en-IN" smtClean="0"/>
              <a:t>31-Jan-21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1502406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9E5888C-D8AF-4FEA-AE2A-E3890EEEF900}" type="datetimeFigureOut">
              <a:rPr lang="en-IN" smtClean="0"/>
              <a:t>31-Jan-21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1293308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E5888C-D8AF-4FEA-AE2A-E3890EEEF900}" type="datetimeFigureOut">
              <a:rPr lang="en-IN" smtClean="0"/>
              <a:t>31-Jan-21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95095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E5888C-D8AF-4FEA-AE2A-E3890EEEF900}" type="datetimeFigureOut">
              <a:rPr lang="en-IN" smtClean="0"/>
              <a:t>31-Jan-21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478095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E5888C-D8AF-4FEA-AE2A-E3890EEEF900}" type="datetimeFigureOut">
              <a:rPr lang="en-IN" smtClean="0"/>
              <a:t>31-Jan-21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222CED-E08A-41E3-B076-B2E1FC32E241}" type="slidenum">
              <a:rPr lang="en-IN" smtClean="0"/>
              <a:t>‹#›</a:t>
            </a:fld>
            <a:endParaRPr lang="en-IN"/>
          </a:p>
        </p:txBody>
      </p:sp>
    </p:spTree>
    <p:extLst>
      <p:ext uri="{BB962C8B-B14F-4D97-AF65-F5344CB8AC3E}">
        <p14:creationId xmlns:p14="http://schemas.microsoft.com/office/powerpoint/2010/main" val="2301603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5888C-D8AF-4FEA-AE2A-E3890EEEF900}" type="datetimeFigureOut">
              <a:rPr lang="en-IN" smtClean="0"/>
              <a:t>31-Jan-21</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22CED-E08A-41E3-B076-B2E1FC32E241}" type="slidenum">
              <a:rPr lang="en-IN" smtClean="0"/>
              <a:t>‹#›</a:t>
            </a:fld>
            <a:endParaRPr lang="en-IN"/>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058560" y="0"/>
            <a:ext cx="1098804" cy="1129587"/>
          </a:xfrm>
          <a:prstGeom prst="rect">
            <a:avLst/>
          </a:prstGeom>
        </p:spPr>
      </p:pic>
    </p:spTree>
    <p:extLst>
      <p:ext uri="{BB962C8B-B14F-4D97-AF65-F5344CB8AC3E}">
        <p14:creationId xmlns:p14="http://schemas.microsoft.com/office/powerpoint/2010/main" val="582500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Accounting Features More…</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321395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590800" y="381000"/>
            <a:ext cx="7024688" cy="838200"/>
          </a:xfrm>
        </p:spPr>
        <p:txBody>
          <a:bodyPr/>
          <a:lstStyle/>
          <a:p>
            <a:pPr eaLnBrk="1" hangingPunct="1"/>
            <a:r>
              <a:rPr lang="en-US" altLang="en-US" smtClean="0"/>
              <a:t>Optional Vouchers</a:t>
            </a:r>
            <a:endParaRPr lang="en-IN" altLang="en-US" smtClean="0"/>
          </a:p>
        </p:txBody>
      </p:sp>
      <p:sp>
        <p:nvSpPr>
          <p:cNvPr id="31747" name="Content Placeholder 2"/>
          <p:cNvSpPr>
            <a:spLocks noGrp="1"/>
          </p:cNvSpPr>
          <p:nvPr>
            <p:ph idx="1"/>
          </p:nvPr>
        </p:nvSpPr>
        <p:spPr>
          <a:xfrm>
            <a:off x="2566988" y="1295401"/>
            <a:ext cx="7034212" cy="4537075"/>
          </a:xfrm>
        </p:spPr>
        <p:txBody>
          <a:bodyPr/>
          <a:lstStyle/>
          <a:p>
            <a:pPr eaLnBrk="1" hangingPunct="1"/>
            <a:r>
              <a:rPr lang="en-IN" altLang="en-US" sz="1800"/>
              <a:t>This is also a non-accounting voucher. Unlike a Memo voucher, this is not a separate voucher type. </a:t>
            </a:r>
          </a:p>
          <a:p>
            <a:pPr eaLnBrk="1" hangingPunct="1"/>
            <a:r>
              <a:rPr lang="en-IN" altLang="en-US" sz="1800"/>
              <a:t>You can mark an existing voucher (for example, a payment voucher or a receipt voucher) as Optional. </a:t>
            </a:r>
          </a:p>
          <a:p>
            <a:pPr eaLnBrk="1" hangingPunct="1"/>
            <a:r>
              <a:rPr lang="en-IN" altLang="en-US" sz="1800"/>
              <a:t>Press CTRL + L or click on Optional from the Button Bar. This button toggles between Regular and Optional. </a:t>
            </a:r>
          </a:p>
          <a:p>
            <a:pPr eaLnBrk="1" hangingPunct="1"/>
            <a:r>
              <a:rPr lang="en-IN" altLang="en-US" sz="1800"/>
              <a:t>By marking a voucher Optional, the voucher does not get posted anywhere but remains in the Optional Voucher Register.</a:t>
            </a:r>
          </a:p>
          <a:p>
            <a:pPr eaLnBrk="1" hangingPunct="1"/>
            <a:r>
              <a:rPr lang="en-IN" altLang="en-US" sz="1800"/>
              <a:t>You can make a voucher type Optional to regular, if you need to create a new voucher type or alter an existing </a:t>
            </a:r>
            <a:br>
              <a:rPr lang="en-IN" altLang="en-US" sz="1800"/>
            </a:br>
            <a:r>
              <a:rPr lang="en-IN" altLang="en-US" sz="1800"/>
              <a:t>voucher type.</a:t>
            </a:r>
          </a:p>
          <a:p>
            <a:pPr eaLnBrk="1" hangingPunct="1"/>
            <a:r>
              <a:rPr lang="en-IN" altLang="en-US" sz="1800"/>
              <a:t>Go to Gateway of Tally &gt; Accounts Info &gt; Voucher Types&gt; select a Voucher Type&gt; Set Make Optional as default to</a:t>
            </a:r>
            <a:br>
              <a:rPr lang="en-IN" altLang="en-US" sz="1800"/>
            </a:br>
            <a:r>
              <a:rPr lang="en-IN" altLang="en-US" sz="1800"/>
              <a:t>Yes.</a:t>
            </a:r>
          </a:p>
        </p:txBody>
      </p:sp>
    </p:spTree>
    <p:extLst>
      <p:ext uri="{BB962C8B-B14F-4D97-AF65-F5344CB8AC3E}">
        <p14:creationId xmlns:p14="http://schemas.microsoft.com/office/powerpoint/2010/main" val="366083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590800" y="381000"/>
            <a:ext cx="7024688" cy="838200"/>
          </a:xfrm>
        </p:spPr>
        <p:txBody>
          <a:bodyPr/>
          <a:lstStyle/>
          <a:p>
            <a:pPr eaLnBrk="1" hangingPunct="1"/>
            <a:r>
              <a:rPr lang="en-US" altLang="en-US" smtClean="0"/>
              <a:t>Uses of Optional Vouchers</a:t>
            </a:r>
            <a:endParaRPr lang="en-IN" altLang="en-US" smtClean="0"/>
          </a:p>
        </p:txBody>
      </p:sp>
      <p:sp>
        <p:nvSpPr>
          <p:cNvPr id="32771" name="Content Placeholder 2"/>
          <p:cNvSpPr>
            <a:spLocks noGrp="1"/>
          </p:cNvSpPr>
          <p:nvPr>
            <p:ph idx="1"/>
          </p:nvPr>
        </p:nvSpPr>
        <p:spPr>
          <a:xfrm>
            <a:off x="2566988" y="1295401"/>
            <a:ext cx="7034212" cy="4537075"/>
          </a:xfrm>
        </p:spPr>
        <p:txBody>
          <a:bodyPr/>
          <a:lstStyle/>
          <a:p>
            <a:pPr eaLnBrk="1" hangingPunct="1"/>
            <a:r>
              <a:rPr lang="en-IN" altLang="en-US" sz="2000"/>
              <a:t>If you do not want a transaction that is incomplete to affect the accounts, you can mark this as an Optional Voucher.  Once the transaction is complete, modify the voucher and post it as a Regular Voucher. </a:t>
            </a:r>
            <a:br>
              <a:rPr lang="en-IN" altLang="en-US" sz="2000"/>
            </a:br>
            <a:r>
              <a:rPr lang="en-IN" altLang="en-US" sz="2000"/>
              <a:t>For example, Proforma sales invoice. In fact, an optional sales invoice is printed as a Proforma Invoice.</a:t>
            </a:r>
          </a:p>
          <a:p>
            <a:pPr eaLnBrk="1" hangingPunct="1"/>
            <a:r>
              <a:rPr lang="en-IN" altLang="en-US" sz="2000"/>
              <a:t>Optional Vouchers allow you to see the impact of transactions without actually posting them.</a:t>
            </a:r>
          </a:p>
          <a:p>
            <a:pPr eaLnBrk="1" hangingPunct="1"/>
            <a:r>
              <a:rPr lang="en-IN" altLang="en-US" sz="2000"/>
              <a:t>Optional Vouchers can be used to forecast future sales. For example, create a New Voucher Type – Sales Forecast. Record future sales projections using this voucher type.</a:t>
            </a:r>
          </a:p>
        </p:txBody>
      </p:sp>
    </p:spTree>
    <p:extLst>
      <p:ext uri="{BB962C8B-B14F-4D97-AF65-F5344CB8AC3E}">
        <p14:creationId xmlns:p14="http://schemas.microsoft.com/office/powerpoint/2010/main" val="144256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590800" y="381000"/>
            <a:ext cx="7024688" cy="838200"/>
          </a:xfrm>
        </p:spPr>
        <p:txBody>
          <a:bodyPr/>
          <a:lstStyle/>
          <a:p>
            <a:pPr eaLnBrk="1" hangingPunct="1"/>
            <a:r>
              <a:rPr lang="en-US" altLang="en-US" smtClean="0"/>
              <a:t>Post Dated Vouchers</a:t>
            </a:r>
            <a:endParaRPr lang="en-IN" altLang="en-US" smtClean="0"/>
          </a:p>
        </p:txBody>
      </p:sp>
      <p:sp>
        <p:nvSpPr>
          <p:cNvPr id="33795" name="Content Placeholder 2"/>
          <p:cNvSpPr>
            <a:spLocks noGrp="1"/>
          </p:cNvSpPr>
          <p:nvPr>
            <p:ph idx="1"/>
          </p:nvPr>
        </p:nvSpPr>
        <p:spPr>
          <a:xfrm>
            <a:off x="2566988" y="1295401"/>
            <a:ext cx="7034212" cy="4537075"/>
          </a:xfrm>
        </p:spPr>
        <p:txBody>
          <a:bodyPr/>
          <a:lstStyle/>
          <a:p>
            <a:pPr eaLnBrk="1" hangingPunct="1"/>
            <a:r>
              <a:rPr lang="en-IN" altLang="en-US" b="1" smtClean="0"/>
              <a:t>Post dated vouchers</a:t>
            </a:r>
            <a:r>
              <a:rPr lang="en-IN" altLang="en-US" smtClean="0"/>
              <a:t> can be used for any entry which is going to take place at some future date.</a:t>
            </a:r>
          </a:p>
          <a:p>
            <a:pPr eaLnBrk="1" hangingPunct="1"/>
            <a:r>
              <a:rPr lang="en-IN" altLang="en-US" smtClean="0"/>
              <a:t>Although, post dated vouchers are generally used for creating entries related to post dated cheques, that does NOT mean that they are specifically used for post dated cheques.</a:t>
            </a:r>
          </a:p>
          <a:p>
            <a:pPr eaLnBrk="1" hangingPunct="1"/>
            <a:endParaRPr lang="en-IN" altLang="en-US" smtClean="0"/>
          </a:p>
        </p:txBody>
      </p:sp>
    </p:spTree>
    <p:extLst>
      <p:ext uri="{BB962C8B-B14F-4D97-AF65-F5344CB8AC3E}">
        <p14:creationId xmlns:p14="http://schemas.microsoft.com/office/powerpoint/2010/main" val="662619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590800" y="381000"/>
            <a:ext cx="7024688" cy="838200"/>
          </a:xfrm>
        </p:spPr>
        <p:txBody>
          <a:bodyPr/>
          <a:lstStyle/>
          <a:p>
            <a:pPr eaLnBrk="1" hangingPunct="1"/>
            <a:r>
              <a:rPr lang="en-US" altLang="en-US" sz="3600"/>
              <a:t>Create: Post Dated Voucher</a:t>
            </a:r>
            <a:endParaRPr lang="en-IN" altLang="en-US" sz="3600"/>
          </a:p>
        </p:txBody>
      </p:sp>
      <p:pic>
        <p:nvPicPr>
          <p:cNvPr id="34819"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1" y="1666876"/>
            <a:ext cx="7705725"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9185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590800" y="381000"/>
            <a:ext cx="7024688" cy="838200"/>
          </a:xfrm>
        </p:spPr>
        <p:txBody>
          <a:bodyPr/>
          <a:lstStyle/>
          <a:p>
            <a:pPr eaLnBrk="1" hangingPunct="1"/>
            <a:r>
              <a:rPr lang="en-US" altLang="en-US" smtClean="0"/>
              <a:t>View: PDV</a:t>
            </a:r>
            <a:endParaRPr lang="en-IN" altLang="en-US" smtClean="0"/>
          </a:p>
        </p:txBody>
      </p:sp>
      <p:sp>
        <p:nvSpPr>
          <p:cNvPr id="35843" name="Content Placeholder 2"/>
          <p:cNvSpPr>
            <a:spLocks noGrp="1"/>
          </p:cNvSpPr>
          <p:nvPr>
            <p:ph idx="1"/>
          </p:nvPr>
        </p:nvSpPr>
        <p:spPr>
          <a:xfrm>
            <a:off x="2566988" y="1295401"/>
            <a:ext cx="7034212" cy="4537075"/>
          </a:xfrm>
        </p:spPr>
        <p:txBody>
          <a:bodyPr/>
          <a:lstStyle/>
          <a:p>
            <a:pPr eaLnBrk="1" hangingPunct="1"/>
            <a:r>
              <a:rPr lang="en-IN" altLang="en-US" smtClean="0"/>
              <a:t>To see the report,</a:t>
            </a:r>
          </a:p>
          <a:p>
            <a:pPr eaLnBrk="1" hangingPunct="1"/>
            <a:r>
              <a:rPr lang="en-IN" altLang="en-US" smtClean="0"/>
              <a:t>from Gateway of Tally, press </a:t>
            </a:r>
            <a:r>
              <a:rPr lang="en-IN" altLang="en-US" b="1" smtClean="0"/>
              <a:t>DXS </a:t>
            </a:r>
            <a:r>
              <a:rPr lang="en-IN" altLang="en-US" smtClean="0"/>
              <a:t>consecutively and you will see all the post dated vouchers in debit as well as credit amounts.</a:t>
            </a:r>
          </a:p>
          <a:p>
            <a:pPr eaLnBrk="1" hangingPunct="1"/>
            <a:endParaRPr lang="en-IN" altLang="en-US" smtClean="0"/>
          </a:p>
        </p:txBody>
      </p:sp>
    </p:spTree>
    <p:extLst>
      <p:ext uri="{BB962C8B-B14F-4D97-AF65-F5344CB8AC3E}">
        <p14:creationId xmlns:p14="http://schemas.microsoft.com/office/powerpoint/2010/main" val="2866471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2147888" y="1709739"/>
            <a:ext cx="7886700" cy="2852737"/>
          </a:xfrm>
        </p:spPr>
        <p:txBody>
          <a:bodyPr/>
          <a:lstStyle/>
          <a:p>
            <a:pPr eaLnBrk="1" hangingPunct="1"/>
            <a:r>
              <a:rPr lang="en-US" altLang="en-US" smtClean="0"/>
              <a:t>Reversing Journal</a:t>
            </a:r>
            <a:endParaRPr lang="en-IN" altLang="en-US" smtClean="0"/>
          </a:p>
        </p:txBody>
      </p:sp>
      <p:sp>
        <p:nvSpPr>
          <p:cNvPr id="3" name="Text Placeholder 2"/>
          <p:cNvSpPr>
            <a:spLocks noGrp="1"/>
          </p:cNvSpPr>
          <p:nvPr>
            <p:ph type="body" idx="1"/>
          </p:nvPr>
        </p:nvSpPr>
        <p:spPr>
          <a:xfrm>
            <a:off x="2147888" y="4589464"/>
            <a:ext cx="7886700" cy="1500187"/>
          </a:xfrm>
        </p:spPr>
        <p:txBody>
          <a:bodyPr rtlCol="0">
            <a:normAutofit/>
          </a:bodyPr>
          <a:lstStyle/>
          <a:p>
            <a:pPr>
              <a:defRPr/>
            </a:pPr>
            <a:endParaRPr lang="en-IN"/>
          </a:p>
        </p:txBody>
      </p:sp>
    </p:spTree>
    <p:extLst>
      <p:ext uri="{BB962C8B-B14F-4D97-AF65-F5344CB8AC3E}">
        <p14:creationId xmlns:p14="http://schemas.microsoft.com/office/powerpoint/2010/main" val="3557675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590800" y="381000"/>
            <a:ext cx="7024688" cy="838200"/>
          </a:xfrm>
        </p:spPr>
        <p:txBody>
          <a:bodyPr/>
          <a:lstStyle/>
          <a:p>
            <a:pPr eaLnBrk="1" hangingPunct="1"/>
            <a:r>
              <a:rPr lang="en-US" altLang="en-US" smtClean="0"/>
              <a:t>Reversing Journal</a:t>
            </a:r>
            <a:endParaRPr lang="en-IN" altLang="en-US" smtClean="0"/>
          </a:p>
        </p:txBody>
      </p:sp>
      <p:sp>
        <p:nvSpPr>
          <p:cNvPr id="37891" name="Content Placeholder 2"/>
          <p:cNvSpPr>
            <a:spLocks noGrp="1"/>
          </p:cNvSpPr>
          <p:nvPr>
            <p:ph idx="1"/>
          </p:nvPr>
        </p:nvSpPr>
        <p:spPr>
          <a:xfrm>
            <a:off x="2566988" y="1295401"/>
            <a:ext cx="7034212" cy="4537075"/>
          </a:xfrm>
        </p:spPr>
        <p:txBody>
          <a:bodyPr/>
          <a:lstStyle/>
          <a:p>
            <a:pPr eaLnBrk="1" hangingPunct="1"/>
            <a:r>
              <a:rPr lang="en-IN" altLang="en-US" sz="2400"/>
              <a:t>Reversing Journals are special journals that are automatically reversed after a specified date.</a:t>
            </a:r>
          </a:p>
          <a:p>
            <a:pPr eaLnBrk="1" hangingPunct="1"/>
            <a:r>
              <a:rPr lang="en-IN" altLang="en-US" sz="2400"/>
              <a:t>They exist only till that date and are effective only when they are included in reports.  These are used in interim reporting in the course of the financial year where accruals are to be reported. </a:t>
            </a:r>
          </a:p>
          <a:p>
            <a:pPr eaLnBrk="1" hangingPunct="1"/>
            <a:r>
              <a:rPr lang="en-IN" altLang="en-US" sz="2400"/>
              <a:t>These accruals are usually short term and are cleared in the subsequent period.</a:t>
            </a:r>
            <a:br>
              <a:rPr lang="en-IN" altLang="en-US" sz="2400"/>
            </a:br>
            <a:r>
              <a:rPr lang="en-IN" altLang="en-US" sz="2400"/>
              <a:t>However, to get a proper perspective, decision makers require the reports with full impact of all aspects and transactions.</a:t>
            </a:r>
          </a:p>
        </p:txBody>
      </p:sp>
    </p:spTree>
    <p:extLst>
      <p:ext uri="{BB962C8B-B14F-4D97-AF65-F5344CB8AC3E}">
        <p14:creationId xmlns:p14="http://schemas.microsoft.com/office/powerpoint/2010/main" val="2868133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590800" y="381000"/>
            <a:ext cx="7024688" cy="838200"/>
          </a:xfrm>
        </p:spPr>
        <p:txBody>
          <a:bodyPr/>
          <a:lstStyle/>
          <a:p>
            <a:pPr eaLnBrk="1" hangingPunct="1"/>
            <a:r>
              <a:rPr lang="en-US" altLang="en-US" smtClean="0"/>
              <a:t>Reversing Journal</a:t>
            </a:r>
            <a:endParaRPr lang="en-IN" altLang="en-US" smtClean="0"/>
          </a:p>
        </p:txBody>
      </p:sp>
      <p:sp>
        <p:nvSpPr>
          <p:cNvPr id="38915" name="Content Placeholder 2"/>
          <p:cNvSpPr>
            <a:spLocks noGrp="1"/>
          </p:cNvSpPr>
          <p:nvPr>
            <p:ph idx="1"/>
          </p:nvPr>
        </p:nvSpPr>
        <p:spPr>
          <a:xfrm>
            <a:off x="2566988" y="1295401"/>
            <a:ext cx="7034212" cy="4537075"/>
          </a:xfrm>
        </p:spPr>
        <p:txBody>
          <a:bodyPr/>
          <a:lstStyle/>
          <a:p>
            <a:pPr eaLnBrk="1" hangingPunct="1"/>
            <a:r>
              <a:rPr lang="en-IN" altLang="en-US" sz="2000"/>
              <a:t>On 30th June you want to view the Balance Sheet but June month’s rent is not been paid. You may create a Scenario</a:t>
            </a:r>
            <a:br>
              <a:rPr lang="en-IN" altLang="en-US" sz="2000"/>
            </a:br>
            <a:r>
              <a:rPr lang="en-IN" altLang="en-US" sz="2000"/>
              <a:t>and pass a Reversing Journal entry to view the reports which will be effective up to the applicable date. </a:t>
            </a:r>
          </a:p>
          <a:p>
            <a:pPr eaLnBrk="1" hangingPunct="1"/>
            <a:r>
              <a:rPr lang="en-IN" altLang="en-US" sz="2000"/>
              <a:t> When you view the Balance Sheet with particular scenario, Tally.ERP 9 displays the report with the reversing journals included. The voucher affects the report only for that day, 30th June.</a:t>
            </a:r>
          </a:p>
        </p:txBody>
      </p:sp>
    </p:spTree>
    <p:extLst>
      <p:ext uri="{BB962C8B-B14F-4D97-AF65-F5344CB8AC3E}">
        <p14:creationId xmlns:p14="http://schemas.microsoft.com/office/powerpoint/2010/main" val="3231039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590800" y="381000"/>
            <a:ext cx="7024688" cy="838200"/>
          </a:xfrm>
        </p:spPr>
        <p:txBody>
          <a:bodyPr/>
          <a:lstStyle/>
          <a:p>
            <a:pPr eaLnBrk="1" hangingPunct="1"/>
            <a:r>
              <a:rPr lang="en-US" altLang="en-US" smtClean="0"/>
              <a:t>Reversing Journal: View</a:t>
            </a:r>
            <a:endParaRPr lang="en-IN" altLang="en-US" smtClean="0"/>
          </a:p>
        </p:txBody>
      </p:sp>
      <p:sp>
        <p:nvSpPr>
          <p:cNvPr id="39939" name="Content Placeholder 2"/>
          <p:cNvSpPr>
            <a:spLocks noGrp="1"/>
          </p:cNvSpPr>
          <p:nvPr>
            <p:ph idx="1"/>
          </p:nvPr>
        </p:nvSpPr>
        <p:spPr>
          <a:xfrm>
            <a:off x="2566988" y="1295401"/>
            <a:ext cx="7034212" cy="4537075"/>
          </a:xfrm>
        </p:spPr>
        <p:txBody>
          <a:bodyPr/>
          <a:lstStyle/>
          <a:p>
            <a:pPr eaLnBrk="1" hangingPunct="1"/>
            <a:r>
              <a:rPr lang="en-IN" altLang="en-US" sz="2000"/>
              <a:t>Reversing Journal are not displayed in regular report and can be viewed by </a:t>
            </a:r>
            <a:r>
              <a:rPr lang="en-IN" altLang="en-US" sz="2000" b="1"/>
              <a:t>Scenario</a:t>
            </a:r>
          </a:p>
          <a:p>
            <a:pPr eaLnBrk="1" hangingPunct="1"/>
            <a:endParaRPr lang="en-IN" altLang="en-US" sz="2000" b="1"/>
          </a:p>
          <a:p>
            <a:pPr eaLnBrk="1" hangingPunct="1"/>
            <a:r>
              <a:rPr lang="en-US" altLang="en-US" sz="2000"/>
              <a:t>Gateway of Tally&gt;Account Info&gt;Scenario&gt;Create</a:t>
            </a:r>
          </a:p>
          <a:p>
            <a:pPr eaLnBrk="1" hangingPunct="1"/>
            <a:endParaRPr lang="en-US" altLang="en-US" sz="2000"/>
          </a:p>
          <a:p>
            <a:pPr eaLnBrk="1" hangingPunct="1"/>
            <a:r>
              <a:rPr lang="en-US" altLang="en-US" sz="2000"/>
              <a:t>Include the desired vouchers: </a:t>
            </a:r>
            <a:r>
              <a:rPr lang="en-IN" altLang="en-US" sz="2000"/>
              <a:t>Provisional Vouchers and Regular vouchers that are marked Optional are permitted for selection.</a:t>
            </a:r>
          </a:p>
          <a:p>
            <a:pPr eaLnBrk="1" hangingPunct="1"/>
            <a:endParaRPr lang="en-IN" altLang="en-US" sz="2000"/>
          </a:p>
        </p:txBody>
      </p:sp>
    </p:spTree>
    <p:extLst>
      <p:ext uri="{BB962C8B-B14F-4D97-AF65-F5344CB8AC3E}">
        <p14:creationId xmlns:p14="http://schemas.microsoft.com/office/powerpoint/2010/main" val="3571939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smtClean="0"/>
              <a:t>Scenario Management</a:t>
            </a:r>
          </a:p>
        </p:txBody>
      </p:sp>
      <p:sp>
        <p:nvSpPr>
          <p:cNvPr id="17411" name="TextBox 1"/>
          <p:cNvSpPr txBox="1">
            <a:spLocks noChangeArrowheads="1"/>
          </p:cNvSpPr>
          <p:nvPr/>
        </p:nvSpPr>
        <p:spPr bwMode="auto">
          <a:xfrm>
            <a:off x="2590800" y="1600200"/>
            <a:ext cx="6096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When we want to see the effect of our non - accounting voucher on profit and loss and balance sheet then we use after creating scenario we get a duplicate copy of our profit and loss and balance sheet.</a:t>
            </a:r>
          </a:p>
          <a:p>
            <a:pPr>
              <a:buFont typeface="Arial" panose="020B0604020202020204" pitchFamily="34" charset="0"/>
              <a:buChar char="•"/>
            </a:pPr>
            <a:r>
              <a:rPr lang="en-US" altLang="en-US" b="0"/>
              <a:t>To Create Scenario</a:t>
            </a:r>
          </a:p>
          <a:p>
            <a:pPr lvl="1">
              <a:buFont typeface="Arial" panose="020B0604020202020204" pitchFamily="34" charset="0"/>
              <a:buChar char="•"/>
            </a:pPr>
            <a:r>
              <a:rPr lang="en-US" altLang="en-US" b="0"/>
              <a:t>GOT&gt;Account Info&gt;Scenario&gt;Create</a:t>
            </a:r>
          </a:p>
          <a:p>
            <a:pPr>
              <a:buFont typeface="Arial" panose="020B0604020202020204" pitchFamily="34" charset="0"/>
              <a:buChar char="•"/>
            </a:pPr>
            <a:r>
              <a:rPr lang="en-US" altLang="en-US" b="0"/>
              <a:t>To add scenario in report: use New Column option</a:t>
            </a:r>
            <a:endParaRPr lang="en-IN" altLang="en-US" b="0"/>
          </a:p>
        </p:txBody>
      </p:sp>
    </p:spTree>
    <p:extLst>
      <p:ext uri="{BB962C8B-B14F-4D97-AF65-F5344CB8AC3E}">
        <p14:creationId xmlns:p14="http://schemas.microsoft.com/office/powerpoint/2010/main" val="2038256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Features More…</a:t>
            </a:r>
            <a:endParaRPr lang="en-IN" dirty="0"/>
          </a:p>
        </p:txBody>
      </p:sp>
      <p:sp>
        <p:nvSpPr>
          <p:cNvPr id="3" name="Content Placeholder 2"/>
          <p:cNvSpPr>
            <a:spLocks noGrp="1"/>
          </p:cNvSpPr>
          <p:nvPr>
            <p:ph idx="1"/>
          </p:nvPr>
        </p:nvSpPr>
        <p:spPr/>
        <p:txBody>
          <a:bodyPr>
            <a:normAutofit lnSpcReduction="10000"/>
          </a:bodyPr>
          <a:lstStyle/>
          <a:p>
            <a:r>
              <a:rPr lang="en-US" dirty="0" smtClean="0"/>
              <a:t>Special Vouchers</a:t>
            </a:r>
          </a:p>
          <a:p>
            <a:r>
              <a:rPr lang="en-US" dirty="0" smtClean="0"/>
              <a:t>Scenario Management</a:t>
            </a:r>
          </a:p>
          <a:p>
            <a:r>
              <a:rPr lang="en-US" dirty="0" smtClean="0"/>
              <a:t>Outstanding Management</a:t>
            </a:r>
          </a:p>
          <a:p>
            <a:r>
              <a:rPr lang="en-US" dirty="0" smtClean="0"/>
              <a:t>Maintain Budget and Controls</a:t>
            </a:r>
          </a:p>
          <a:p>
            <a:r>
              <a:rPr lang="en-US" dirty="0" smtClean="0"/>
              <a:t>Cost Centers</a:t>
            </a:r>
          </a:p>
          <a:p>
            <a:r>
              <a:rPr lang="en-US" dirty="0" smtClean="0"/>
              <a:t>Activate Interest Calculation</a:t>
            </a:r>
          </a:p>
          <a:p>
            <a:r>
              <a:rPr lang="en-US" dirty="0" smtClean="0"/>
              <a:t>Banking Features</a:t>
            </a:r>
          </a:p>
          <a:p>
            <a:r>
              <a:rPr lang="en-US" dirty="0"/>
              <a:t>Voucher Type and </a:t>
            </a:r>
            <a:r>
              <a:rPr lang="en-US" dirty="0" smtClean="0"/>
              <a:t> POS Invoice</a:t>
            </a:r>
          </a:p>
          <a:p>
            <a:r>
              <a:rPr lang="en-US" dirty="0" smtClean="0"/>
              <a:t>Voucher Class</a:t>
            </a:r>
          </a:p>
          <a:p>
            <a:endParaRPr lang="en-IN" dirty="0"/>
          </a:p>
        </p:txBody>
      </p:sp>
    </p:spTree>
    <p:extLst>
      <p:ext uri="{BB962C8B-B14F-4D97-AF65-F5344CB8AC3E}">
        <p14:creationId xmlns:p14="http://schemas.microsoft.com/office/powerpoint/2010/main" val="24490198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Outstanding Management</a:t>
            </a:r>
          </a:p>
        </p:txBody>
      </p:sp>
      <p:sp>
        <p:nvSpPr>
          <p:cNvPr id="17411" name="TextBox 1"/>
          <p:cNvSpPr txBox="1">
            <a:spLocks noChangeArrowheads="1"/>
          </p:cNvSpPr>
          <p:nvPr/>
        </p:nvSpPr>
        <p:spPr bwMode="auto">
          <a:xfrm>
            <a:off x="1940313" y="1600200"/>
            <a:ext cx="8251902"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b="0" dirty="0"/>
              <a:t>Option </a:t>
            </a:r>
            <a:r>
              <a:rPr lang="en-IN" dirty="0"/>
              <a:t>Maintain bill-wise details</a:t>
            </a:r>
            <a:r>
              <a:rPr lang="en-IN" b="0" dirty="0"/>
              <a:t> </a:t>
            </a:r>
            <a:r>
              <a:rPr lang="en-IN" b="0" dirty="0" smtClean="0"/>
              <a:t>is </a:t>
            </a:r>
            <a:r>
              <a:rPr lang="en-IN" b="0" dirty="0"/>
              <a:t>used to maintain Outstanding reports of customers and </a:t>
            </a:r>
            <a:r>
              <a:rPr lang="en-IN" b="0" dirty="0" smtClean="0"/>
              <a:t>suppliers. Trading accounts are Sundry Debtors and Creditors</a:t>
            </a:r>
          </a:p>
          <a:p>
            <a:pPr>
              <a:buFont typeface="Arial" panose="020B0604020202020204" pitchFamily="34" charset="0"/>
              <a:buChar char="•"/>
            </a:pPr>
            <a:endParaRPr lang="en-IN" b="0" dirty="0" smtClean="0"/>
          </a:p>
          <a:p>
            <a:pPr>
              <a:buFont typeface="Arial" panose="020B0604020202020204" pitchFamily="34" charset="0"/>
              <a:buChar char="•"/>
            </a:pPr>
            <a:r>
              <a:rPr lang="en-IN" b="0" dirty="0" smtClean="0"/>
              <a:t>There is option </a:t>
            </a:r>
            <a:r>
              <a:rPr lang="en-IN" b="0" dirty="0"/>
              <a:t>of maintaining Bill-wise details of Non trading accounts </a:t>
            </a:r>
            <a:r>
              <a:rPr lang="en-IN" b="0" dirty="0" smtClean="0"/>
              <a:t>also </a:t>
            </a:r>
            <a:r>
              <a:rPr lang="en-IN" b="0" dirty="0" err="1" smtClean="0"/>
              <a:t>eg</a:t>
            </a:r>
            <a:r>
              <a:rPr lang="en-IN" b="0" dirty="0" smtClean="0"/>
              <a:t> Loan Account, </a:t>
            </a:r>
          </a:p>
          <a:p>
            <a:pPr>
              <a:buFont typeface="Arial" panose="020B0604020202020204" pitchFamily="34" charset="0"/>
              <a:buChar char="•"/>
            </a:pPr>
            <a:endParaRPr lang="en-US" altLang="en-US" b="0" dirty="0" smtClean="0"/>
          </a:p>
          <a:p>
            <a:pPr>
              <a:buFont typeface="Arial" panose="020B0604020202020204" pitchFamily="34" charset="0"/>
              <a:buChar char="•"/>
            </a:pPr>
            <a:r>
              <a:rPr lang="en-US" altLang="en-US" b="0" dirty="0" smtClean="0"/>
              <a:t>Activate the Accounting Feature:</a:t>
            </a:r>
          </a:p>
          <a:p>
            <a:pPr lvl="1">
              <a:buFont typeface="Arial" panose="020B0604020202020204" pitchFamily="34" charset="0"/>
              <a:buChar char="•"/>
            </a:pPr>
            <a:r>
              <a:rPr lang="en-US" altLang="en-US" b="0" dirty="0" smtClean="0"/>
              <a:t>Maintain Bill Wise Details</a:t>
            </a:r>
          </a:p>
          <a:p>
            <a:pPr>
              <a:buFont typeface="Arial" panose="020B0604020202020204" pitchFamily="34" charset="0"/>
              <a:buChar char="•"/>
            </a:pPr>
            <a:endParaRPr lang="en-US" altLang="en-US" b="0" dirty="0" smtClean="0"/>
          </a:p>
          <a:p>
            <a:pPr>
              <a:buFont typeface="Arial" panose="020B0604020202020204" pitchFamily="34" charset="0"/>
              <a:buChar char="•"/>
            </a:pPr>
            <a:r>
              <a:rPr lang="en-US" altLang="en-US" b="0" dirty="0" smtClean="0"/>
              <a:t>Create ledgers with activated </a:t>
            </a:r>
            <a:r>
              <a:rPr lang="en-US" altLang="en-US" dirty="0" smtClean="0"/>
              <a:t>Maintain balance bill-by-bill</a:t>
            </a:r>
          </a:p>
          <a:p>
            <a:pPr marL="0" indent="0"/>
            <a:endParaRPr lang="en-IN" altLang="en-US" b="0" dirty="0"/>
          </a:p>
        </p:txBody>
      </p:sp>
    </p:spTree>
    <p:extLst>
      <p:ext uri="{BB962C8B-B14F-4D97-AF65-F5344CB8AC3E}">
        <p14:creationId xmlns:p14="http://schemas.microsoft.com/office/powerpoint/2010/main" val="1839679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normAutofit fontScale="90000"/>
          </a:bodyPr>
          <a:lstStyle/>
          <a:p>
            <a:pPr eaLnBrk="1" hangingPunct="1"/>
            <a:r>
              <a:rPr lang="en-US" altLang="en-US" dirty="0" smtClean="0"/>
              <a:t>Outstanding Management - Example</a:t>
            </a:r>
          </a:p>
        </p:txBody>
      </p:sp>
      <p:sp>
        <p:nvSpPr>
          <p:cNvPr id="17411" name="TextBox 1"/>
          <p:cNvSpPr txBox="1">
            <a:spLocks noChangeArrowheads="1"/>
          </p:cNvSpPr>
          <p:nvPr/>
        </p:nvSpPr>
        <p:spPr bwMode="auto">
          <a:xfrm>
            <a:off x="1048215" y="1243365"/>
            <a:ext cx="1070517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b="0" dirty="0" smtClean="0"/>
              <a:t>Make  sales transaction</a:t>
            </a:r>
          </a:p>
          <a:p>
            <a:pPr>
              <a:buFont typeface="Arial" panose="020B0604020202020204" pitchFamily="34" charset="0"/>
              <a:buChar char="•"/>
            </a:pPr>
            <a:r>
              <a:rPr lang="en-US" altLang="en-US" b="0" dirty="0" smtClean="0"/>
              <a:t>Accept receipt of money</a:t>
            </a:r>
          </a:p>
          <a:p>
            <a:pPr>
              <a:buFont typeface="Arial" panose="020B0604020202020204" pitchFamily="34" charset="0"/>
              <a:buChar char="•"/>
            </a:pPr>
            <a:r>
              <a:rPr lang="en-US" altLang="en-US" b="0" dirty="0" smtClean="0"/>
              <a:t>In Receipt Voucher, A popup appears </a:t>
            </a:r>
            <a:r>
              <a:rPr lang="en-US" altLang="en-US" b="0" dirty="0" err="1" smtClean="0"/>
              <a:t>forbill</a:t>
            </a:r>
            <a:r>
              <a:rPr lang="en-US" altLang="en-US" b="0" dirty="0" smtClean="0"/>
              <a:t> wise details of the customer.</a:t>
            </a:r>
          </a:p>
          <a:p>
            <a:pPr>
              <a:buFont typeface="Arial" panose="020B0604020202020204" pitchFamily="34" charset="0"/>
              <a:buChar char="•"/>
            </a:pPr>
            <a:r>
              <a:rPr lang="en-US" altLang="en-US" b="0" dirty="0" smtClean="0"/>
              <a:t>Type of Reference:</a:t>
            </a:r>
          </a:p>
          <a:p>
            <a:pPr>
              <a:buFont typeface="Arial" panose="020B0604020202020204" pitchFamily="34" charset="0"/>
              <a:buChar char="•"/>
            </a:pPr>
            <a:r>
              <a:rPr lang="en-IN" altLang="en-US" dirty="0" smtClean="0"/>
              <a:t>Advance:</a:t>
            </a:r>
            <a:r>
              <a:rPr lang="en-IN" altLang="en-US" b="0" dirty="0" smtClean="0"/>
              <a:t>  This option is selected when you receive an advance from customer.</a:t>
            </a:r>
          </a:p>
          <a:p>
            <a:pPr>
              <a:buFont typeface="Arial" panose="020B0604020202020204" pitchFamily="34" charset="0"/>
              <a:buChar char="•"/>
            </a:pPr>
            <a:r>
              <a:rPr lang="en-IN" altLang="en-US" dirty="0" err="1" smtClean="0"/>
              <a:t>Agst</a:t>
            </a:r>
            <a:r>
              <a:rPr lang="en-IN" altLang="en-US" dirty="0" smtClean="0"/>
              <a:t> Ref</a:t>
            </a:r>
            <a:r>
              <a:rPr lang="en-IN" altLang="en-US" b="0" dirty="0" smtClean="0"/>
              <a:t>: This is used when you are adjusting receipt amount against a pending bill.</a:t>
            </a:r>
          </a:p>
          <a:p>
            <a:pPr>
              <a:buFont typeface="Arial" panose="020B0604020202020204" pitchFamily="34" charset="0"/>
              <a:buChar char="•"/>
            </a:pPr>
            <a:r>
              <a:rPr lang="en-IN" altLang="en-US" dirty="0" smtClean="0"/>
              <a:t>New Ref</a:t>
            </a:r>
            <a:r>
              <a:rPr lang="en-IN" altLang="en-US" b="0" dirty="0" smtClean="0"/>
              <a:t>: This option is used when you are creating a new bill, used when entering sales voucher.</a:t>
            </a:r>
          </a:p>
          <a:p>
            <a:pPr>
              <a:buFont typeface="Arial" panose="020B0604020202020204" pitchFamily="34" charset="0"/>
              <a:buChar char="•"/>
            </a:pPr>
            <a:r>
              <a:rPr lang="en-IN" altLang="en-US" dirty="0" smtClean="0"/>
              <a:t>On Account</a:t>
            </a:r>
            <a:r>
              <a:rPr lang="en-IN" altLang="en-US" b="0" dirty="0" smtClean="0"/>
              <a:t>: This option is used when you are not </a:t>
            </a:r>
            <a:r>
              <a:rPr lang="en-IN" altLang="en-US" b="0" dirty="0" err="1" smtClean="0"/>
              <a:t>sure,against</a:t>
            </a:r>
            <a:r>
              <a:rPr lang="en-IN" altLang="en-US" b="0" dirty="0" smtClean="0"/>
              <a:t> which bill the payment received. You can use On Account for keeping adjustment as pending ,and later you can adjust against correct bill.</a:t>
            </a:r>
          </a:p>
        </p:txBody>
      </p:sp>
    </p:spTree>
    <p:extLst>
      <p:ext uri="{BB962C8B-B14F-4D97-AF65-F5344CB8AC3E}">
        <p14:creationId xmlns:p14="http://schemas.microsoft.com/office/powerpoint/2010/main" val="377472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normAutofit fontScale="90000"/>
          </a:bodyPr>
          <a:lstStyle/>
          <a:p>
            <a:pPr eaLnBrk="1" hangingPunct="1"/>
            <a:r>
              <a:rPr lang="en-US" altLang="en-US" dirty="0" smtClean="0"/>
              <a:t>Outstanding Management - Report</a:t>
            </a:r>
          </a:p>
        </p:txBody>
      </p:sp>
      <p:sp>
        <p:nvSpPr>
          <p:cNvPr id="17411" name="TextBox 1"/>
          <p:cNvSpPr txBox="1">
            <a:spLocks noChangeArrowheads="1"/>
          </p:cNvSpPr>
          <p:nvPr/>
        </p:nvSpPr>
        <p:spPr bwMode="auto">
          <a:xfrm>
            <a:off x="1048215" y="1243365"/>
            <a:ext cx="1070517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dirty="0"/>
              <a:t>Gateway of Tally &gt;Display&gt;Statement of Accounts&gt;Outstanding</a:t>
            </a:r>
            <a:r>
              <a:rPr lang="en-IN" dirty="0" smtClean="0"/>
              <a:t>&gt;</a:t>
            </a:r>
          </a:p>
          <a:p>
            <a:pPr lvl="1">
              <a:buFont typeface="Arial" panose="020B0604020202020204" pitchFamily="34" charset="0"/>
              <a:buChar char="•"/>
            </a:pPr>
            <a:r>
              <a:rPr lang="en-US" altLang="en-US" b="0" dirty="0" smtClean="0"/>
              <a:t>Receivable</a:t>
            </a:r>
          </a:p>
          <a:p>
            <a:pPr lvl="1">
              <a:buFont typeface="Arial" panose="020B0604020202020204" pitchFamily="34" charset="0"/>
              <a:buChar char="•"/>
            </a:pPr>
            <a:r>
              <a:rPr lang="en-US" altLang="en-US" b="0" dirty="0" smtClean="0"/>
              <a:t>Payable</a:t>
            </a:r>
          </a:p>
          <a:p>
            <a:pPr lvl="1">
              <a:buFont typeface="Arial" panose="020B0604020202020204" pitchFamily="34" charset="0"/>
              <a:buChar char="•"/>
            </a:pPr>
            <a:r>
              <a:rPr lang="en-US" altLang="en-US" b="0" dirty="0" smtClean="0"/>
              <a:t>Ledger</a:t>
            </a:r>
          </a:p>
          <a:p>
            <a:pPr lvl="1">
              <a:buFont typeface="Arial" panose="020B0604020202020204" pitchFamily="34" charset="0"/>
              <a:buChar char="•"/>
            </a:pPr>
            <a:r>
              <a:rPr lang="en-US" altLang="en-US" b="0" dirty="0" smtClean="0"/>
              <a:t>Group</a:t>
            </a:r>
            <a:endParaRPr lang="en-IN" altLang="en-US" b="0" dirty="0" smtClean="0"/>
          </a:p>
        </p:txBody>
      </p:sp>
    </p:spTree>
    <p:extLst>
      <p:ext uri="{BB962C8B-B14F-4D97-AF65-F5344CB8AC3E}">
        <p14:creationId xmlns:p14="http://schemas.microsoft.com/office/powerpoint/2010/main" val="2136014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Budgets and Controls - Credit</a:t>
            </a:r>
          </a:p>
        </p:txBody>
      </p:sp>
      <p:sp>
        <p:nvSpPr>
          <p:cNvPr id="17411" name="TextBox 1"/>
          <p:cNvSpPr txBox="1">
            <a:spLocks noChangeArrowheads="1"/>
          </p:cNvSpPr>
          <p:nvPr/>
        </p:nvSpPr>
        <p:spPr bwMode="auto">
          <a:xfrm>
            <a:off x="1103971" y="1600200"/>
            <a:ext cx="10225668"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b="0" dirty="0" smtClean="0"/>
              <a:t>Controls will be on credit limit, credit period and putting a check on this.</a:t>
            </a:r>
            <a:endParaRPr lang="en-US" b="0" dirty="0"/>
          </a:p>
          <a:p>
            <a:pPr>
              <a:buFont typeface="Arial" panose="020B0604020202020204" pitchFamily="34" charset="0"/>
              <a:buChar char="•"/>
            </a:pPr>
            <a:r>
              <a:rPr lang="en-US" altLang="en-US" b="0" dirty="0" smtClean="0"/>
              <a:t>Activate the Accounting Feature:</a:t>
            </a:r>
          </a:p>
          <a:p>
            <a:pPr lvl="1">
              <a:buFont typeface="Arial" panose="020B0604020202020204" pitchFamily="34" charset="0"/>
              <a:buChar char="•"/>
            </a:pPr>
            <a:r>
              <a:rPr lang="en-US" altLang="en-US" b="0" dirty="0" smtClean="0"/>
              <a:t>Maintain Budgets and Controls</a:t>
            </a:r>
          </a:p>
          <a:p>
            <a:pPr>
              <a:buFont typeface="Arial" panose="020B0604020202020204" pitchFamily="34" charset="0"/>
              <a:buChar char="•"/>
            </a:pPr>
            <a:r>
              <a:rPr lang="en-US" altLang="en-US" b="0" dirty="0" smtClean="0"/>
              <a:t>Set Credit Limit for Single Ledger(Ledger-&gt; Create/</a:t>
            </a:r>
            <a:r>
              <a:rPr lang="en-US" altLang="en-US" b="0" dirty="0" err="1" smtClean="0"/>
              <a:t>Aleter</a:t>
            </a:r>
            <a:r>
              <a:rPr lang="en-US" altLang="en-US" b="0" dirty="0" smtClean="0"/>
              <a:t>)</a:t>
            </a:r>
          </a:p>
          <a:p>
            <a:pPr>
              <a:buFont typeface="Arial" panose="020B0604020202020204" pitchFamily="34" charset="0"/>
              <a:buChar char="•"/>
            </a:pPr>
            <a:r>
              <a:rPr lang="en-US" altLang="en-US" b="0" dirty="0" smtClean="0"/>
              <a:t>Set Credit Limit for Multiple Ledgers</a:t>
            </a:r>
            <a:endParaRPr lang="en-US" altLang="en-US" b="0" dirty="0"/>
          </a:p>
          <a:p>
            <a:pPr lvl="1">
              <a:buFont typeface="Arial" panose="020B0604020202020204" pitchFamily="34" charset="0"/>
              <a:buChar char="•"/>
            </a:pPr>
            <a:r>
              <a:rPr lang="en-IN" altLang="en-US" b="0" dirty="0" smtClean="0"/>
              <a:t>Go to Gateway of Tally &gt; Accounts Info &gt; Ledgers  &gt; Credit Limits</a:t>
            </a:r>
          </a:p>
          <a:p>
            <a:pPr lvl="1">
              <a:buFont typeface="Arial" panose="020B0604020202020204" pitchFamily="34" charset="0"/>
              <a:buChar char="•"/>
            </a:pPr>
            <a:r>
              <a:rPr lang="en-IN" altLang="en-US" b="0" dirty="0" smtClean="0"/>
              <a:t>Select the group of ledgers, for which the credit limits have to be set, from List of Groups</a:t>
            </a:r>
          </a:p>
          <a:p>
            <a:pPr lvl="1">
              <a:buFont typeface="Arial" panose="020B0604020202020204" pitchFamily="34" charset="0"/>
              <a:buChar char="•"/>
            </a:pPr>
            <a:r>
              <a:rPr lang="en-IN" altLang="en-US" b="0" dirty="0" smtClean="0"/>
              <a:t>Set credit limits for both, amounts and periods here</a:t>
            </a:r>
            <a:endParaRPr lang="en-US" altLang="en-US" b="0" dirty="0" smtClean="0"/>
          </a:p>
        </p:txBody>
      </p:sp>
    </p:spTree>
    <p:extLst>
      <p:ext uri="{BB962C8B-B14F-4D97-AF65-F5344CB8AC3E}">
        <p14:creationId xmlns:p14="http://schemas.microsoft.com/office/powerpoint/2010/main" val="22974701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Budgets and Controls - Budgets</a:t>
            </a:r>
          </a:p>
        </p:txBody>
      </p:sp>
      <p:sp>
        <p:nvSpPr>
          <p:cNvPr id="17411" name="TextBox 1"/>
          <p:cNvSpPr txBox="1">
            <a:spLocks noChangeArrowheads="1"/>
          </p:cNvSpPr>
          <p:nvPr/>
        </p:nvSpPr>
        <p:spPr bwMode="auto">
          <a:xfrm>
            <a:off x="1103971" y="1600200"/>
            <a:ext cx="10225668"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b="0" dirty="0"/>
              <a:t>Budget management is an effective tool for organisations to better manage their expenses and costs</a:t>
            </a:r>
            <a:r>
              <a:rPr lang="en-IN" b="0" dirty="0" smtClean="0"/>
              <a:t>.</a:t>
            </a:r>
          </a:p>
          <a:p>
            <a:pPr>
              <a:buFont typeface="Arial" panose="020B0604020202020204" pitchFamily="34" charset="0"/>
              <a:buChar char="•"/>
            </a:pPr>
            <a:r>
              <a:rPr lang="en-US" altLang="en-US" b="0" dirty="0" smtClean="0"/>
              <a:t>Activate the Accounting Feature:</a:t>
            </a:r>
          </a:p>
          <a:p>
            <a:pPr lvl="1">
              <a:buFont typeface="Arial" panose="020B0604020202020204" pitchFamily="34" charset="0"/>
              <a:buChar char="•"/>
            </a:pPr>
            <a:r>
              <a:rPr lang="en-US" altLang="en-US" b="0" dirty="0" smtClean="0"/>
              <a:t>Maintain Budgets and Controls</a:t>
            </a:r>
          </a:p>
          <a:p>
            <a:pPr>
              <a:buFont typeface="Arial" panose="020B0604020202020204" pitchFamily="34" charset="0"/>
              <a:buChar char="•"/>
            </a:pPr>
            <a:r>
              <a:rPr lang="en-US" altLang="en-US" b="0" dirty="0" smtClean="0"/>
              <a:t>To Create Budget , </a:t>
            </a:r>
            <a:r>
              <a:rPr lang="en-IN" b="0" dirty="0"/>
              <a:t>Gateway of Tally &gt; Accounts Info. &gt; </a:t>
            </a:r>
            <a:r>
              <a:rPr lang="en-IN" b="0" dirty="0" smtClean="0"/>
              <a:t>Budgets</a:t>
            </a:r>
          </a:p>
          <a:p>
            <a:pPr>
              <a:buFont typeface="Arial" panose="020B0604020202020204" pitchFamily="34" charset="0"/>
              <a:buChar char="•"/>
            </a:pPr>
            <a:r>
              <a:rPr lang="en-IN" b="0" dirty="0"/>
              <a:t>Once a budget is created, it can then be displayed in the new columns in financial statements such as Balance Sheet, Profit &amp; Loss Account etc.</a:t>
            </a:r>
            <a:endParaRPr lang="en-IN" b="0" dirty="0" smtClean="0"/>
          </a:p>
          <a:p>
            <a:pPr>
              <a:buFont typeface="Arial" panose="020B0604020202020204" pitchFamily="34" charset="0"/>
              <a:buChar char="•"/>
            </a:pPr>
            <a:endParaRPr lang="en-US" altLang="en-US" b="0" dirty="0" smtClean="0"/>
          </a:p>
        </p:txBody>
      </p:sp>
    </p:spTree>
    <p:extLst>
      <p:ext uri="{BB962C8B-B14F-4D97-AF65-F5344CB8AC3E}">
        <p14:creationId xmlns:p14="http://schemas.microsoft.com/office/powerpoint/2010/main" val="11254022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Cost Center</a:t>
            </a:r>
          </a:p>
        </p:txBody>
      </p:sp>
      <p:sp>
        <p:nvSpPr>
          <p:cNvPr id="17411" name="TextBox 1"/>
          <p:cNvSpPr txBox="1">
            <a:spLocks noChangeArrowheads="1"/>
          </p:cNvSpPr>
          <p:nvPr/>
        </p:nvSpPr>
        <p:spPr bwMode="auto">
          <a:xfrm>
            <a:off x="1103971" y="1600200"/>
            <a:ext cx="10225668"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b="0" dirty="0"/>
              <a:t>A cost centre is nothing but a separate department within a business to which costs can be </a:t>
            </a:r>
            <a:r>
              <a:rPr lang="en-IN" b="0" dirty="0" smtClean="0"/>
              <a:t>allocated</a:t>
            </a:r>
          </a:p>
          <a:p>
            <a:pPr>
              <a:buFont typeface="Arial" panose="020B0604020202020204" pitchFamily="34" charset="0"/>
              <a:buChar char="•"/>
            </a:pPr>
            <a:r>
              <a:rPr lang="en-IN" b="0" dirty="0" smtClean="0"/>
              <a:t>The </a:t>
            </a:r>
            <a:r>
              <a:rPr lang="en-IN" b="0" dirty="0"/>
              <a:t>cost category is used to accumulate costs or profits for parallel sets of cost centres</a:t>
            </a:r>
            <a:r>
              <a:rPr lang="en-IN" b="0" dirty="0" smtClean="0"/>
              <a:t>.</a:t>
            </a:r>
            <a:endParaRPr lang="en-IN" altLang="en-US" b="0" dirty="0"/>
          </a:p>
          <a:p>
            <a:pPr>
              <a:buFont typeface="Arial" panose="020B0604020202020204" pitchFamily="34" charset="0"/>
              <a:buChar char="•"/>
            </a:pPr>
            <a:r>
              <a:rPr lang="en-US" altLang="en-US" b="0" dirty="0" smtClean="0"/>
              <a:t>Activate the Accounting Feature:</a:t>
            </a:r>
          </a:p>
          <a:p>
            <a:pPr lvl="1">
              <a:buFont typeface="Arial" panose="020B0604020202020204" pitchFamily="34" charset="0"/>
              <a:buChar char="•"/>
            </a:pPr>
            <a:r>
              <a:rPr lang="en-US" altLang="en-US" b="0" dirty="0" smtClean="0"/>
              <a:t>Maintain Cost Center</a:t>
            </a:r>
          </a:p>
          <a:p>
            <a:pPr lvl="1">
              <a:buFont typeface="Arial" panose="020B0604020202020204" pitchFamily="34" charset="0"/>
              <a:buChar char="•"/>
            </a:pPr>
            <a:r>
              <a:rPr lang="en-US" altLang="en-US" b="0" dirty="0" smtClean="0"/>
              <a:t>More than one Payroll/Cost Category</a:t>
            </a:r>
          </a:p>
          <a:p>
            <a:pPr>
              <a:buFont typeface="Arial" panose="020B0604020202020204" pitchFamily="34" charset="0"/>
              <a:buChar char="•"/>
            </a:pPr>
            <a:r>
              <a:rPr lang="en-IN" dirty="0"/>
              <a:t>Creating cost centres and cost </a:t>
            </a:r>
            <a:r>
              <a:rPr lang="en-IN" dirty="0" smtClean="0"/>
              <a:t>categories</a:t>
            </a:r>
          </a:p>
          <a:p>
            <a:pPr lvl="1">
              <a:buFont typeface="Arial" panose="020B0604020202020204" pitchFamily="34" charset="0"/>
              <a:buChar char="•"/>
            </a:pPr>
            <a:r>
              <a:rPr lang="en-IN" b="0" dirty="0"/>
              <a:t>Gateway of </a:t>
            </a:r>
            <a:r>
              <a:rPr lang="en-IN" b="0" dirty="0" err="1"/>
              <a:t>Tally.ERP</a:t>
            </a:r>
            <a:r>
              <a:rPr lang="en-IN" b="0" dirty="0"/>
              <a:t> 9 &gt; Accounts Info. &gt; Cost Centres &gt;</a:t>
            </a:r>
            <a:endParaRPr lang="en-US" altLang="en-US" b="0" dirty="0" smtClean="0"/>
          </a:p>
          <a:p>
            <a:pPr>
              <a:buFont typeface="Arial" panose="020B0604020202020204" pitchFamily="34" charset="0"/>
              <a:buChar char="•"/>
            </a:pPr>
            <a:r>
              <a:rPr lang="en-US" i="1" dirty="0" smtClean="0"/>
              <a:t>Enable Cost Center Are Applicable in Ledger</a:t>
            </a:r>
            <a:endParaRPr lang="en-IN" i="1" dirty="0" smtClean="0"/>
          </a:p>
          <a:p>
            <a:pPr>
              <a:buFont typeface="Arial" panose="020B0604020202020204" pitchFamily="34" charset="0"/>
              <a:buChar char="•"/>
            </a:pPr>
            <a:r>
              <a:rPr lang="en-IN" i="1" dirty="0" smtClean="0"/>
              <a:t>Allocating </a:t>
            </a:r>
            <a:r>
              <a:rPr lang="en-IN" i="1" dirty="0"/>
              <a:t>expenses to cost centre </a:t>
            </a:r>
            <a:endParaRPr lang="en-IN" i="1" dirty="0" smtClean="0"/>
          </a:p>
          <a:p>
            <a:pPr>
              <a:buFont typeface="Arial" panose="020B0604020202020204" pitchFamily="34" charset="0"/>
              <a:buChar char="•"/>
            </a:pPr>
            <a:r>
              <a:rPr lang="en-IN" altLang="en-US" i="1" dirty="0" smtClean="0"/>
              <a:t>Reports</a:t>
            </a:r>
            <a:r>
              <a:rPr lang="en-IN" altLang="en-US" b="0" i="1" dirty="0" smtClean="0"/>
              <a:t>: </a:t>
            </a:r>
            <a:r>
              <a:rPr lang="en-IN" b="0" dirty="0"/>
              <a:t>Gateway of Tally &gt; Display &gt; Statements of Accounts &gt; Cost Centres</a:t>
            </a:r>
            <a:endParaRPr lang="en-IN" altLang="en-US" b="0" i="1" dirty="0" smtClean="0"/>
          </a:p>
        </p:txBody>
      </p:sp>
    </p:spTree>
    <p:extLst>
      <p:ext uri="{BB962C8B-B14F-4D97-AF65-F5344CB8AC3E}">
        <p14:creationId xmlns:p14="http://schemas.microsoft.com/office/powerpoint/2010/main" val="10042393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152650" y="365126"/>
            <a:ext cx="7886700" cy="777875"/>
          </a:xfrm>
        </p:spPr>
        <p:txBody>
          <a:bodyPr/>
          <a:lstStyle/>
          <a:p>
            <a:pPr eaLnBrk="1" hangingPunct="1"/>
            <a:r>
              <a:rPr lang="en-US" altLang="en-US" dirty="0" smtClean="0"/>
              <a:t>Activate Interest Calculation</a:t>
            </a:r>
          </a:p>
        </p:txBody>
      </p:sp>
      <p:sp>
        <p:nvSpPr>
          <p:cNvPr id="17411" name="TextBox 1"/>
          <p:cNvSpPr txBox="1">
            <a:spLocks noChangeArrowheads="1"/>
          </p:cNvSpPr>
          <p:nvPr/>
        </p:nvSpPr>
        <p:spPr bwMode="auto">
          <a:xfrm>
            <a:off x="1103971" y="1377176"/>
            <a:ext cx="10225668"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dirty="0"/>
              <a:t>Interest </a:t>
            </a:r>
            <a:r>
              <a:rPr lang="en-IN" b="0" dirty="0"/>
              <a:t>is a legitimate return on money invested and chargeable in the business world on loans and also on delayed </a:t>
            </a:r>
            <a:r>
              <a:rPr lang="en-IN" b="0" dirty="0" smtClean="0"/>
              <a:t>payments</a:t>
            </a:r>
          </a:p>
          <a:p>
            <a:pPr>
              <a:buFont typeface="Arial" panose="020B0604020202020204" pitchFamily="34" charset="0"/>
              <a:buChar char="•"/>
            </a:pPr>
            <a:r>
              <a:rPr lang="en-IN" b="0" dirty="0"/>
              <a:t>Interest can be calculated on the basis of Simple or Compound </a:t>
            </a:r>
            <a:r>
              <a:rPr lang="en-IN" b="0" dirty="0" smtClean="0"/>
              <a:t>Interest</a:t>
            </a:r>
          </a:p>
          <a:p>
            <a:pPr>
              <a:buFont typeface="Arial" panose="020B0604020202020204" pitchFamily="34" charset="0"/>
              <a:buChar char="•"/>
            </a:pPr>
            <a:r>
              <a:rPr lang="en-US" altLang="en-US" b="0" dirty="0" smtClean="0"/>
              <a:t>Enable the Accounting Feature:</a:t>
            </a:r>
          </a:p>
          <a:p>
            <a:pPr lvl="1">
              <a:buFont typeface="Arial" panose="020B0604020202020204" pitchFamily="34" charset="0"/>
              <a:buChar char="•"/>
            </a:pPr>
            <a:r>
              <a:rPr lang="en-US" altLang="en-US" b="0" dirty="0" smtClean="0"/>
              <a:t>Activate Interest Calculation</a:t>
            </a:r>
          </a:p>
          <a:p>
            <a:pPr>
              <a:buFont typeface="Arial" panose="020B0604020202020204" pitchFamily="34" charset="0"/>
              <a:buChar char="•"/>
            </a:pPr>
            <a:r>
              <a:rPr lang="en-US" altLang="en-US" b="0" dirty="0" smtClean="0"/>
              <a:t>Enable in Ledger Account (Sundry Creditors/Sundry Debtors)</a:t>
            </a:r>
          </a:p>
          <a:p>
            <a:pPr lvl="1">
              <a:buFont typeface="Arial" panose="020B0604020202020204" pitchFamily="34" charset="0"/>
              <a:buChar char="•"/>
            </a:pPr>
            <a:r>
              <a:rPr lang="en-US" altLang="en-US" b="0" dirty="0" smtClean="0"/>
              <a:t>Activate Interest Calculation</a:t>
            </a:r>
          </a:p>
          <a:p>
            <a:pPr>
              <a:buFont typeface="Arial" panose="020B0604020202020204" pitchFamily="34" charset="0"/>
              <a:buChar char="•"/>
            </a:pPr>
            <a:endParaRPr lang="en-US" altLang="en-US" b="0" dirty="0" smtClean="0"/>
          </a:p>
          <a:p>
            <a:pPr>
              <a:buFont typeface="Arial" panose="020B0604020202020204" pitchFamily="34" charset="0"/>
              <a:buChar char="•"/>
            </a:pPr>
            <a:r>
              <a:rPr lang="en-US" dirty="0" smtClean="0"/>
              <a:t>Enter sales voucher or any desired entry</a:t>
            </a:r>
            <a:endParaRPr lang="en-IN" dirty="0" smtClean="0"/>
          </a:p>
          <a:p>
            <a:pPr>
              <a:buFont typeface="Arial" panose="020B0604020202020204" pitchFamily="34" charset="0"/>
              <a:buChar char="•"/>
            </a:pPr>
            <a:r>
              <a:rPr lang="en-IN" dirty="0" smtClean="0"/>
              <a:t>Check interest calculation</a:t>
            </a:r>
          </a:p>
          <a:p>
            <a:pPr lvl="1">
              <a:buFont typeface="Arial" panose="020B0604020202020204" pitchFamily="34" charset="0"/>
              <a:buChar char="•"/>
            </a:pPr>
            <a:r>
              <a:rPr lang="en-IN" b="0" dirty="0"/>
              <a:t> </a:t>
            </a:r>
            <a:r>
              <a:rPr lang="en-IN" dirty="0"/>
              <a:t>Gateway of Tally &gt; Display &gt; Statements of Accounts &gt; Interest </a:t>
            </a:r>
            <a:r>
              <a:rPr lang="en-IN" dirty="0" smtClean="0"/>
              <a:t>Calculations</a:t>
            </a:r>
            <a:endParaRPr lang="en-IN" i="1" dirty="0" smtClean="0"/>
          </a:p>
        </p:txBody>
      </p:sp>
    </p:spTree>
    <p:extLst>
      <p:ext uri="{BB962C8B-B14F-4D97-AF65-F5344CB8AC3E}">
        <p14:creationId xmlns:p14="http://schemas.microsoft.com/office/powerpoint/2010/main" val="2424299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147888" y="1709739"/>
            <a:ext cx="7886700" cy="2852737"/>
          </a:xfrm>
        </p:spPr>
        <p:txBody>
          <a:bodyPr/>
          <a:lstStyle/>
          <a:p>
            <a:pPr eaLnBrk="1" hangingPunct="1"/>
            <a:r>
              <a:rPr lang="en-US" altLang="en-US" dirty="0" smtClean="0"/>
              <a:t>BANKING FEATURES</a:t>
            </a:r>
            <a:endParaRPr lang="en-IN" altLang="en-US" dirty="0" smtClean="0"/>
          </a:p>
        </p:txBody>
      </p:sp>
      <p:sp>
        <p:nvSpPr>
          <p:cNvPr id="3" name="Text Placeholder 2"/>
          <p:cNvSpPr>
            <a:spLocks noGrp="1"/>
          </p:cNvSpPr>
          <p:nvPr>
            <p:ph type="body" idx="1"/>
          </p:nvPr>
        </p:nvSpPr>
        <p:spPr>
          <a:xfrm>
            <a:off x="2147888" y="4589464"/>
            <a:ext cx="7886700" cy="1500187"/>
          </a:xfrm>
        </p:spPr>
        <p:txBody>
          <a:bodyPr rtlCol="0">
            <a:normAutofit/>
          </a:bodyPr>
          <a:lstStyle/>
          <a:p>
            <a:pPr>
              <a:defRPr/>
            </a:pPr>
            <a:endParaRPr lang="en-IN"/>
          </a:p>
        </p:txBody>
      </p:sp>
    </p:spTree>
    <p:extLst>
      <p:ext uri="{BB962C8B-B14F-4D97-AF65-F5344CB8AC3E}">
        <p14:creationId xmlns:p14="http://schemas.microsoft.com/office/powerpoint/2010/main" val="20137225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37528" y="365126"/>
            <a:ext cx="7886700" cy="777875"/>
          </a:xfrm>
        </p:spPr>
        <p:txBody>
          <a:bodyPr/>
          <a:lstStyle/>
          <a:p>
            <a:pPr eaLnBrk="1" hangingPunct="1"/>
            <a:r>
              <a:rPr lang="en-US" altLang="en-US" dirty="0" smtClean="0"/>
              <a:t>Banking – </a:t>
            </a:r>
            <a:r>
              <a:rPr lang="en-US" altLang="en-US" dirty="0" err="1" smtClean="0"/>
              <a:t>Cheque</a:t>
            </a:r>
            <a:r>
              <a:rPr lang="en-US" altLang="en-US" dirty="0" smtClean="0"/>
              <a:t> Book</a:t>
            </a:r>
          </a:p>
        </p:txBody>
      </p:sp>
      <p:sp>
        <p:nvSpPr>
          <p:cNvPr id="17411" name="TextBox 1"/>
          <p:cNvSpPr txBox="1">
            <a:spLocks noChangeArrowheads="1"/>
          </p:cNvSpPr>
          <p:nvPr/>
        </p:nvSpPr>
        <p:spPr bwMode="auto">
          <a:xfrm>
            <a:off x="1103971" y="1377176"/>
            <a:ext cx="1022566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b="0" dirty="0" smtClean="0"/>
              <a:t>Alter bank ledger</a:t>
            </a:r>
          </a:p>
          <a:p>
            <a:pPr lvl="1">
              <a:buFont typeface="Arial" panose="020B0604020202020204" pitchFamily="34" charset="0"/>
              <a:buChar char="•"/>
            </a:pPr>
            <a:r>
              <a:rPr lang="en-US" b="0" i="1" dirty="0" smtClean="0"/>
              <a:t>Set </a:t>
            </a:r>
            <a:r>
              <a:rPr lang="en-US" b="0" i="1" dirty="0" err="1" smtClean="0"/>
              <a:t>Cheque</a:t>
            </a:r>
            <a:r>
              <a:rPr lang="en-US" b="0" i="1" dirty="0" smtClean="0"/>
              <a:t> Book</a:t>
            </a:r>
          </a:p>
          <a:p>
            <a:pPr>
              <a:buFont typeface="Arial" panose="020B0604020202020204" pitchFamily="34" charset="0"/>
              <a:buChar char="•"/>
            </a:pPr>
            <a:r>
              <a:rPr lang="en-US" b="0" i="1" dirty="0" smtClean="0"/>
              <a:t>Banking – </a:t>
            </a:r>
            <a:r>
              <a:rPr lang="en-US" b="0" i="1" dirty="0" err="1" smtClean="0"/>
              <a:t>Cheque</a:t>
            </a:r>
            <a:r>
              <a:rPr lang="en-US" b="0" i="1" dirty="0" smtClean="0"/>
              <a:t> Register</a:t>
            </a:r>
            <a:endParaRPr lang="en-IN" b="0" i="1" dirty="0" smtClean="0"/>
          </a:p>
        </p:txBody>
      </p:sp>
    </p:spTree>
    <p:extLst>
      <p:ext uri="{BB962C8B-B14F-4D97-AF65-F5344CB8AC3E}">
        <p14:creationId xmlns:p14="http://schemas.microsoft.com/office/powerpoint/2010/main" val="4051361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37528" y="365126"/>
            <a:ext cx="7886700" cy="777875"/>
          </a:xfrm>
        </p:spPr>
        <p:txBody>
          <a:bodyPr/>
          <a:lstStyle/>
          <a:p>
            <a:pPr eaLnBrk="1" hangingPunct="1"/>
            <a:r>
              <a:rPr lang="en-US" altLang="en-US" dirty="0" smtClean="0"/>
              <a:t>Banking – Bank Reconciliation</a:t>
            </a:r>
          </a:p>
        </p:txBody>
      </p:sp>
      <p:sp>
        <p:nvSpPr>
          <p:cNvPr id="17411" name="TextBox 1"/>
          <p:cNvSpPr txBox="1">
            <a:spLocks noChangeArrowheads="1"/>
          </p:cNvSpPr>
          <p:nvPr/>
        </p:nvSpPr>
        <p:spPr bwMode="auto">
          <a:xfrm>
            <a:off x="1103971" y="1377176"/>
            <a:ext cx="10225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endParaRPr lang="en-IN" b="0" i="1" dirty="0" smtClean="0"/>
          </a:p>
        </p:txBody>
      </p:sp>
      <p:sp>
        <p:nvSpPr>
          <p:cNvPr id="4" name="TextBox 1"/>
          <p:cNvSpPr txBox="1">
            <a:spLocks noChangeArrowheads="1"/>
          </p:cNvSpPr>
          <p:nvPr/>
        </p:nvSpPr>
        <p:spPr bwMode="auto">
          <a:xfrm>
            <a:off x="1103971" y="1600200"/>
            <a:ext cx="10225668"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b="0" dirty="0"/>
              <a:t>The process of checking the differences between a bank column of the cash book and the bank statement or passbook is called Bank reconciliation process in accounting </a:t>
            </a:r>
            <a:r>
              <a:rPr lang="en-IN" b="0" dirty="0" smtClean="0"/>
              <a:t>terms</a:t>
            </a:r>
          </a:p>
          <a:p>
            <a:pPr>
              <a:buFont typeface="Arial" panose="020B0604020202020204" pitchFamily="34" charset="0"/>
              <a:buChar char="•"/>
            </a:pPr>
            <a:r>
              <a:rPr lang="en-US" b="0" dirty="0" smtClean="0"/>
              <a:t>Manual Reconciliation:</a:t>
            </a:r>
          </a:p>
          <a:p>
            <a:pPr>
              <a:buFont typeface="Arial" panose="020B0604020202020204" pitchFamily="34" charset="0"/>
              <a:buChar char="•"/>
            </a:pPr>
            <a:r>
              <a:rPr lang="en-US" b="0" dirty="0" smtClean="0"/>
              <a:t>Banking -&gt; Bank Reconciliation -&gt; Select Account -&gt; </a:t>
            </a:r>
            <a:endParaRPr lang="en-IN" b="0" dirty="0" smtClean="0"/>
          </a:p>
          <a:p>
            <a:pPr>
              <a:buFont typeface="Arial" panose="020B0604020202020204" pitchFamily="34" charset="0"/>
              <a:buChar char="•"/>
            </a:pPr>
            <a:endParaRPr lang="en-US" altLang="en-US" b="0" dirty="0" smtClean="0"/>
          </a:p>
        </p:txBody>
      </p:sp>
    </p:spTree>
    <p:extLst>
      <p:ext uri="{BB962C8B-B14F-4D97-AF65-F5344CB8AC3E}">
        <p14:creationId xmlns:p14="http://schemas.microsoft.com/office/powerpoint/2010/main" val="662429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Special Vouchers in tally</a:t>
            </a:r>
          </a:p>
        </p:txBody>
      </p:sp>
      <p:sp>
        <p:nvSpPr>
          <p:cNvPr id="2" name="TextBox 1"/>
          <p:cNvSpPr txBox="1"/>
          <p:nvPr/>
        </p:nvSpPr>
        <p:spPr>
          <a:xfrm>
            <a:off x="2590800" y="1600200"/>
            <a:ext cx="6096000" cy="2308324"/>
          </a:xfrm>
          <a:prstGeom prst="rect">
            <a:avLst/>
          </a:prstGeom>
          <a:noFill/>
        </p:spPr>
        <p:txBody>
          <a:bodyPr>
            <a:spAutoFit/>
          </a:bodyPr>
          <a:lstStyle/>
          <a:p>
            <a:pPr marL="342900" indent="-342900">
              <a:buFont typeface="Arial" panose="020B0604020202020204" pitchFamily="34" charset="0"/>
              <a:buChar char="•"/>
              <a:defRPr/>
            </a:pPr>
            <a:r>
              <a:rPr lang="en-US" dirty="0"/>
              <a:t>Memo Voucher 		(Ctrl+F10)</a:t>
            </a:r>
          </a:p>
          <a:p>
            <a:pPr marL="342900" indent="-342900">
              <a:buFont typeface="Arial" panose="020B0604020202020204" pitchFamily="34" charset="0"/>
              <a:buChar char="•"/>
              <a:defRPr/>
            </a:pPr>
            <a:r>
              <a:rPr lang="en-US" dirty="0"/>
              <a:t>Optional Voucher	(</a:t>
            </a:r>
            <a:r>
              <a:rPr lang="en-US" dirty="0" err="1"/>
              <a:t>Ctrl+L</a:t>
            </a:r>
            <a:r>
              <a:rPr lang="en-US" dirty="0"/>
              <a:t>)</a:t>
            </a:r>
          </a:p>
          <a:p>
            <a:pPr marL="342900" indent="-342900">
              <a:buFont typeface="Arial" panose="020B0604020202020204" pitchFamily="34" charset="0"/>
              <a:buChar char="•"/>
              <a:defRPr/>
            </a:pPr>
            <a:r>
              <a:rPr lang="en-US" dirty="0"/>
              <a:t>Reversing Journal	(F10)</a:t>
            </a:r>
          </a:p>
          <a:p>
            <a:pPr marL="342900" indent="-342900">
              <a:buFont typeface="Arial" panose="020B0604020202020204" pitchFamily="34" charset="0"/>
              <a:buChar char="•"/>
              <a:defRPr/>
            </a:pPr>
            <a:r>
              <a:rPr lang="en-US" dirty="0"/>
              <a:t>Post-Dated Voucher	(</a:t>
            </a:r>
            <a:r>
              <a:rPr lang="en-US" dirty="0" err="1"/>
              <a:t>Ctrl+T</a:t>
            </a:r>
            <a:r>
              <a:rPr lang="en-US" dirty="0"/>
              <a:t>)</a:t>
            </a:r>
          </a:p>
          <a:p>
            <a:pPr marL="342900" indent="-342900">
              <a:buFont typeface="Arial" panose="020B0604020202020204" pitchFamily="34" charset="0"/>
              <a:buChar char="•"/>
              <a:defRPr/>
            </a:pPr>
            <a:endParaRPr lang="en-US" dirty="0"/>
          </a:p>
          <a:p>
            <a:pPr marL="342900" indent="-342900">
              <a:buFont typeface="Arial" panose="020B0604020202020204" pitchFamily="34" charset="0"/>
              <a:buChar char="•"/>
              <a:defRPr/>
            </a:pPr>
            <a:endParaRPr lang="en-US" dirty="0"/>
          </a:p>
          <a:p>
            <a:pPr marL="342900" indent="-342900">
              <a:buFont typeface="Arial" panose="020B0604020202020204" pitchFamily="34" charset="0"/>
              <a:buChar char="•"/>
              <a:defRPr/>
            </a:pPr>
            <a:endParaRPr lang="en-US" dirty="0"/>
          </a:p>
          <a:p>
            <a:pPr>
              <a:defRPr/>
            </a:pPr>
            <a:endParaRPr lang="en-IN" dirty="0"/>
          </a:p>
        </p:txBody>
      </p:sp>
    </p:spTree>
    <p:extLst>
      <p:ext uri="{BB962C8B-B14F-4D97-AF65-F5344CB8AC3E}">
        <p14:creationId xmlns:p14="http://schemas.microsoft.com/office/powerpoint/2010/main" val="30709790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37528" y="365126"/>
            <a:ext cx="7886700" cy="777875"/>
          </a:xfrm>
        </p:spPr>
        <p:txBody>
          <a:bodyPr/>
          <a:lstStyle/>
          <a:p>
            <a:pPr eaLnBrk="1" hangingPunct="1"/>
            <a:r>
              <a:rPr lang="en-US" altLang="en-US" dirty="0" smtClean="0"/>
              <a:t>POS Invoice</a:t>
            </a:r>
          </a:p>
        </p:txBody>
      </p:sp>
      <p:sp>
        <p:nvSpPr>
          <p:cNvPr id="17411" name="TextBox 1"/>
          <p:cNvSpPr txBox="1">
            <a:spLocks noChangeArrowheads="1"/>
          </p:cNvSpPr>
          <p:nvPr/>
        </p:nvSpPr>
        <p:spPr bwMode="auto">
          <a:xfrm>
            <a:off x="1103971" y="1377176"/>
            <a:ext cx="10225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endParaRPr lang="en-IN" b="0" i="1" dirty="0" smtClean="0"/>
          </a:p>
        </p:txBody>
      </p:sp>
      <p:sp>
        <p:nvSpPr>
          <p:cNvPr id="2" name="TextBox 1"/>
          <p:cNvSpPr txBox="1"/>
          <p:nvPr/>
        </p:nvSpPr>
        <p:spPr>
          <a:xfrm>
            <a:off x="1103971" y="1377176"/>
            <a:ext cx="10225668" cy="2862322"/>
          </a:xfrm>
          <a:prstGeom prst="rect">
            <a:avLst/>
          </a:prstGeom>
          <a:noFill/>
        </p:spPr>
        <p:txBody>
          <a:bodyPr wrap="square" rtlCol="0">
            <a:spAutoFit/>
          </a:bodyPr>
          <a:lstStyle/>
          <a:p>
            <a:pPr marL="285750" indent="-285750">
              <a:buFont typeface="Arial" panose="020B0604020202020204" pitchFamily="34" charset="0"/>
              <a:buChar char="•"/>
            </a:pPr>
            <a:r>
              <a:rPr lang="en-IN" b="1" dirty="0"/>
              <a:t>POS </a:t>
            </a:r>
            <a:r>
              <a:rPr lang="en-IN" dirty="0"/>
              <a:t>is an acronym for </a:t>
            </a:r>
            <a:r>
              <a:rPr lang="en-IN" b="1" dirty="0"/>
              <a:t>Point of Sale </a:t>
            </a:r>
            <a:r>
              <a:rPr lang="en-IN" dirty="0"/>
              <a:t>. Point of Sale could mean a retail shop, a check-out counter in a shop or any other location, where a sales transaction takes </a:t>
            </a:r>
            <a:r>
              <a:rPr lang="en-IN" dirty="0" smtClean="0"/>
              <a:t>place</a:t>
            </a:r>
          </a:p>
          <a:p>
            <a:pPr marL="285750" indent="-285750">
              <a:buFont typeface="Arial" panose="020B0604020202020204" pitchFamily="34" charset="0"/>
              <a:buChar char="•"/>
            </a:pPr>
            <a:endParaRPr lang="en-IN" dirty="0" smtClean="0"/>
          </a:p>
          <a:p>
            <a:pPr marL="285750" indent="-285750">
              <a:buFont typeface="Arial" panose="020B0604020202020204" pitchFamily="34" charset="0"/>
              <a:buChar char="•"/>
            </a:pPr>
            <a:endParaRPr lang="en-IN" dirty="0"/>
          </a:p>
          <a:p>
            <a:pPr marL="285750" indent="-285750">
              <a:buFont typeface="Arial" panose="020B0604020202020204" pitchFamily="34" charset="0"/>
              <a:buChar char="•"/>
            </a:pPr>
            <a:r>
              <a:rPr lang="en-IN" dirty="0"/>
              <a:t> To create a POS invoice voucher </a:t>
            </a:r>
            <a:r>
              <a:rPr lang="en-IN" dirty="0" smtClean="0"/>
              <a:t>type, create </a:t>
            </a:r>
            <a:r>
              <a:rPr lang="en-IN" dirty="0"/>
              <a:t>a new POS invoice Voucher Type or alter an existing Sales voucher </a:t>
            </a:r>
            <a:r>
              <a:rPr lang="en-IN" dirty="0" smtClean="0"/>
              <a:t>type</a:t>
            </a:r>
          </a:p>
          <a:p>
            <a:pPr marL="285750" indent="-285750">
              <a:buFont typeface="Arial" panose="020B0604020202020204" pitchFamily="34" charset="0"/>
              <a:buChar char="•"/>
            </a:pPr>
            <a:r>
              <a:rPr lang="en-IN" dirty="0"/>
              <a:t>Set </a:t>
            </a:r>
            <a:r>
              <a:rPr lang="en-IN" b="1" dirty="0"/>
              <a:t>Use for POS Invoicing? </a:t>
            </a:r>
            <a:r>
              <a:rPr lang="en-IN" dirty="0"/>
              <a:t>to </a:t>
            </a:r>
            <a:r>
              <a:rPr lang="en-IN" b="1" dirty="0"/>
              <a:t>Yes </a:t>
            </a:r>
            <a:endParaRPr lang="en-IN" b="1" dirty="0" smtClean="0"/>
          </a:p>
          <a:p>
            <a:pPr marL="285750" indent="-285750">
              <a:buFont typeface="Arial" panose="020B0604020202020204" pitchFamily="34" charset="0"/>
              <a:buChar char="•"/>
            </a:pPr>
            <a:r>
              <a:rPr lang="en-IN" b="1" dirty="0"/>
              <a:t>Note: </a:t>
            </a:r>
            <a:r>
              <a:rPr lang="en-IN" dirty="0"/>
              <a:t>The </a:t>
            </a:r>
            <a:r>
              <a:rPr lang="en-IN" b="1" dirty="0"/>
              <a:t>Use for POS Invoicing? </a:t>
            </a:r>
            <a:r>
              <a:rPr lang="en-IN" dirty="0"/>
              <a:t>option will appear only when the </a:t>
            </a:r>
            <a:r>
              <a:rPr lang="en-IN" b="1" dirty="0"/>
              <a:t>Default Tax Unit </a:t>
            </a:r>
            <a:r>
              <a:rPr lang="en-IN" dirty="0"/>
              <a:t>is set to </a:t>
            </a:r>
            <a:r>
              <a:rPr lang="en-IN" b="1" dirty="0"/>
              <a:t>Not Applicable </a:t>
            </a:r>
            <a:r>
              <a:rPr lang="en-IN" dirty="0" smtClean="0"/>
              <a:t>.</a:t>
            </a:r>
          </a:p>
          <a:p>
            <a:pPr marL="285750" indent="-285750">
              <a:buFont typeface="Arial" panose="020B0604020202020204" pitchFamily="34" charset="0"/>
              <a:buChar char="•"/>
            </a:pPr>
            <a:endParaRPr lang="en-IN" dirty="0"/>
          </a:p>
        </p:txBody>
      </p:sp>
    </p:spTree>
    <p:extLst>
      <p:ext uri="{BB962C8B-B14F-4D97-AF65-F5344CB8AC3E}">
        <p14:creationId xmlns:p14="http://schemas.microsoft.com/office/powerpoint/2010/main" val="26773619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37528" y="365126"/>
            <a:ext cx="7886700" cy="777875"/>
          </a:xfrm>
        </p:spPr>
        <p:txBody>
          <a:bodyPr/>
          <a:lstStyle/>
          <a:p>
            <a:pPr eaLnBrk="1" hangingPunct="1"/>
            <a:r>
              <a:rPr lang="en-US" altLang="en-US" dirty="0" smtClean="0"/>
              <a:t>Voucher Class</a:t>
            </a:r>
          </a:p>
        </p:txBody>
      </p:sp>
      <p:sp>
        <p:nvSpPr>
          <p:cNvPr id="17411" name="TextBox 1"/>
          <p:cNvSpPr txBox="1">
            <a:spLocks noChangeArrowheads="1"/>
          </p:cNvSpPr>
          <p:nvPr/>
        </p:nvSpPr>
        <p:spPr bwMode="auto">
          <a:xfrm>
            <a:off x="1103971" y="1377176"/>
            <a:ext cx="102256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endParaRPr lang="en-IN" b="0" i="1" dirty="0" smtClean="0"/>
          </a:p>
        </p:txBody>
      </p:sp>
      <p:sp>
        <p:nvSpPr>
          <p:cNvPr id="2" name="TextBox 1"/>
          <p:cNvSpPr txBox="1"/>
          <p:nvPr/>
        </p:nvSpPr>
        <p:spPr>
          <a:xfrm>
            <a:off x="1103971" y="1377176"/>
            <a:ext cx="10225668" cy="1754326"/>
          </a:xfrm>
          <a:prstGeom prst="rect">
            <a:avLst/>
          </a:prstGeom>
          <a:noFill/>
        </p:spPr>
        <p:txBody>
          <a:bodyPr wrap="square" rtlCol="0">
            <a:spAutoFit/>
          </a:bodyPr>
          <a:lstStyle/>
          <a:p>
            <a:pPr marL="285750" indent="-285750">
              <a:buFont typeface="Arial" panose="020B0604020202020204" pitchFamily="34" charset="0"/>
              <a:buChar char="•"/>
            </a:pPr>
            <a:r>
              <a:rPr lang="en-IN" dirty="0"/>
              <a:t>Voucher Classes are used to automate accounting allocations in </a:t>
            </a:r>
            <a:r>
              <a:rPr lang="en-IN" dirty="0" smtClean="0"/>
              <a:t>transactions</a:t>
            </a:r>
            <a:r>
              <a:rPr lang="en-IN" dirty="0"/>
              <a:t> </a:t>
            </a:r>
            <a:endParaRPr lang="en-IN" dirty="0" smtClean="0"/>
          </a:p>
          <a:p>
            <a:pPr marL="285750" indent="-285750">
              <a:buFont typeface="Arial" panose="020B0604020202020204" pitchFamily="34" charset="0"/>
              <a:buChar char="•"/>
            </a:pPr>
            <a:r>
              <a:rPr lang="en-IN" dirty="0"/>
              <a:t>It is a table for predefining the entries to make invoice entry a simple </a:t>
            </a:r>
            <a:r>
              <a:rPr lang="en-IN" dirty="0" smtClean="0"/>
              <a:t>task</a:t>
            </a:r>
          </a:p>
          <a:p>
            <a:pPr marL="285750" indent="-285750">
              <a:buFont typeface="Arial" panose="020B0604020202020204" pitchFamily="34" charset="0"/>
              <a:buChar char="•"/>
            </a:pPr>
            <a:r>
              <a:rPr lang="en-IN" b="1" dirty="0"/>
              <a:t>Voucher Classes </a:t>
            </a:r>
            <a:r>
              <a:rPr lang="en-IN" dirty="0"/>
              <a:t>are available for all major voucher types like Contra, Payment, Receipt, Journal, Sales, Credit Note, Purchases, Debit Note, Sales Order, Purchase Order, Delivery Note, Stock Journal and Payroll</a:t>
            </a:r>
            <a:r>
              <a:rPr lang="en-IN" dirty="0" smtClean="0"/>
              <a:t>.</a:t>
            </a:r>
          </a:p>
          <a:p>
            <a:pPr marL="285750" indent="-285750">
              <a:buFont typeface="Arial" panose="020B0604020202020204" pitchFamily="34" charset="0"/>
              <a:buChar char="•"/>
            </a:pPr>
            <a:endParaRPr lang="en-IN" dirty="0"/>
          </a:p>
        </p:txBody>
      </p:sp>
    </p:spTree>
    <p:extLst>
      <p:ext uri="{BB962C8B-B14F-4D97-AF65-F5344CB8AC3E}">
        <p14:creationId xmlns:p14="http://schemas.microsoft.com/office/powerpoint/2010/main" val="42735929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2590800" y="381000"/>
            <a:ext cx="7024688" cy="838200"/>
          </a:xfrm>
        </p:spPr>
        <p:txBody>
          <a:bodyPr/>
          <a:lstStyle/>
          <a:p>
            <a:pPr eaLnBrk="1" hangingPunct="1"/>
            <a:r>
              <a:rPr lang="en-US" altLang="en-US" smtClean="0"/>
              <a:t>Tally : Reports</a:t>
            </a:r>
            <a:endParaRPr lang="en-IN" altLang="en-US" smtClean="0"/>
          </a:p>
        </p:txBody>
      </p:sp>
      <p:sp>
        <p:nvSpPr>
          <p:cNvPr id="40963" name="Content Placeholder 2"/>
          <p:cNvSpPr>
            <a:spLocks noGrp="1"/>
          </p:cNvSpPr>
          <p:nvPr>
            <p:ph idx="1"/>
          </p:nvPr>
        </p:nvSpPr>
        <p:spPr>
          <a:xfrm>
            <a:off x="2566988" y="1295401"/>
            <a:ext cx="7034212" cy="4537075"/>
          </a:xfrm>
        </p:spPr>
        <p:txBody>
          <a:bodyPr/>
          <a:lstStyle/>
          <a:p>
            <a:pPr eaLnBrk="1" hangingPunct="1"/>
            <a:r>
              <a:rPr lang="en-IN" altLang="en-US" sz="2000"/>
              <a:t>http://www.tallyerp9help.com/Pages/Reports/Contents-Reports-TallyERP9.html</a:t>
            </a:r>
          </a:p>
        </p:txBody>
      </p:sp>
    </p:spTree>
    <p:extLst>
      <p:ext uri="{BB962C8B-B14F-4D97-AF65-F5344CB8AC3E}">
        <p14:creationId xmlns:p14="http://schemas.microsoft.com/office/powerpoint/2010/main" val="1128790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590800" y="381000"/>
            <a:ext cx="7024688" cy="838200"/>
          </a:xfrm>
        </p:spPr>
        <p:txBody>
          <a:bodyPr/>
          <a:lstStyle/>
          <a:p>
            <a:pPr eaLnBrk="1" hangingPunct="1"/>
            <a:r>
              <a:rPr lang="en-US" altLang="en-US" smtClean="0"/>
              <a:t>Memorandum Vouchers</a:t>
            </a:r>
            <a:endParaRPr lang="en-IN" altLang="en-US" smtClean="0"/>
          </a:p>
        </p:txBody>
      </p:sp>
      <p:sp>
        <p:nvSpPr>
          <p:cNvPr id="25603" name="Content Placeholder 2"/>
          <p:cNvSpPr>
            <a:spLocks noGrp="1"/>
          </p:cNvSpPr>
          <p:nvPr>
            <p:ph idx="1"/>
          </p:nvPr>
        </p:nvSpPr>
        <p:spPr>
          <a:xfrm>
            <a:off x="2566988" y="1295401"/>
            <a:ext cx="7034212" cy="4537075"/>
          </a:xfrm>
        </p:spPr>
        <p:txBody>
          <a:bodyPr/>
          <a:lstStyle/>
          <a:p>
            <a:pPr eaLnBrk="1" hangingPunct="1"/>
            <a:r>
              <a:rPr lang="en-IN" altLang="en-US" smtClean="0"/>
              <a:t>A memorandum voucher is a voucher in which you record entries for which you are </a:t>
            </a:r>
            <a:r>
              <a:rPr lang="en-IN" altLang="en-US" b="1" smtClean="0"/>
              <a:t>NOT</a:t>
            </a:r>
            <a:r>
              <a:rPr lang="en-IN" altLang="en-US" smtClean="0"/>
              <a:t> sure whether they are going to occur.</a:t>
            </a:r>
          </a:p>
          <a:p>
            <a:pPr eaLnBrk="1" hangingPunct="1"/>
            <a:r>
              <a:rPr lang="en-IN" altLang="en-US" smtClean="0"/>
              <a:t>And if they are going to occur then by </a:t>
            </a:r>
            <a:r>
              <a:rPr lang="en-IN" altLang="en-US" b="1" smtClean="0"/>
              <a:t>HOW</a:t>
            </a:r>
            <a:r>
              <a:rPr lang="en-IN" altLang="en-US" smtClean="0"/>
              <a:t> much amount.</a:t>
            </a:r>
          </a:p>
          <a:p>
            <a:pPr eaLnBrk="1" hangingPunct="1"/>
            <a:r>
              <a:rPr lang="en-IN" altLang="en-US" b="1" smtClean="0"/>
              <a:t>A main distinguishing feature of memorandum voucher is that it does not affect your ACCOUNTS unless you convert it to a general voucher.</a:t>
            </a:r>
            <a:endParaRPr lang="en-IN" altLang="en-US" smtClean="0"/>
          </a:p>
        </p:txBody>
      </p:sp>
    </p:spTree>
    <p:extLst>
      <p:ext uri="{BB962C8B-B14F-4D97-AF65-F5344CB8AC3E}">
        <p14:creationId xmlns:p14="http://schemas.microsoft.com/office/powerpoint/2010/main" val="4165951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590800" y="381000"/>
            <a:ext cx="7024688" cy="838200"/>
          </a:xfrm>
        </p:spPr>
        <p:txBody>
          <a:bodyPr/>
          <a:lstStyle/>
          <a:p>
            <a:pPr eaLnBrk="1" hangingPunct="1"/>
            <a:r>
              <a:rPr lang="en-US" altLang="en-US" sz="3200"/>
              <a:t>Example : Memorandum Vouchers</a:t>
            </a:r>
            <a:endParaRPr lang="en-IN" altLang="en-US" sz="3200"/>
          </a:p>
        </p:txBody>
      </p:sp>
      <p:sp>
        <p:nvSpPr>
          <p:cNvPr id="26627" name="Content Placeholder 2"/>
          <p:cNvSpPr>
            <a:spLocks noGrp="1"/>
          </p:cNvSpPr>
          <p:nvPr>
            <p:ph idx="1"/>
          </p:nvPr>
        </p:nvSpPr>
        <p:spPr>
          <a:xfrm>
            <a:off x="2566988" y="1295401"/>
            <a:ext cx="7034212" cy="4537075"/>
          </a:xfrm>
        </p:spPr>
        <p:txBody>
          <a:bodyPr/>
          <a:lstStyle/>
          <a:p>
            <a:pPr eaLnBrk="1" hangingPunct="1"/>
            <a:r>
              <a:rPr lang="en-IN" altLang="en-US" sz="2000"/>
              <a:t>In your office, you gave </a:t>
            </a:r>
            <a:r>
              <a:rPr lang="en-IN" altLang="en-US" sz="2000" b="1"/>
              <a:t>₹10,000 for office expenses</a:t>
            </a:r>
            <a:r>
              <a:rPr lang="en-IN" altLang="en-US" sz="2000"/>
              <a:t> for a month.</a:t>
            </a:r>
          </a:p>
          <a:p>
            <a:pPr eaLnBrk="1" hangingPunct="1"/>
            <a:r>
              <a:rPr lang="en-IN" altLang="en-US" sz="2000"/>
              <a:t>Now, you are </a:t>
            </a:r>
            <a:r>
              <a:rPr lang="en-IN" altLang="en-US" sz="2000" b="1"/>
              <a:t>NOT</a:t>
            </a:r>
            <a:r>
              <a:rPr lang="en-IN" altLang="en-US" sz="2000"/>
              <a:t> sure how much amount will be spent and what will remain at the end of the month.</a:t>
            </a:r>
          </a:p>
          <a:p>
            <a:pPr eaLnBrk="1" hangingPunct="1"/>
            <a:r>
              <a:rPr lang="en-IN" altLang="en-US" sz="2000"/>
              <a:t>In this case you will create a </a:t>
            </a:r>
            <a:r>
              <a:rPr lang="en-IN" altLang="en-US" sz="2000" b="1"/>
              <a:t>Memorandum Voucher for payment of ₹10,000.</a:t>
            </a:r>
            <a:endParaRPr lang="en-IN" altLang="en-US" sz="2000"/>
          </a:p>
          <a:p>
            <a:pPr eaLnBrk="1" hangingPunct="1"/>
            <a:r>
              <a:rPr lang="en-IN" altLang="en-US" sz="2000"/>
              <a:t>At the end of the month let us assume that the </a:t>
            </a:r>
            <a:r>
              <a:rPr lang="en-IN" altLang="en-US" sz="2000" b="1"/>
              <a:t>actual expenses were ₹9,000.</a:t>
            </a:r>
            <a:endParaRPr lang="en-IN" altLang="en-US" sz="2000"/>
          </a:p>
          <a:p>
            <a:pPr eaLnBrk="1" hangingPunct="1"/>
            <a:r>
              <a:rPr lang="en-IN" altLang="en-US" sz="2000"/>
              <a:t>What you will do is </a:t>
            </a:r>
            <a:r>
              <a:rPr lang="en-IN" altLang="en-US" sz="2000" b="1"/>
              <a:t>convert the memorandum voucher</a:t>
            </a:r>
            <a:r>
              <a:rPr lang="en-IN" altLang="en-US" sz="2000"/>
              <a:t> to payment voucher and change the amount from </a:t>
            </a:r>
            <a:r>
              <a:rPr lang="en-IN" altLang="en-US" sz="2000" b="1"/>
              <a:t>₹10,000 to ₹9,000.</a:t>
            </a:r>
            <a:endParaRPr lang="en-IN" altLang="en-US" sz="2000"/>
          </a:p>
          <a:p>
            <a:pPr eaLnBrk="1" hangingPunct="1"/>
            <a:r>
              <a:rPr lang="en-IN" altLang="en-US" sz="2000"/>
              <a:t>By doing this, along with the modified entry, the books of accounts will also get updated.</a:t>
            </a:r>
          </a:p>
        </p:txBody>
      </p:sp>
    </p:spTree>
    <p:extLst>
      <p:ext uri="{BB962C8B-B14F-4D97-AF65-F5344CB8AC3E}">
        <p14:creationId xmlns:p14="http://schemas.microsoft.com/office/powerpoint/2010/main" val="496638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590800" y="381000"/>
            <a:ext cx="7024688" cy="838200"/>
          </a:xfrm>
        </p:spPr>
        <p:txBody>
          <a:bodyPr/>
          <a:lstStyle/>
          <a:p>
            <a:pPr eaLnBrk="1" hangingPunct="1"/>
            <a:r>
              <a:rPr lang="en-US" altLang="en-US" sz="3200"/>
              <a:t>Enabling : Memorandum Voucher</a:t>
            </a:r>
            <a:endParaRPr lang="en-IN" altLang="en-US" sz="3200"/>
          </a:p>
        </p:txBody>
      </p:sp>
      <p:sp>
        <p:nvSpPr>
          <p:cNvPr id="27651" name="Content Placeholder 2"/>
          <p:cNvSpPr>
            <a:spLocks noGrp="1"/>
          </p:cNvSpPr>
          <p:nvPr>
            <p:ph idx="1"/>
          </p:nvPr>
        </p:nvSpPr>
        <p:spPr>
          <a:xfrm>
            <a:off x="2566988" y="1295401"/>
            <a:ext cx="7034212" cy="4537075"/>
          </a:xfrm>
        </p:spPr>
        <p:txBody>
          <a:bodyPr/>
          <a:lstStyle/>
          <a:p>
            <a:pPr eaLnBrk="1" hangingPunct="1"/>
            <a:r>
              <a:rPr lang="en-IN" altLang="en-US" smtClean="0"/>
              <a:t>To use Memorandum voucher, Enable the following option from </a:t>
            </a:r>
            <a:r>
              <a:rPr lang="en-IN" altLang="en-US" b="1" smtClean="0"/>
              <a:t>F11: Accounting Features</a:t>
            </a:r>
            <a:endParaRPr lang="en-IN" altLang="en-US" smtClean="0"/>
          </a:p>
          <a:p>
            <a:pPr eaLnBrk="1" hangingPunct="1"/>
            <a:r>
              <a:rPr lang="en-IN" altLang="en-US" b="1" smtClean="0"/>
              <a:t>Use Reversing Journals &amp; Optional Vouchers</a:t>
            </a:r>
            <a:endParaRPr lang="en-IN" altLang="en-US" smtClean="0"/>
          </a:p>
        </p:txBody>
      </p:sp>
    </p:spTree>
    <p:extLst>
      <p:ext uri="{BB962C8B-B14F-4D97-AF65-F5344CB8AC3E}">
        <p14:creationId xmlns:p14="http://schemas.microsoft.com/office/powerpoint/2010/main" val="1823384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590800" y="381000"/>
            <a:ext cx="7024688" cy="838200"/>
          </a:xfrm>
        </p:spPr>
        <p:txBody>
          <a:bodyPr/>
          <a:lstStyle/>
          <a:p>
            <a:pPr eaLnBrk="1" hangingPunct="1"/>
            <a:r>
              <a:rPr lang="en-US" altLang="en-US" sz="3200"/>
              <a:t>View : Memorandum V</a:t>
            </a:r>
            <a:endParaRPr lang="en-IN" altLang="en-US" sz="3200"/>
          </a:p>
        </p:txBody>
      </p:sp>
      <p:sp>
        <p:nvSpPr>
          <p:cNvPr id="28675" name="Content Placeholder 2"/>
          <p:cNvSpPr>
            <a:spLocks noGrp="1"/>
          </p:cNvSpPr>
          <p:nvPr>
            <p:ph idx="1"/>
          </p:nvPr>
        </p:nvSpPr>
        <p:spPr>
          <a:xfrm>
            <a:off x="2566988" y="1295401"/>
            <a:ext cx="7034212" cy="4537075"/>
          </a:xfrm>
        </p:spPr>
        <p:txBody>
          <a:bodyPr/>
          <a:lstStyle/>
          <a:p>
            <a:pPr eaLnBrk="1" hangingPunct="1"/>
            <a:r>
              <a:rPr lang="en-IN" altLang="en-US" smtClean="0"/>
              <a:t>To view all the memorandum vouchers:</a:t>
            </a:r>
          </a:p>
          <a:p>
            <a:pPr eaLnBrk="1" hangingPunct="1"/>
            <a:r>
              <a:rPr lang="en-IN" altLang="en-US" smtClean="0"/>
              <a:t>Go to </a:t>
            </a:r>
            <a:r>
              <a:rPr lang="en-IN" altLang="en-US" b="1" smtClean="0"/>
              <a:t>Gateway of Tally &gt; Display &gt; Exception Reports &gt; Memorandum Vouchers.</a:t>
            </a:r>
            <a:endParaRPr lang="en-IN" altLang="en-US" smtClean="0"/>
          </a:p>
          <a:p>
            <a:pPr eaLnBrk="1" hangingPunct="1"/>
            <a:r>
              <a:rPr lang="en-IN" altLang="en-US" b="1" smtClean="0"/>
              <a:t>Note:</a:t>
            </a:r>
            <a:r>
              <a:rPr lang="en-IN" altLang="en-US" smtClean="0"/>
              <a:t> You can also view memorandum vouchers from the Day Book.</a:t>
            </a:r>
          </a:p>
          <a:p>
            <a:pPr eaLnBrk="1" hangingPunct="1"/>
            <a:r>
              <a:rPr lang="en-IN" altLang="en-US" smtClean="0"/>
              <a:t>You can alter and convert a Memo voucher into a regular voucher when you decide to consider the entry into your books. Use Scenarios to see the effect of Memo entries on reports and statements.</a:t>
            </a:r>
          </a:p>
        </p:txBody>
      </p:sp>
    </p:spTree>
    <p:extLst>
      <p:ext uri="{BB962C8B-B14F-4D97-AF65-F5344CB8AC3E}">
        <p14:creationId xmlns:p14="http://schemas.microsoft.com/office/powerpoint/2010/main" val="3749974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590800" y="381000"/>
            <a:ext cx="7024688" cy="838200"/>
          </a:xfrm>
        </p:spPr>
        <p:txBody>
          <a:bodyPr/>
          <a:lstStyle/>
          <a:p>
            <a:pPr eaLnBrk="1" hangingPunct="1"/>
            <a:r>
              <a:rPr lang="en-US" altLang="en-US" sz="3200"/>
              <a:t>Process : Memorandum Voucher</a:t>
            </a:r>
            <a:endParaRPr lang="en-IN" altLang="en-US" sz="3200"/>
          </a:p>
        </p:txBody>
      </p:sp>
      <p:sp>
        <p:nvSpPr>
          <p:cNvPr id="29699" name="Content Placeholder 2"/>
          <p:cNvSpPr>
            <a:spLocks noGrp="1"/>
          </p:cNvSpPr>
          <p:nvPr>
            <p:ph idx="1"/>
          </p:nvPr>
        </p:nvSpPr>
        <p:spPr>
          <a:xfrm>
            <a:off x="2566988" y="1295401"/>
            <a:ext cx="7034212" cy="4537075"/>
          </a:xfrm>
        </p:spPr>
        <p:txBody>
          <a:bodyPr/>
          <a:lstStyle/>
          <a:p>
            <a:pPr eaLnBrk="1" hangingPunct="1"/>
            <a:r>
              <a:rPr lang="en-IN" altLang="en-US" b="1" smtClean="0"/>
              <a:t>How to convert a memorandum voucher to a regular voucher.</a:t>
            </a:r>
          </a:p>
          <a:p>
            <a:pPr eaLnBrk="1" hangingPunct="1"/>
            <a:r>
              <a:rPr lang="en-IN" altLang="en-US" smtClean="0"/>
              <a:t>Select the memo voucher from memorandum register or day book.</a:t>
            </a:r>
          </a:p>
          <a:p>
            <a:pPr eaLnBrk="1" hangingPunct="1"/>
            <a:r>
              <a:rPr lang="en-IN" altLang="en-US" smtClean="0"/>
              <a:t>Press enter to view the voucher.</a:t>
            </a:r>
          </a:p>
          <a:p>
            <a:pPr eaLnBrk="1" hangingPunct="1"/>
            <a:r>
              <a:rPr lang="en-IN" altLang="en-US" smtClean="0"/>
              <a:t>Select the voucher type from right button panel or using shortcut key. For example</a:t>
            </a:r>
            <a:r>
              <a:rPr lang="en-IN" altLang="en-US" b="1" smtClean="0"/>
              <a:t> F5 Payment, F6 Receipt, F8: Sales</a:t>
            </a:r>
            <a:r>
              <a:rPr lang="en-IN" altLang="en-US" smtClean="0"/>
              <a:t> and save the screen.</a:t>
            </a:r>
          </a:p>
        </p:txBody>
      </p:sp>
    </p:spTree>
    <p:extLst>
      <p:ext uri="{BB962C8B-B14F-4D97-AF65-F5344CB8AC3E}">
        <p14:creationId xmlns:p14="http://schemas.microsoft.com/office/powerpoint/2010/main" val="2961140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147888" y="1709739"/>
            <a:ext cx="7886700" cy="2852737"/>
          </a:xfrm>
        </p:spPr>
        <p:txBody>
          <a:bodyPr/>
          <a:lstStyle/>
          <a:p>
            <a:pPr eaLnBrk="1" hangingPunct="1"/>
            <a:r>
              <a:rPr lang="en-US" altLang="en-US" smtClean="0"/>
              <a:t>Optional Vouchers</a:t>
            </a:r>
            <a:endParaRPr lang="en-IN" altLang="en-US" smtClean="0"/>
          </a:p>
        </p:txBody>
      </p:sp>
      <p:sp>
        <p:nvSpPr>
          <p:cNvPr id="3" name="Text Placeholder 2"/>
          <p:cNvSpPr>
            <a:spLocks noGrp="1"/>
          </p:cNvSpPr>
          <p:nvPr>
            <p:ph type="body" idx="1"/>
          </p:nvPr>
        </p:nvSpPr>
        <p:spPr>
          <a:xfrm>
            <a:off x="2147888" y="4589464"/>
            <a:ext cx="7886700" cy="1500187"/>
          </a:xfrm>
        </p:spPr>
        <p:txBody>
          <a:bodyPr rtlCol="0">
            <a:normAutofit/>
          </a:bodyPr>
          <a:lstStyle/>
          <a:p>
            <a:pPr>
              <a:defRPr/>
            </a:pPr>
            <a:endParaRPr lang="en-IN"/>
          </a:p>
        </p:txBody>
      </p:sp>
    </p:spTree>
    <p:extLst>
      <p:ext uri="{BB962C8B-B14F-4D97-AF65-F5344CB8AC3E}">
        <p14:creationId xmlns:p14="http://schemas.microsoft.com/office/powerpoint/2010/main" val="3843349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1047</TotalTime>
  <Words>927</Words>
  <Application>Microsoft Office PowerPoint</Application>
  <PresentationFormat>Widescreen</PresentationFormat>
  <Paragraphs>165</Paragraphs>
  <Slides>32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Calibri Light</vt:lpstr>
      <vt:lpstr>Comic Sans MS</vt:lpstr>
      <vt:lpstr>Office Theme</vt:lpstr>
      <vt:lpstr>Accounting Features More…</vt:lpstr>
      <vt:lpstr>Accounting Features More…</vt:lpstr>
      <vt:lpstr>Special Vouchers in tally</vt:lpstr>
      <vt:lpstr>Memorandum Vouchers</vt:lpstr>
      <vt:lpstr>Example : Memorandum Vouchers</vt:lpstr>
      <vt:lpstr>Enabling : Memorandum Voucher</vt:lpstr>
      <vt:lpstr>View : Memorandum V</vt:lpstr>
      <vt:lpstr>Process : Memorandum Voucher</vt:lpstr>
      <vt:lpstr>Optional Vouchers</vt:lpstr>
      <vt:lpstr>Optional Vouchers</vt:lpstr>
      <vt:lpstr>Uses of Optional Vouchers</vt:lpstr>
      <vt:lpstr>Post Dated Vouchers</vt:lpstr>
      <vt:lpstr>Create: Post Dated Voucher</vt:lpstr>
      <vt:lpstr>View: PDV</vt:lpstr>
      <vt:lpstr>Reversing Journal</vt:lpstr>
      <vt:lpstr>Reversing Journal</vt:lpstr>
      <vt:lpstr>Reversing Journal</vt:lpstr>
      <vt:lpstr>Reversing Journal: View</vt:lpstr>
      <vt:lpstr>Scenario Management</vt:lpstr>
      <vt:lpstr>Outstanding Management</vt:lpstr>
      <vt:lpstr>Outstanding Management - Example</vt:lpstr>
      <vt:lpstr>Outstanding Management - Report</vt:lpstr>
      <vt:lpstr>Budgets and Controls - Credit</vt:lpstr>
      <vt:lpstr>Budgets and Controls - Budgets</vt:lpstr>
      <vt:lpstr>Cost Center</vt:lpstr>
      <vt:lpstr>Activate Interest Calculation</vt:lpstr>
      <vt:lpstr>BANKING FEATURES</vt:lpstr>
      <vt:lpstr>Banking – Cheque Book</vt:lpstr>
      <vt:lpstr>Banking – Bank Reconciliation</vt:lpstr>
      <vt:lpstr>POS Invoice</vt:lpstr>
      <vt:lpstr>Voucher Class</vt:lpstr>
      <vt:lpstr>Tally : Reports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vijay</dc:creator>
  <cp:lastModifiedBy>vijay</cp:lastModifiedBy>
  <cp:revision>33</cp:revision>
  <dcterms:created xsi:type="dcterms:W3CDTF">2020-06-04T06:11:41Z</dcterms:created>
  <dcterms:modified xsi:type="dcterms:W3CDTF">2021-01-31T12:40:26Z</dcterms:modified>
</cp:coreProperties>
</file>