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5" r:id="rId1"/>
  </p:sldMasterIdLst>
  <p:notesMasterIdLst>
    <p:notesMasterId r:id="rId14"/>
  </p:notesMasterIdLst>
  <p:sldIdLst>
    <p:sldId id="349" r:id="rId2"/>
    <p:sldId id="333" r:id="rId3"/>
    <p:sldId id="357" r:id="rId4"/>
    <p:sldId id="358" r:id="rId5"/>
    <p:sldId id="359" r:id="rId6"/>
    <p:sldId id="356" r:id="rId7"/>
    <p:sldId id="353" r:id="rId8"/>
    <p:sldId id="350" r:id="rId9"/>
    <p:sldId id="352" r:id="rId10"/>
    <p:sldId id="360" r:id="rId11"/>
    <p:sldId id="361" r:id="rId12"/>
    <p:sldId id="362" r:id="rId13"/>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5pPr>
    <a:lvl6pPr marL="2286000" algn="l" defTabSz="914400" rtl="0" eaLnBrk="1" latinLnBrk="0" hangingPunct="1">
      <a:defRPr sz="2400" b="1" kern="1200">
        <a:solidFill>
          <a:schemeClr val="tx1"/>
        </a:solidFill>
        <a:latin typeface="Comic Sans MS" panose="030F0702030302020204" pitchFamily="66" charset="0"/>
        <a:ea typeface="+mn-ea"/>
        <a:cs typeface="+mn-cs"/>
      </a:defRPr>
    </a:lvl6pPr>
    <a:lvl7pPr marL="2743200" algn="l" defTabSz="914400" rtl="0" eaLnBrk="1" latinLnBrk="0" hangingPunct="1">
      <a:defRPr sz="2400" b="1" kern="1200">
        <a:solidFill>
          <a:schemeClr val="tx1"/>
        </a:solidFill>
        <a:latin typeface="Comic Sans MS" panose="030F0702030302020204" pitchFamily="66" charset="0"/>
        <a:ea typeface="+mn-ea"/>
        <a:cs typeface="+mn-cs"/>
      </a:defRPr>
    </a:lvl7pPr>
    <a:lvl8pPr marL="3200400" algn="l" defTabSz="914400" rtl="0" eaLnBrk="1" latinLnBrk="0" hangingPunct="1">
      <a:defRPr sz="2400" b="1" kern="1200">
        <a:solidFill>
          <a:schemeClr val="tx1"/>
        </a:solidFill>
        <a:latin typeface="Comic Sans MS" panose="030F0702030302020204" pitchFamily="66" charset="0"/>
        <a:ea typeface="+mn-ea"/>
        <a:cs typeface="+mn-cs"/>
      </a:defRPr>
    </a:lvl8pPr>
    <a:lvl9pPr marL="3657600" algn="l" defTabSz="914400" rtl="0" eaLnBrk="1" latinLnBrk="0" hangingPunct="1">
      <a:defRPr sz="2400" b="1"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3" autoAdjust="0"/>
    <p:restoredTop sz="79795" autoAdjust="0"/>
  </p:normalViewPr>
  <p:slideViewPr>
    <p:cSldViewPr>
      <p:cViewPr varScale="1">
        <p:scale>
          <a:sx n="73" d="100"/>
          <a:sy n="73" d="100"/>
        </p:scale>
        <p:origin x="177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6997A0-3A7F-430A-ADEF-8E692CB5260F}" type="datetimeFigureOut">
              <a:rPr lang="en-US"/>
              <a:pPr>
                <a:defRPr/>
              </a:pPr>
              <a:t>1/31/2021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BBF0F9F-A73E-449B-9E1F-E281285011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IN" altLang="en-US" smtClean="0">
              <a:latin typeface="Arial" panose="020B0604020202020204" pitchFamily="34" charset="0"/>
              <a:cs typeface="Arial" panose="020B0604020202020204" pitchFamily="34" charset="0"/>
            </a:endParaRP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0796A46-2097-433B-BC8E-D17C1EDB1C08}" type="slidenum">
              <a:rPr lang="en-US" altLang="en-US" sz="1200" smtClean="0">
                <a:latin typeface="Arial" panose="020B0604020202020204" pitchFamily="34" charset="0"/>
                <a:cs typeface="Arial" panose="020B0604020202020204" pitchFamily="34" charset="0"/>
              </a:rPr>
              <a:pPr/>
              <a:t>1</a:t>
            </a:fld>
            <a:endParaRPr lang="en-US" altLang="en-US" sz="1200" smtClean="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2EE90DA-7584-4639-8232-96AAE6B9D750}" type="slidenum">
              <a:rPr lang="en-US" altLang="en-US" sz="1200" smtClean="0"/>
              <a:pPr/>
              <a:t>3</a:t>
            </a:fld>
            <a:endParaRPr lang="en-US" alt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A4D54A0-F85E-442A-90B7-F77A080A8AC7}" type="slidenum">
              <a:rPr lang="en-US" altLang="en-US" sz="1200" smtClean="0"/>
              <a:pPr/>
              <a:t>4</a:t>
            </a:fld>
            <a:endParaRPr lang="en-US" alt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33C95C2-428A-468B-9663-FF5D5E0A14C5}" type="slidenum">
              <a:rPr lang="en-US" altLang="en-US" sz="1200" smtClean="0"/>
              <a:pPr/>
              <a:t>5</a:t>
            </a:fld>
            <a:endParaRPr lang="en-US" alt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2A341BDD-32EB-4952-87D0-EEE8A32FB748}" type="slidenum">
              <a:rPr lang="en-US" altLang="en-US" sz="1200" smtClean="0"/>
              <a:pPr/>
              <a:t>6</a:t>
            </a:fld>
            <a:endParaRPr lang="en-US" alt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F369C0BF-B288-43F5-AA8A-BAAAD47B2B7B}" type="slidenum">
              <a:rPr lang="en-US" altLang="en-US" sz="1200" smtClean="0"/>
              <a:pPr/>
              <a:t>7</a:t>
            </a:fld>
            <a:endParaRPr lang="en-US" alt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b="1" smtClean="0"/>
              <a:t>Note: </a:t>
            </a:r>
            <a:r>
              <a:rPr lang="en-IN" altLang="en-US" smtClean="0"/>
              <a:t>To get the option </a:t>
            </a:r>
            <a:r>
              <a:rPr lang="en-IN" altLang="en-US" b="1" smtClean="0"/>
              <a:t>Method to Allocate when used in Purchase Invoice </a:t>
            </a:r>
            <a:r>
              <a:rPr lang="en-IN" altLang="en-US" smtClean="0"/>
              <a:t>, enable the option </a:t>
            </a:r>
            <a:r>
              <a:rPr lang="en-IN" altLang="en-US" b="1" smtClean="0"/>
              <a:t>Record purchases in invoice mode </a:t>
            </a:r>
            <a:r>
              <a:rPr lang="en-IN" altLang="en-US" smtClean="0"/>
              <a:t>in </a:t>
            </a:r>
            <a:r>
              <a:rPr lang="en-IN" altLang="en-US" b="1" smtClean="0"/>
              <a:t>F11: Features (F1: Accounting Features)</a:t>
            </a:r>
            <a:endParaRPr lang="en-IN" alt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253B41FA-698A-48D3-B429-BAB02C6C1DEF}" type="slidenum">
              <a:rPr lang="en-US" altLang="en-US" sz="1200" smtClean="0"/>
              <a:pPr/>
              <a:t>8</a:t>
            </a:fld>
            <a:endParaRPr lang="en-US" alt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Logo im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19400" y="457200"/>
            <a:ext cx="3017838" cy="48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IN"/>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IN"/>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A879144C-1BBB-4A7C-8A3B-DD2C5627A457}" type="slidenum">
              <a:rPr lang="en-US" altLang="en-US"/>
              <a:pPr>
                <a:defRPr/>
              </a:pPr>
              <a:t>‹#›</a:t>
            </a:fld>
            <a:endParaRPr lang="en-US" altLang="en-US"/>
          </a:p>
        </p:txBody>
      </p:sp>
    </p:spTree>
    <p:extLst>
      <p:ext uri="{BB962C8B-B14F-4D97-AF65-F5344CB8AC3E}">
        <p14:creationId xmlns:p14="http://schemas.microsoft.com/office/powerpoint/2010/main" val="2261001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19519A9F-93FE-4246-9E09-48ACE79B5E64}" type="slidenum">
              <a:rPr lang="en-US" altLang="en-US"/>
              <a:pPr>
                <a:defRPr/>
              </a:pPr>
              <a:t>‹#›</a:t>
            </a:fld>
            <a:endParaRPr lang="en-US" altLang="en-US"/>
          </a:p>
        </p:txBody>
      </p:sp>
    </p:spTree>
    <p:extLst>
      <p:ext uri="{BB962C8B-B14F-4D97-AF65-F5344CB8AC3E}">
        <p14:creationId xmlns:p14="http://schemas.microsoft.com/office/powerpoint/2010/main" val="2446342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3650454C-39DB-4DAA-9822-3632C8321D7B}" type="slidenum">
              <a:rPr lang="en-US" altLang="en-US"/>
              <a:pPr>
                <a:defRPr/>
              </a:pPr>
              <a:t>‹#›</a:t>
            </a:fld>
            <a:endParaRPr lang="en-US" altLang="en-US"/>
          </a:p>
        </p:txBody>
      </p:sp>
    </p:spTree>
    <p:extLst>
      <p:ext uri="{BB962C8B-B14F-4D97-AF65-F5344CB8AC3E}">
        <p14:creationId xmlns:p14="http://schemas.microsoft.com/office/powerpoint/2010/main" val="404510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B14D65C5-5722-4DA6-AAA0-C3388F21D788}" type="datetimeFigureOut">
              <a:rPr lang="en-IN"/>
              <a:pPr>
                <a:defRPr/>
              </a:pPr>
              <a:t>31-Jan-21</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9EDB4508-753E-41CA-8FB6-02AA41E61BA0}" type="slidenum">
              <a:rPr lang="en-IN"/>
              <a:pPr>
                <a:defRPr/>
              </a:pPr>
              <a:t>‹#›</a:t>
            </a:fld>
            <a:endParaRPr lang="en-IN"/>
          </a:p>
        </p:txBody>
      </p:sp>
    </p:spTree>
    <p:extLst>
      <p:ext uri="{BB962C8B-B14F-4D97-AF65-F5344CB8AC3E}">
        <p14:creationId xmlns:p14="http://schemas.microsoft.com/office/powerpoint/2010/main" val="3718798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IN"/>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D56109BB-7B6A-4AE8-8CBE-2F557ED3A272}" type="slidenum">
              <a:rPr lang="en-US" altLang="en-US"/>
              <a:pPr>
                <a:defRPr/>
              </a:pPr>
              <a:t>‹#›</a:t>
            </a:fld>
            <a:endParaRPr lang="en-US" altLang="en-US"/>
          </a:p>
        </p:txBody>
      </p:sp>
    </p:spTree>
    <p:extLst>
      <p:ext uri="{BB962C8B-B14F-4D97-AF65-F5344CB8AC3E}">
        <p14:creationId xmlns:p14="http://schemas.microsoft.com/office/powerpoint/2010/main" val="2406886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2CB44EFC-B0C3-463E-AB90-2C129A9B8234}" type="slidenum">
              <a:rPr lang="en-US" altLang="en-US"/>
              <a:pPr>
                <a:defRPr/>
              </a:pPr>
              <a:t>‹#›</a:t>
            </a:fld>
            <a:endParaRPr lang="en-US" altLang="en-US"/>
          </a:p>
        </p:txBody>
      </p:sp>
    </p:spTree>
    <p:extLst>
      <p:ext uri="{BB962C8B-B14F-4D97-AF65-F5344CB8AC3E}">
        <p14:creationId xmlns:p14="http://schemas.microsoft.com/office/powerpoint/2010/main" val="7712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pPr>
              <a:defRPr/>
            </a:pPr>
            <a:endParaRPr lang="en-US" altLang="en-US"/>
          </a:p>
        </p:txBody>
      </p:sp>
      <p:sp>
        <p:nvSpPr>
          <p:cNvPr id="8" name="Footer Placeholder 7"/>
          <p:cNvSpPr>
            <a:spLocks noGrp="1"/>
          </p:cNvSpPr>
          <p:nvPr>
            <p:ph type="ftr" sz="quarter" idx="11"/>
          </p:nvPr>
        </p:nvSpPr>
        <p:spPr/>
        <p:txBody>
          <a:bodyPr/>
          <a:lstStyle>
            <a:lvl1pPr>
              <a:defRPr/>
            </a:lvl1pPr>
          </a:lstStyle>
          <a:p>
            <a:pPr>
              <a:defRPr/>
            </a:pPr>
            <a:endParaRPr lang="en-US" altLang="en-US"/>
          </a:p>
        </p:txBody>
      </p:sp>
      <p:sp>
        <p:nvSpPr>
          <p:cNvPr id="9" name="Slide Number Placeholder 8"/>
          <p:cNvSpPr>
            <a:spLocks noGrp="1"/>
          </p:cNvSpPr>
          <p:nvPr>
            <p:ph type="sldNum" sz="quarter" idx="12"/>
          </p:nvPr>
        </p:nvSpPr>
        <p:spPr/>
        <p:txBody>
          <a:bodyPr/>
          <a:lstStyle>
            <a:lvl1pPr>
              <a:defRPr/>
            </a:lvl1pPr>
          </a:lstStyle>
          <a:p>
            <a:pPr>
              <a:defRPr/>
            </a:pPr>
            <a:fld id="{D997A764-4052-46DB-B4BA-8451A8600901}" type="slidenum">
              <a:rPr lang="en-US" altLang="en-US"/>
              <a:pPr>
                <a:defRPr/>
              </a:pPr>
              <a:t>‹#›</a:t>
            </a:fld>
            <a:endParaRPr lang="en-US" altLang="en-US"/>
          </a:p>
        </p:txBody>
      </p:sp>
    </p:spTree>
    <p:extLst>
      <p:ext uri="{BB962C8B-B14F-4D97-AF65-F5344CB8AC3E}">
        <p14:creationId xmlns:p14="http://schemas.microsoft.com/office/powerpoint/2010/main" val="4029545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pPr>
              <a:defRPr/>
            </a:pPr>
            <a:endParaRPr lang="en-US" altLang="en-US"/>
          </a:p>
        </p:txBody>
      </p:sp>
      <p:sp>
        <p:nvSpPr>
          <p:cNvPr id="4" name="Footer Placeholder 3"/>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fld id="{610EB164-CF9C-4188-8063-44858973F5AC}" type="slidenum">
              <a:rPr lang="en-US" altLang="en-US"/>
              <a:pPr>
                <a:defRPr/>
              </a:pPr>
              <a:t>‹#›</a:t>
            </a:fld>
            <a:endParaRPr lang="en-US" altLang="en-US"/>
          </a:p>
        </p:txBody>
      </p:sp>
    </p:spTree>
    <p:extLst>
      <p:ext uri="{BB962C8B-B14F-4D97-AF65-F5344CB8AC3E}">
        <p14:creationId xmlns:p14="http://schemas.microsoft.com/office/powerpoint/2010/main" val="3620476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3"/>
          <p:cNvSpPr>
            <a:spLocks noGrp="1"/>
          </p:cNvSpPr>
          <p:nvPr>
            <p:ph type="sldNum" sz="quarter" idx="12"/>
          </p:nvPr>
        </p:nvSpPr>
        <p:spPr/>
        <p:txBody>
          <a:bodyPr/>
          <a:lstStyle>
            <a:lvl1pPr>
              <a:defRPr/>
            </a:lvl1pPr>
          </a:lstStyle>
          <a:p>
            <a:pPr>
              <a:defRPr/>
            </a:pPr>
            <a:fld id="{DE4D264E-C813-4EB4-B80F-B741C9ED833F}" type="slidenum">
              <a:rPr lang="en-US" altLang="en-US"/>
              <a:pPr>
                <a:defRPr/>
              </a:pPr>
              <a:t>‹#›</a:t>
            </a:fld>
            <a:endParaRPr lang="en-US" altLang="en-US"/>
          </a:p>
        </p:txBody>
      </p:sp>
    </p:spTree>
    <p:extLst>
      <p:ext uri="{BB962C8B-B14F-4D97-AF65-F5344CB8AC3E}">
        <p14:creationId xmlns:p14="http://schemas.microsoft.com/office/powerpoint/2010/main" val="1310795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026DF706-EFEE-41F4-AA94-762E6ABFF6AC}" type="slidenum">
              <a:rPr lang="en-US" altLang="en-US"/>
              <a:pPr>
                <a:defRPr/>
              </a:pPr>
              <a:t>‹#›</a:t>
            </a:fld>
            <a:endParaRPr lang="en-US" altLang="en-US"/>
          </a:p>
        </p:txBody>
      </p:sp>
    </p:spTree>
    <p:extLst>
      <p:ext uri="{BB962C8B-B14F-4D97-AF65-F5344CB8AC3E}">
        <p14:creationId xmlns:p14="http://schemas.microsoft.com/office/powerpoint/2010/main" val="365171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IN" noProof="0" smtClean="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3526C3FD-02F3-4D0E-A510-5037B9ED2F64}" type="slidenum">
              <a:rPr lang="en-US" altLang="en-US"/>
              <a:pPr>
                <a:defRPr/>
              </a:pPr>
              <a:t>‹#›</a:t>
            </a:fld>
            <a:endParaRPr lang="en-US" altLang="en-US"/>
          </a:p>
        </p:txBody>
      </p:sp>
    </p:spTree>
    <p:extLst>
      <p:ext uri="{BB962C8B-B14F-4D97-AF65-F5344CB8AC3E}">
        <p14:creationId xmlns:p14="http://schemas.microsoft.com/office/powerpoint/2010/main" val="3782358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IN" altLang="en-US" smtClean="0"/>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IN" alt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5E42DC39-5CB0-4E31-BD2A-13CED4D6644C}" type="datetimeFigureOut">
              <a:rPr lang="en-IN"/>
              <a:pPr>
                <a:defRPr/>
              </a:pPr>
              <a:t>31-Jan-21</a:t>
            </a:fld>
            <a:endParaRPr lang="en-IN"/>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09EA3D5-29F0-449E-90F0-57C1F5455B7F}" type="slidenum">
              <a:rPr lang="en-IN"/>
              <a:pPr>
                <a:defRPr/>
              </a:pPr>
              <a:t>‹#›</a:t>
            </a:fld>
            <a:endParaRPr lang="en-IN"/>
          </a:p>
        </p:txBody>
      </p:sp>
      <p:pic>
        <p:nvPicPr>
          <p:cNvPr id="1031" name="Picture 1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054975" y="0"/>
            <a:ext cx="108902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43" r:id="rId1"/>
    <p:sldLayoutId id="2147484342" r:id="rId2"/>
    <p:sldLayoutId id="2147484344" r:id="rId3"/>
    <p:sldLayoutId id="2147484345" r:id="rId4"/>
    <p:sldLayoutId id="2147484346" r:id="rId5"/>
    <p:sldLayoutId id="2147484347" r:id="rId6"/>
    <p:sldLayoutId id="2147484348" r:id="rId7"/>
    <p:sldLayoutId id="2147484349" r:id="rId8"/>
    <p:sldLayoutId id="2147484350" r:id="rId9"/>
    <p:sldLayoutId id="2147484351" r:id="rId10"/>
    <p:sldLayoutId id="2147484352"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isoft.i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914400" y="2674938"/>
            <a:ext cx="7543800" cy="1287462"/>
          </a:xfrm>
        </p:spPr>
        <p:txBody>
          <a:bodyPr/>
          <a:lstStyle/>
          <a:p>
            <a:pPr eaLnBrk="1" hangingPunct="1"/>
            <a:r>
              <a:rPr lang="en-US" altLang="en-US" b="1" smtClean="0">
                <a:solidFill>
                  <a:schemeClr val="accent1"/>
                </a:solidFill>
                <a:latin typeface="Comic Sans MS" panose="030F0702030302020204" pitchFamily="66" charset="0"/>
              </a:rPr>
              <a:t>Sale and Purchase Management</a:t>
            </a:r>
            <a:endParaRPr lang="en-US" altLang="en-US" b="1" smtClean="0"/>
          </a:p>
        </p:txBody>
      </p:sp>
      <p:sp>
        <p:nvSpPr>
          <p:cNvPr id="4" name="AutoShape 2"/>
          <p:cNvSpPr txBox="1">
            <a:spLocks noChangeAspect="1" noChangeArrowheads="1"/>
          </p:cNvSpPr>
          <p:nvPr/>
        </p:nvSpPr>
        <p:spPr bwMode="auto">
          <a:xfrm>
            <a:off x="457200" y="5105400"/>
            <a:ext cx="8305800" cy="1066800"/>
          </a:xfrm>
          <a:prstGeom prst="rect">
            <a:avLst/>
          </a:prstGeom>
          <a:noFill/>
          <a:ln w="9525">
            <a:noFill/>
            <a:miter lim="800000"/>
            <a:headEnd/>
            <a:tailEnd/>
          </a:ln>
        </p:spPr>
        <p:txBody>
          <a:bodyPr anchor="ctr">
            <a:normAutofit fontScale="30000" lnSpcReduction="20000"/>
          </a:bodyPr>
          <a:lstStyle/>
          <a:p>
            <a:pPr algn="ctr" fontAlgn="auto">
              <a:spcAft>
                <a:spcPts val="0"/>
              </a:spcAft>
              <a:defRPr/>
            </a:pPr>
            <a:r>
              <a:rPr lang="en-US" sz="5400" dirty="0">
                <a:solidFill>
                  <a:srgbClr val="0070C0"/>
                </a:solidFill>
                <a:effectLst>
                  <a:outerShdw blurRad="38100" dist="38100" dir="2700000" algn="tl">
                    <a:srgbClr val="C0C0C0"/>
                  </a:outerShdw>
                </a:effectLst>
                <a:latin typeface="+mj-lt"/>
                <a:ea typeface="+mj-ea"/>
                <a:cs typeface="+mj-cs"/>
              </a:rPr>
              <a:t/>
            </a:r>
            <a:br>
              <a:rPr lang="en-US" sz="5400" dirty="0">
                <a:solidFill>
                  <a:srgbClr val="0070C0"/>
                </a:solidFill>
                <a:effectLst>
                  <a:outerShdw blurRad="38100" dist="38100" dir="2700000" algn="tl">
                    <a:srgbClr val="C0C0C0"/>
                  </a:outerShdw>
                </a:effectLst>
                <a:latin typeface="+mj-lt"/>
                <a:ea typeface="+mj-ea"/>
                <a:cs typeface="+mj-cs"/>
              </a:rPr>
            </a:br>
            <a:r>
              <a:rPr lang="en-US" sz="54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Sisoft</a:t>
            </a:r>
            <a:r>
              <a:rPr lang="en-US" sz="5300" dirty="0">
                <a:solidFill>
                  <a:srgbClr val="0070C0"/>
                </a:solidFill>
                <a:effectLst>
                  <a:outerShdw blurRad="38100" dist="38100" dir="2700000" algn="tl">
                    <a:srgbClr val="C0C0C0"/>
                  </a:outerShdw>
                </a:effectLst>
                <a:latin typeface="+mj-lt"/>
                <a:ea typeface="+mj-ea"/>
                <a:cs typeface="+mj-cs"/>
              </a:rPr>
              <a:t> Technologies </a:t>
            </a:r>
            <a:r>
              <a:rPr lang="en-US" sz="5300" dirty="0" err="1">
                <a:solidFill>
                  <a:srgbClr val="0070C0"/>
                </a:solidFill>
                <a:effectLst>
                  <a:outerShdw blurRad="38100" dist="38100" dir="2700000" algn="tl">
                    <a:srgbClr val="C0C0C0"/>
                  </a:outerShdw>
                </a:effectLst>
                <a:latin typeface="+mj-lt"/>
                <a:ea typeface="+mj-ea"/>
                <a:cs typeface="+mj-cs"/>
              </a:rPr>
              <a:t>Pvt</a:t>
            </a:r>
            <a:r>
              <a:rPr lang="en-US" sz="5300" dirty="0">
                <a:solidFill>
                  <a:srgbClr val="0070C0"/>
                </a:solidFill>
                <a:effectLst>
                  <a:outerShdw blurRad="38100" dist="38100" dir="2700000" algn="tl">
                    <a:srgbClr val="C0C0C0"/>
                  </a:outerShdw>
                </a:effectLst>
                <a:latin typeface="+mj-lt"/>
                <a:ea typeface="+mj-ea"/>
                <a:cs typeface="+mj-cs"/>
              </a:rPr>
              <a:t> Ltd</a:t>
            </a:r>
          </a:p>
          <a:p>
            <a:pPr algn="ctr" fontAlgn="auto">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SRC E7, </a:t>
            </a:r>
            <a:r>
              <a:rPr lang="en-US" sz="5300" dirty="0" err="1">
                <a:solidFill>
                  <a:srgbClr val="0070C0"/>
                </a:solidFill>
                <a:effectLst>
                  <a:outerShdw blurRad="38100" dist="38100" dir="2700000" algn="tl">
                    <a:srgbClr val="C0C0C0"/>
                  </a:outerShdw>
                </a:effectLst>
                <a:latin typeface="+mj-lt"/>
                <a:ea typeface="+mj-ea"/>
                <a:cs typeface="+mj-cs"/>
              </a:rPr>
              <a:t>Shipra</a:t>
            </a:r>
            <a:r>
              <a:rPr lang="en-US" sz="5300" dirty="0">
                <a:solidFill>
                  <a:srgbClr val="0070C0"/>
                </a:solidFill>
                <a:effectLst>
                  <a:outerShdw blurRad="38100" dist="38100" dir="2700000" algn="tl">
                    <a:srgbClr val="C0C0C0"/>
                  </a:outerShdw>
                </a:effectLst>
                <a:latin typeface="+mj-lt"/>
                <a:ea typeface="+mj-ea"/>
                <a:cs typeface="+mj-cs"/>
              </a:rPr>
              <a:t> Riviera </a:t>
            </a:r>
            <a:r>
              <a:rPr lang="en-US" sz="5300" dirty="0" err="1">
                <a:solidFill>
                  <a:srgbClr val="0070C0"/>
                </a:solidFill>
                <a:effectLst>
                  <a:outerShdw blurRad="38100" dist="38100" dir="2700000" algn="tl">
                    <a:srgbClr val="C0C0C0"/>
                  </a:outerShdw>
                </a:effectLst>
                <a:latin typeface="+mj-lt"/>
                <a:ea typeface="+mj-ea"/>
                <a:cs typeface="+mj-cs"/>
              </a:rPr>
              <a:t>Bazar</a:t>
            </a:r>
            <a:r>
              <a:rPr lang="en-US" sz="53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Gyan</a:t>
            </a:r>
            <a:r>
              <a:rPr lang="en-US" sz="5300" dirty="0">
                <a:solidFill>
                  <a:srgbClr val="0070C0"/>
                </a:solidFill>
                <a:effectLst>
                  <a:outerShdw blurRad="38100" dist="38100" dir="2700000" algn="tl">
                    <a:srgbClr val="C0C0C0"/>
                  </a:outerShdw>
                </a:effectLst>
                <a:latin typeface="+mj-lt"/>
                <a:ea typeface="+mj-ea"/>
                <a:cs typeface="+mj-cs"/>
              </a:rPr>
              <a:t> Khand-3, </a:t>
            </a:r>
            <a:r>
              <a:rPr lang="en-US" sz="5300" dirty="0" err="1">
                <a:solidFill>
                  <a:srgbClr val="0070C0"/>
                </a:solidFill>
                <a:effectLst>
                  <a:outerShdw blurRad="38100" dist="38100" dir="2700000" algn="tl">
                    <a:srgbClr val="C0C0C0"/>
                  </a:outerShdw>
                </a:effectLst>
                <a:latin typeface="+mj-lt"/>
                <a:ea typeface="+mj-ea"/>
                <a:cs typeface="+mj-cs"/>
              </a:rPr>
              <a:t>Indirapuram</a:t>
            </a:r>
            <a:r>
              <a:rPr lang="en-US" sz="5300" dirty="0">
                <a:solidFill>
                  <a:srgbClr val="0070C0"/>
                </a:solidFill>
                <a:effectLst>
                  <a:outerShdw blurRad="38100" dist="38100" dir="2700000" algn="tl">
                    <a:srgbClr val="C0C0C0"/>
                  </a:outerShdw>
                </a:effectLst>
                <a:latin typeface="+mj-lt"/>
                <a:ea typeface="+mj-ea"/>
                <a:cs typeface="+mj-cs"/>
              </a:rPr>
              <a:t>, Ghaziabad</a:t>
            </a:r>
          </a:p>
          <a:p>
            <a:pPr algn="ctr" fontAlgn="auto">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Website: </a:t>
            </a:r>
            <a:r>
              <a:rPr lang="en-US" sz="5300" dirty="0">
                <a:solidFill>
                  <a:srgbClr val="0070C0"/>
                </a:solidFill>
                <a:effectLst>
                  <a:outerShdw blurRad="38100" dist="38100" dir="2700000" algn="tl">
                    <a:srgbClr val="C0C0C0"/>
                  </a:outerShdw>
                </a:effectLst>
                <a:latin typeface="+mj-lt"/>
                <a:ea typeface="+mj-ea"/>
                <a:cs typeface="+mj-cs"/>
                <a:hlinkClick r:id="rId3"/>
              </a:rPr>
              <a:t>www.sisoft.in</a:t>
            </a:r>
            <a:r>
              <a:rPr lang="en-US" sz="53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Email:info@sisoft.in</a:t>
            </a:r>
            <a:endParaRPr lang="en-US" sz="5300" dirty="0">
              <a:solidFill>
                <a:srgbClr val="0070C0"/>
              </a:solidFill>
              <a:effectLst>
                <a:outerShdw blurRad="38100" dist="38100" dir="2700000" algn="tl">
                  <a:srgbClr val="C0C0C0"/>
                </a:outerShdw>
              </a:effectLst>
              <a:latin typeface="+mj-lt"/>
              <a:ea typeface="+mj-ea"/>
              <a:cs typeface="+mj-cs"/>
            </a:endParaRPr>
          </a:p>
          <a:p>
            <a:pPr algn="ctr" fontAlgn="auto">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Phone: +91-9999-283-283</a:t>
            </a:r>
          </a:p>
          <a:p>
            <a:pPr algn="ctr" fontAlgn="auto">
              <a:spcAft>
                <a:spcPts val="0"/>
              </a:spcAft>
              <a:defRPr/>
            </a:pPr>
            <a:endParaRPr lang="en-US" sz="5300" dirty="0">
              <a:solidFill>
                <a:srgbClr val="0070C0"/>
              </a:solidFill>
              <a:effectLst>
                <a:outerShdw blurRad="38100" dist="38100" dir="2700000" algn="tl">
                  <a:srgbClr val="C0C0C0"/>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8650" y="304800"/>
            <a:ext cx="7886700" cy="777875"/>
          </a:xfrm>
        </p:spPr>
        <p:txBody>
          <a:bodyPr/>
          <a:lstStyle/>
          <a:p>
            <a:pPr eaLnBrk="1" hangingPunct="1"/>
            <a:r>
              <a:rPr lang="en-US" altLang="en-US" smtClean="0"/>
              <a:t>Invoice Round Off</a:t>
            </a:r>
          </a:p>
        </p:txBody>
      </p:sp>
      <p:sp>
        <p:nvSpPr>
          <p:cNvPr id="29699" name="TextBox 1"/>
          <p:cNvSpPr txBox="1">
            <a:spLocks noChangeArrowheads="1"/>
          </p:cNvSpPr>
          <p:nvPr/>
        </p:nvSpPr>
        <p:spPr bwMode="auto">
          <a:xfrm>
            <a:off x="304800" y="1524000"/>
            <a:ext cx="77724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a:t>Create Ledger “Round Off” under “Indirect Expense”</a:t>
            </a:r>
          </a:p>
          <a:p>
            <a:pPr>
              <a:buFont typeface="Arial" panose="020B0604020202020204" pitchFamily="34" charset="0"/>
              <a:buChar char="•"/>
            </a:pPr>
            <a:r>
              <a:rPr lang="en-IN" altLang="en-US" b="0"/>
              <a:t>Set </a:t>
            </a:r>
            <a:r>
              <a:rPr lang="en-IN" altLang="en-US"/>
              <a:t>Type of Ledger? </a:t>
            </a:r>
            <a:r>
              <a:rPr lang="en-IN" altLang="en-US" b="0"/>
              <a:t>as </a:t>
            </a:r>
            <a:r>
              <a:rPr lang="en-IN" altLang="en-US"/>
              <a:t>Invoice Rounding </a:t>
            </a:r>
            <a:r>
              <a:rPr lang="en-IN" altLang="en-US" b="0"/>
              <a:t>.</a:t>
            </a:r>
          </a:p>
          <a:p>
            <a:pPr>
              <a:buFont typeface="Arial" panose="020B0604020202020204" pitchFamily="34" charset="0"/>
              <a:buChar char="•"/>
            </a:pPr>
            <a:r>
              <a:rPr lang="en-IN" altLang="en-US" b="0"/>
              <a:t>Select the </a:t>
            </a:r>
            <a:r>
              <a:rPr lang="en-IN" altLang="en-US"/>
              <a:t>Rounding method to “Normal Rounding”</a:t>
            </a:r>
          </a:p>
          <a:p>
            <a:pPr>
              <a:buFont typeface="Arial" panose="020B0604020202020204" pitchFamily="34" charset="0"/>
              <a:buChar char="•"/>
            </a:pPr>
            <a:r>
              <a:rPr lang="en-IN" altLang="en-US" b="0"/>
              <a:t>Enter the </a:t>
            </a:r>
            <a:r>
              <a:rPr lang="en-IN" altLang="en-US"/>
              <a:t>Rounding limit to 1</a:t>
            </a:r>
          </a:p>
          <a:p>
            <a:pPr>
              <a:buFont typeface="Arial" panose="020B0604020202020204" pitchFamily="34" charset="0"/>
              <a:buChar char="•"/>
            </a:pPr>
            <a:r>
              <a:rPr lang="en-IN" altLang="en-US" b="0"/>
              <a:t>The option </a:t>
            </a:r>
            <a:r>
              <a:rPr lang="en-IN" altLang="en-US"/>
              <a:t>Is GST Applicable? </a:t>
            </a:r>
            <a:r>
              <a:rPr lang="en-IN" altLang="en-US" b="0"/>
              <a:t>will be set to </a:t>
            </a:r>
            <a:r>
              <a:rPr lang="en-IN" altLang="en-US"/>
              <a:t>Not Applicable </a:t>
            </a:r>
            <a:r>
              <a:rPr lang="en-IN" altLang="en-US" b="0"/>
              <a:t>.</a:t>
            </a:r>
          </a:p>
          <a:p>
            <a:pPr>
              <a:buFont typeface="Arial" panose="020B0604020202020204" pitchFamily="34" charset="0"/>
              <a:buChar char="•"/>
            </a:pPr>
            <a:endParaRPr lang="en-US" altLang="en-US" b="0"/>
          </a:p>
          <a:p>
            <a:pPr>
              <a:buFont typeface="Arial" panose="020B0604020202020204" pitchFamily="34" charset="0"/>
              <a:buChar char="•"/>
            </a:pPr>
            <a:r>
              <a:rPr lang="en-IN" altLang="en-US" b="0"/>
              <a:t>Select this ledger in the invoice to round-off the invoice value.</a:t>
            </a:r>
            <a:endParaRPr lang="en-US" altLang="en-US" b="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628650" y="365125"/>
            <a:ext cx="7886700" cy="777875"/>
          </a:xfrm>
        </p:spPr>
        <p:txBody>
          <a:bodyPr/>
          <a:lstStyle/>
          <a:p>
            <a:pPr eaLnBrk="1" hangingPunct="1"/>
            <a:r>
              <a:rPr lang="en-US" altLang="en-US" smtClean="0"/>
              <a:t>Include Freight for GST calculation in Sale Invoice</a:t>
            </a:r>
          </a:p>
        </p:txBody>
      </p:sp>
      <p:sp>
        <p:nvSpPr>
          <p:cNvPr id="30723" name="TextBox 1"/>
          <p:cNvSpPr txBox="1">
            <a:spLocks noChangeArrowheads="1"/>
          </p:cNvSpPr>
          <p:nvPr/>
        </p:nvSpPr>
        <p:spPr bwMode="auto">
          <a:xfrm>
            <a:off x="1066800" y="1447800"/>
            <a:ext cx="70104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a:t>Create Ledger “Freight” under “Indirect Expense”</a:t>
            </a:r>
          </a:p>
          <a:p>
            <a:pPr>
              <a:buFont typeface="Arial" panose="020B0604020202020204" pitchFamily="34" charset="0"/>
              <a:buChar char="•"/>
            </a:pPr>
            <a:r>
              <a:rPr lang="en-IN" altLang="en-US"/>
              <a:t>Is GST Applicable? </a:t>
            </a:r>
            <a:r>
              <a:rPr lang="en-IN" altLang="en-US" b="0"/>
              <a:t>will be set to </a:t>
            </a:r>
            <a:r>
              <a:rPr lang="en-IN" altLang="en-US"/>
              <a:t>Not Applicable </a:t>
            </a:r>
            <a:r>
              <a:rPr lang="en-IN" altLang="en-US" b="0"/>
              <a:t>.</a:t>
            </a:r>
          </a:p>
          <a:p>
            <a:pPr>
              <a:buFont typeface="Arial" panose="020B0604020202020204" pitchFamily="34" charset="0"/>
              <a:buChar char="•"/>
            </a:pPr>
            <a:r>
              <a:rPr lang="en-IN" altLang="en-US"/>
              <a:t>Include in assessable value calculation for </a:t>
            </a:r>
            <a:r>
              <a:rPr lang="en-IN" altLang="en-US" b="0"/>
              <a:t>- </a:t>
            </a:r>
            <a:r>
              <a:rPr lang="en-IN" altLang="en-US"/>
              <a:t>GST</a:t>
            </a:r>
          </a:p>
          <a:p>
            <a:r>
              <a:rPr lang="en-IN" altLang="en-US" b="0"/>
              <a:t>For the option </a:t>
            </a:r>
            <a:r>
              <a:rPr lang="en-IN" altLang="en-US"/>
              <a:t>Appropriate to </a:t>
            </a:r>
            <a:r>
              <a:rPr lang="en-IN" altLang="en-US" b="0"/>
              <a:t>, select</a:t>
            </a:r>
          </a:p>
          <a:p>
            <a:r>
              <a:rPr lang="en-IN" altLang="en-US" b="0"/>
              <a:t>o </a:t>
            </a:r>
            <a:r>
              <a:rPr lang="en-IN" altLang="en-US"/>
              <a:t>Goods </a:t>
            </a:r>
            <a:r>
              <a:rPr lang="en-IN" altLang="en-US" b="0"/>
              <a:t>, if the expense or income value has to be included in the stock item cost.</a:t>
            </a:r>
          </a:p>
          <a:p>
            <a:r>
              <a:rPr lang="en-IN" altLang="en-US" b="0"/>
              <a:t>o </a:t>
            </a:r>
            <a:r>
              <a:rPr lang="en-IN" altLang="en-US"/>
              <a:t>Services </a:t>
            </a:r>
            <a:r>
              <a:rPr lang="en-IN" altLang="en-US" b="0"/>
              <a:t>, if the expense or income value has to be included in the service value.</a:t>
            </a:r>
          </a:p>
          <a:p>
            <a:r>
              <a:rPr lang="en-IN" altLang="en-US" b="0"/>
              <a:t>o </a:t>
            </a:r>
            <a:r>
              <a:rPr lang="en-IN" altLang="en-US"/>
              <a:t>Both </a:t>
            </a:r>
            <a:r>
              <a:rPr lang="en-IN" altLang="en-US" b="0"/>
              <a:t>, if the expense or income value has to be included in stock item cost or service value.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28650" y="365125"/>
            <a:ext cx="7886700" cy="777875"/>
          </a:xfrm>
        </p:spPr>
        <p:txBody>
          <a:bodyPr/>
          <a:lstStyle/>
          <a:p>
            <a:pPr eaLnBrk="1" hangingPunct="1"/>
            <a:r>
              <a:rPr lang="en-US" altLang="en-US" smtClean="0"/>
              <a:t>Include Freight for GST calculation in Sale Invoice</a:t>
            </a:r>
          </a:p>
        </p:txBody>
      </p:sp>
      <p:sp>
        <p:nvSpPr>
          <p:cNvPr id="31747" name="TextBox 1"/>
          <p:cNvSpPr txBox="1">
            <a:spLocks noChangeArrowheads="1"/>
          </p:cNvSpPr>
          <p:nvPr/>
        </p:nvSpPr>
        <p:spPr bwMode="auto">
          <a:xfrm>
            <a:off x="228600" y="1447800"/>
            <a:ext cx="86106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Select the </a:t>
            </a:r>
            <a:r>
              <a:rPr lang="en-IN" altLang="en-US"/>
              <a:t>Method of Calculation </a:t>
            </a:r>
            <a:r>
              <a:rPr lang="en-IN" altLang="en-US" b="0"/>
              <a:t>based on the selection made for the option </a:t>
            </a:r>
            <a:r>
              <a:rPr lang="en-IN" altLang="en-US"/>
              <a:t>Appropriate to </a:t>
            </a:r>
            <a:r>
              <a:rPr lang="en-IN" altLang="en-US" b="0"/>
              <a:t>. If you set it to </a:t>
            </a:r>
            <a:r>
              <a:rPr lang="en-IN" altLang="en-US"/>
              <a:t>Goods </a:t>
            </a:r>
            <a:r>
              <a:rPr lang="en-IN" altLang="en-US" b="0"/>
              <a:t>, select the </a:t>
            </a:r>
            <a:r>
              <a:rPr lang="en-IN" altLang="en-US"/>
              <a:t>Method of Calculation </a:t>
            </a:r>
            <a:r>
              <a:rPr lang="en-IN" altLang="en-US" b="0"/>
              <a:t>as:</a:t>
            </a:r>
          </a:p>
          <a:p>
            <a:pPr lvl="1">
              <a:buFont typeface="Arial" panose="020B0604020202020204" pitchFamily="34" charset="0"/>
              <a:buChar char="•"/>
            </a:pPr>
            <a:r>
              <a:rPr lang="en-IN" altLang="en-US"/>
              <a:t>Based on Quantity </a:t>
            </a:r>
            <a:r>
              <a:rPr lang="en-IN" altLang="en-US" b="0"/>
              <a:t>, if the expense or income amount has to be distributed based on the quantity entered for each stock item in the invoice.</a:t>
            </a:r>
          </a:p>
          <a:p>
            <a:pPr lvl="1">
              <a:buFont typeface="Arial" panose="020B0604020202020204" pitchFamily="34" charset="0"/>
              <a:buChar char="•"/>
            </a:pPr>
            <a:r>
              <a:rPr lang="en-IN" altLang="en-US"/>
              <a:t>Based on Value </a:t>
            </a:r>
            <a:r>
              <a:rPr lang="en-IN" altLang="en-US" b="0"/>
              <a:t>, if the expense or income amount has to be distributed based on the value of each stock item or service selected in the invoice.</a:t>
            </a:r>
          </a:p>
          <a:p>
            <a:pPr>
              <a:buFont typeface="Arial" panose="020B0604020202020204" pitchFamily="34" charset="0"/>
              <a:buChar char="•"/>
            </a:pPr>
            <a:r>
              <a:rPr lang="en-IN" altLang="en-US" b="0"/>
              <a:t>You can use the expense ledger in a sales invoice for recording additional expenses along with the sale of goods or services</a:t>
            </a:r>
            <a:endParaRPr lang="en-US" altLang="en-US" b="0"/>
          </a:p>
          <a:p>
            <a:pPr>
              <a:buFont typeface="Arial" panose="020B0604020202020204" pitchFamily="34" charset="0"/>
              <a:buChar char="•"/>
            </a:pPr>
            <a:r>
              <a:rPr lang="en-IN" altLang="en-US" b="0"/>
              <a:t>Select this ledger in the invoice to round-off the invoice value.</a:t>
            </a:r>
            <a:endParaRPr lang="en-US" altLang="en-US" b="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04825" y="228600"/>
            <a:ext cx="7219950" cy="625475"/>
          </a:xfrm>
        </p:spPr>
        <p:txBody>
          <a:bodyPr/>
          <a:lstStyle/>
          <a:p>
            <a:pPr eaLnBrk="1" hangingPunct="1"/>
            <a:r>
              <a:rPr lang="en-US" altLang="en-US" smtClean="0"/>
              <a:t>Sale and Purchase Management</a:t>
            </a:r>
          </a:p>
        </p:txBody>
      </p:sp>
      <p:sp>
        <p:nvSpPr>
          <p:cNvPr id="15363" name="TextBox 1"/>
          <p:cNvSpPr txBox="1">
            <a:spLocks noChangeArrowheads="1"/>
          </p:cNvSpPr>
          <p:nvPr/>
        </p:nvSpPr>
        <p:spPr bwMode="auto">
          <a:xfrm>
            <a:off x="1066800" y="1600200"/>
            <a:ext cx="6096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defRPr/>
            </a:pPr>
            <a:r>
              <a:rPr lang="en-US" altLang="en-US" dirty="0" smtClean="0"/>
              <a:t>Item Invoice</a:t>
            </a:r>
          </a:p>
          <a:p>
            <a:pPr>
              <a:buFont typeface="Arial" panose="020B0604020202020204" pitchFamily="34" charset="0"/>
              <a:buChar char="•"/>
              <a:defRPr/>
            </a:pPr>
            <a:r>
              <a:rPr lang="en-US" altLang="en-US" dirty="0" smtClean="0"/>
              <a:t>Standard Rate</a:t>
            </a:r>
          </a:p>
          <a:p>
            <a:pPr>
              <a:buFont typeface="Arial" panose="020B0604020202020204" pitchFamily="34" charset="0"/>
              <a:buChar char="•"/>
              <a:defRPr/>
            </a:pPr>
            <a:r>
              <a:rPr lang="en-US" altLang="en-US" dirty="0" smtClean="0"/>
              <a:t>Use Multiple Price Levels</a:t>
            </a:r>
          </a:p>
          <a:p>
            <a:pPr>
              <a:buFont typeface="Arial" panose="020B0604020202020204" pitchFamily="34" charset="0"/>
              <a:buChar char="•"/>
              <a:defRPr/>
            </a:pPr>
            <a:r>
              <a:rPr lang="en-US" altLang="en-US" dirty="0" smtClean="0"/>
              <a:t>Discount</a:t>
            </a:r>
          </a:p>
          <a:p>
            <a:pPr>
              <a:buFont typeface="Arial" panose="020B0604020202020204" pitchFamily="34" charset="0"/>
              <a:buChar char="•"/>
              <a:defRPr/>
            </a:pPr>
            <a:r>
              <a:rPr lang="en-US" altLang="en-US" dirty="0" smtClean="0"/>
              <a:t>Additional Cost of Purchase</a:t>
            </a:r>
          </a:p>
          <a:p>
            <a:pPr>
              <a:buFont typeface="Arial" panose="020B0604020202020204" pitchFamily="34" charset="0"/>
              <a:buChar char="•"/>
              <a:defRPr/>
            </a:pPr>
            <a:r>
              <a:rPr lang="en-US" altLang="en-US" dirty="0" smtClean="0"/>
              <a:t>Invoice Round Off</a:t>
            </a:r>
          </a:p>
          <a:p>
            <a:pPr>
              <a:buFont typeface="Arial" panose="020B0604020202020204" pitchFamily="34" charset="0"/>
              <a:buChar char="•"/>
              <a:defRPr/>
            </a:pPr>
            <a:r>
              <a:rPr lang="en-US" altLang="en-US" dirty="0" smtClean="0"/>
              <a:t>Invoice Printing and Setup</a:t>
            </a:r>
          </a:p>
          <a:p>
            <a:pPr>
              <a:buFont typeface="Arial" panose="020B0604020202020204" pitchFamily="34" charset="0"/>
              <a:buChar char="•"/>
              <a:defRPr/>
            </a:pPr>
            <a:endParaRPr lang="en-US" altLang="en-US" dirty="0" smtClean="0"/>
          </a:p>
          <a:p>
            <a:pPr marL="0" indent="0">
              <a:defRPr/>
            </a:pPr>
            <a:endParaRPr lang="en-US" altLang="en-US" dirty="0" smtClean="0"/>
          </a:p>
          <a:p>
            <a:pPr lvl="1">
              <a:buFont typeface="Arial" panose="020B0604020202020204" pitchFamily="34" charset="0"/>
              <a:buChar char="•"/>
              <a:defRPr/>
            </a:pPr>
            <a:endParaRPr lang="en-US" altLang="en-US" dirty="0" smtClean="0"/>
          </a:p>
          <a:p>
            <a:pPr lvl="1">
              <a:buFont typeface="Arial" panose="020B0604020202020204" pitchFamily="34" charset="0"/>
              <a:buChar char="•"/>
              <a:defRPr/>
            </a:pPr>
            <a:endParaRPr lang="en-US" altLang="en-US" dirty="0" smtClean="0"/>
          </a:p>
          <a:p>
            <a:pPr lvl="1">
              <a:buFont typeface="Arial" panose="020B0604020202020204" pitchFamily="34" charset="0"/>
              <a:buChar char="•"/>
              <a:defRPr/>
            </a:pPr>
            <a:endParaRPr lang="en-IN" alt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28650" y="365125"/>
            <a:ext cx="7886700" cy="777875"/>
          </a:xfrm>
        </p:spPr>
        <p:txBody>
          <a:bodyPr/>
          <a:lstStyle/>
          <a:p>
            <a:pPr eaLnBrk="1" hangingPunct="1"/>
            <a:r>
              <a:rPr lang="en-US" altLang="en-US" smtClean="0"/>
              <a:t>Item Invoice</a:t>
            </a:r>
          </a:p>
        </p:txBody>
      </p:sp>
      <p:sp>
        <p:nvSpPr>
          <p:cNvPr id="16387" name="Rectangle 1"/>
          <p:cNvSpPr>
            <a:spLocks noChangeArrowheads="1"/>
          </p:cNvSpPr>
          <p:nvPr/>
        </p:nvSpPr>
        <p:spPr bwMode="auto">
          <a:xfrm>
            <a:off x="628650" y="1295400"/>
            <a:ext cx="79819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lvl="1">
              <a:buFont typeface="Arial" panose="020B0604020202020204" pitchFamily="34" charset="0"/>
              <a:buChar char="•"/>
            </a:pPr>
            <a:r>
              <a:rPr lang="en-US" altLang="en-US" b="0"/>
              <a:t>Sale/Purchase Voucher entry can be done in Item Invoice Mode</a:t>
            </a:r>
          </a:p>
          <a:p>
            <a:pPr lvl="1">
              <a:buFont typeface="Arial" panose="020B0604020202020204" pitchFamily="34" charset="0"/>
              <a:buChar char="•"/>
            </a:pPr>
            <a:r>
              <a:rPr lang="en-US" altLang="en-US" b="0"/>
              <a:t> In this mode, item name is entered instead of any ledgers</a:t>
            </a:r>
          </a:p>
          <a:p>
            <a:pPr lvl="1">
              <a:buFont typeface="Arial" panose="020B0604020202020204" pitchFamily="34" charset="0"/>
              <a:buChar char="•"/>
            </a:pPr>
            <a:r>
              <a:rPr lang="en-US" altLang="en-US" b="0"/>
              <a:t> Ledger also can be entered by leaving one line blank from item names entry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28650" y="365125"/>
            <a:ext cx="7886700" cy="777875"/>
          </a:xfrm>
        </p:spPr>
        <p:txBody>
          <a:bodyPr/>
          <a:lstStyle/>
          <a:p>
            <a:pPr eaLnBrk="1" hangingPunct="1"/>
            <a:r>
              <a:rPr lang="en-US" altLang="en-US" smtClean="0"/>
              <a:t>Setting Price, Price List</a:t>
            </a:r>
          </a:p>
        </p:txBody>
      </p:sp>
      <p:sp>
        <p:nvSpPr>
          <p:cNvPr id="2" name="TextBox 1"/>
          <p:cNvSpPr txBox="1"/>
          <p:nvPr/>
        </p:nvSpPr>
        <p:spPr>
          <a:xfrm>
            <a:off x="838200" y="1524000"/>
            <a:ext cx="7391400" cy="2678113"/>
          </a:xfrm>
          <a:prstGeom prst="rect">
            <a:avLst/>
          </a:prstGeom>
          <a:noFill/>
        </p:spPr>
        <p:txBody>
          <a:bodyPr>
            <a:spAutoFit/>
          </a:bodyPr>
          <a:lstStyle/>
          <a:p>
            <a:pPr marL="342900" indent="-342900">
              <a:buFont typeface="Arial" panose="020B0604020202020204" pitchFamily="34" charset="0"/>
              <a:buChar char="•"/>
              <a:defRPr/>
            </a:pPr>
            <a:r>
              <a:rPr lang="en-IN" b="0" dirty="0"/>
              <a:t>In the stock item master screen, set </a:t>
            </a:r>
            <a:r>
              <a:rPr lang="en-IN" dirty="0" err="1"/>
              <a:t>Set</a:t>
            </a:r>
            <a:r>
              <a:rPr lang="en-IN" dirty="0"/>
              <a:t> Standard Rates </a:t>
            </a:r>
            <a:r>
              <a:rPr lang="en-IN" b="0" dirty="0"/>
              <a:t>to Yes.</a:t>
            </a:r>
          </a:p>
          <a:p>
            <a:pPr marL="342900" indent="-342900">
              <a:buFont typeface="Arial" panose="020B0604020202020204" pitchFamily="34" charset="0"/>
              <a:buChar char="•"/>
              <a:defRPr/>
            </a:pPr>
            <a:endParaRPr lang="en-US" b="0" dirty="0"/>
          </a:p>
          <a:p>
            <a:pPr marL="342900" indent="-342900">
              <a:buFont typeface="Arial" panose="020B0604020202020204" pitchFamily="34" charset="0"/>
              <a:buChar char="•"/>
              <a:defRPr/>
            </a:pPr>
            <a:endParaRPr lang="en-IN" b="0" dirty="0"/>
          </a:p>
          <a:p>
            <a:pPr>
              <a:defRPr/>
            </a:pPr>
            <a:endParaRPr lang="en-US" b="0" dirty="0"/>
          </a:p>
          <a:p>
            <a:pPr>
              <a:defRPr/>
            </a:pPr>
            <a:endParaRPr lang="en-US" b="0" dirty="0"/>
          </a:p>
          <a:p>
            <a:pPr>
              <a:defRPr/>
            </a:pP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28650" y="365125"/>
            <a:ext cx="7886700" cy="777875"/>
          </a:xfrm>
        </p:spPr>
        <p:txBody>
          <a:bodyPr/>
          <a:lstStyle/>
          <a:p>
            <a:pPr eaLnBrk="1" hangingPunct="1"/>
            <a:r>
              <a:rPr lang="en-US" altLang="en-US" smtClean="0"/>
              <a:t>Price Levels</a:t>
            </a:r>
          </a:p>
        </p:txBody>
      </p:sp>
      <p:sp>
        <p:nvSpPr>
          <p:cNvPr id="20483" name="Rectangle 1"/>
          <p:cNvSpPr>
            <a:spLocks noChangeArrowheads="1"/>
          </p:cNvSpPr>
          <p:nvPr/>
        </p:nvSpPr>
        <p:spPr bwMode="auto">
          <a:xfrm>
            <a:off x="628650" y="1295400"/>
            <a:ext cx="752475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a:defRPr sz="2400" b="1">
                <a:solidFill>
                  <a:schemeClr val="tx1"/>
                </a:solidFill>
                <a:latin typeface="Comic Sans MS" panose="030F0702030302020204" pitchFamily="66" charset="0"/>
              </a:defRPr>
            </a:lvl2pPr>
            <a:lvl3pPr>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Enable in Company Features</a:t>
            </a:r>
          </a:p>
          <a:p>
            <a:pPr>
              <a:buFont typeface="Arial" panose="020B0604020202020204" pitchFamily="34" charset="0"/>
              <a:buChar char="•"/>
            </a:pPr>
            <a:r>
              <a:rPr lang="en-US" altLang="en-US" b="0"/>
              <a:t>  -&gt; Features(F11) </a:t>
            </a:r>
          </a:p>
          <a:p>
            <a:pPr>
              <a:buFont typeface="Arial" panose="020B0604020202020204" pitchFamily="34" charset="0"/>
              <a:buChar char="•"/>
            </a:pPr>
            <a:r>
              <a:rPr lang="en-US" altLang="en-US" b="0"/>
              <a:t>          -&gt; Inventory Features</a:t>
            </a:r>
            <a:endParaRPr lang="en-IN" altLang="en-US" b="0"/>
          </a:p>
          <a:p>
            <a:pPr>
              <a:buFont typeface="Arial" panose="020B0604020202020204" pitchFamily="34" charset="0"/>
              <a:buChar char="•"/>
            </a:pPr>
            <a:r>
              <a:rPr lang="en-US" altLang="en-US" b="0"/>
              <a:t>          -&gt; Sale Management</a:t>
            </a:r>
          </a:p>
          <a:p>
            <a:pPr>
              <a:buFont typeface="Arial" panose="020B0604020202020204" pitchFamily="34" charset="0"/>
              <a:buChar char="•"/>
            </a:pPr>
            <a:r>
              <a:rPr lang="en-US" altLang="en-US" b="0"/>
              <a:t>          -&gt; Use Multiple Price Levels</a:t>
            </a:r>
          </a:p>
          <a:p>
            <a:pPr>
              <a:buFont typeface="Arial" panose="020B0604020202020204" pitchFamily="34" charset="0"/>
              <a:buChar char="•"/>
            </a:pPr>
            <a:r>
              <a:rPr lang="en-US" altLang="en-US" b="0"/>
              <a:t>         -&gt; Enter name of price levels</a:t>
            </a:r>
          </a:p>
          <a:p>
            <a:pPr>
              <a:buFont typeface="Arial" panose="020B0604020202020204" pitchFamily="34" charset="0"/>
              <a:buChar char="•"/>
            </a:pPr>
            <a:endParaRPr lang="en-US" altLang="en-US" b="0"/>
          </a:p>
          <a:p>
            <a:pPr>
              <a:buFont typeface="Arial" panose="020B0604020202020204" pitchFamily="34" charset="0"/>
              <a:buChar char="•"/>
            </a:pPr>
            <a:r>
              <a:rPr lang="en-US" altLang="en-US" b="0"/>
              <a:t> Inventory Info</a:t>
            </a:r>
          </a:p>
          <a:p>
            <a:pPr lvl="1">
              <a:buFont typeface="Arial" panose="020B0604020202020204" pitchFamily="34" charset="0"/>
              <a:buChar char="•"/>
            </a:pPr>
            <a:r>
              <a:rPr lang="en-US" altLang="en-US" b="0"/>
              <a:t>Price List </a:t>
            </a:r>
          </a:p>
          <a:p>
            <a:pPr lvl="1">
              <a:buFont typeface="Arial" panose="020B0604020202020204" pitchFamily="34" charset="0"/>
              <a:buChar char="•"/>
            </a:pPr>
            <a:endParaRPr lang="en-US" altLang="en-US" b="0"/>
          </a:p>
          <a:p>
            <a:pPr lvl="2"/>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28650" y="365125"/>
            <a:ext cx="7886700" cy="777875"/>
          </a:xfrm>
        </p:spPr>
        <p:txBody>
          <a:bodyPr/>
          <a:lstStyle/>
          <a:p>
            <a:pPr eaLnBrk="1" hangingPunct="1"/>
            <a:r>
              <a:rPr lang="en-US" altLang="en-US" smtClean="0"/>
              <a:t>Discounts</a:t>
            </a:r>
          </a:p>
        </p:txBody>
      </p:sp>
      <p:sp>
        <p:nvSpPr>
          <p:cNvPr id="22531" name="Rectangle 1"/>
          <p:cNvSpPr>
            <a:spLocks noChangeArrowheads="1"/>
          </p:cNvSpPr>
          <p:nvPr/>
        </p:nvSpPr>
        <p:spPr bwMode="auto">
          <a:xfrm>
            <a:off x="628650" y="1295400"/>
            <a:ext cx="79819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Enable in Company Features</a:t>
            </a:r>
          </a:p>
          <a:p>
            <a:pPr>
              <a:buFont typeface="Arial" panose="020B0604020202020204" pitchFamily="34" charset="0"/>
              <a:buChar char="•"/>
            </a:pPr>
            <a:r>
              <a:rPr lang="en-US" altLang="en-US" b="0"/>
              <a:t>  -&gt; Features(F11) </a:t>
            </a:r>
          </a:p>
          <a:p>
            <a:r>
              <a:rPr lang="en-US" altLang="en-US" b="0"/>
              <a:t>          -&gt; Inventory Features</a:t>
            </a:r>
            <a:endParaRPr lang="en-IN" altLang="en-US" b="0"/>
          </a:p>
          <a:p>
            <a:r>
              <a:rPr lang="en-US" altLang="en-US" b="0"/>
              <a:t>          -&gt; Invoicing </a:t>
            </a:r>
          </a:p>
          <a:p>
            <a:r>
              <a:rPr lang="en-US" altLang="en-US" b="0"/>
              <a:t>          -&gt; Use separate discount columns in invoices</a:t>
            </a:r>
          </a:p>
          <a:p>
            <a:r>
              <a:rPr lang="en-US" altLang="en-US" b="0"/>
              <a:t>         </a:t>
            </a:r>
          </a:p>
          <a:p>
            <a:pPr>
              <a:buFont typeface="Arial" panose="020B0604020202020204" pitchFamily="34" charset="0"/>
              <a:buChar char="•"/>
            </a:pPr>
            <a:endParaRPr lang="en-US" altLang="en-US" b="0"/>
          </a:p>
          <a:p>
            <a:pPr>
              <a:buFont typeface="Arial" panose="020B0604020202020204" pitchFamily="34" charset="0"/>
              <a:buChar char="•"/>
            </a:pPr>
            <a:r>
              <a:rPr lang="en-US" altLang="en-US" b="0"/>
              <a:t> -&gt; Features(F11) </a:t>
            </a:r>
          </a:p>
          <a:p>
            <a:r>
              <a:rPr lang="en-US" altLang="en-US" b="0"/>
              <a:t>       -&gt; Inventory Features</a:t>
            </a:r>
            <a:endParaRPr lang="en-IN" altLang="en-US" b="0"/>
          </a:p>
          <a:p>
            <a:r>
              <a:rPr lang="en-US" altLang="en-US" b="0"/>
              <a:t>       -&gt; Storage and Classification </a:t>
            </a:r>
          </a:p>
          <a:p>
            <a:r>
              <a:rPr lang="en-US" altLang="en-US" b="0"/>
              <a:t>       -&gt; Use separate actual and billed quantity columns</a:t>
            </a:r>
          </a:p>
          <a:p>
            <a:pPr lvl="1">
              <a:buFont typeface="Arial" panose="020B0604020202020204" pitchFamily="34" charset="0"/>
              <a:buChar char="•"/>
            </a:pPr>
            <a:endParaRPr lang="en-US" altLang="en-US" b="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28650" y="365125"/>
            <a:ext cx="7886700" cy="777875"/>
          </a:xfrm>
        </p:spPr>
        <p:txBody>
          <a:bodyPr/>
          <a:lstStyle/>
          <a:p>
            <a:pPr eaLnBrk="1" hangingPunct="1"/>
            <a:r>
              <a:rPr lang="en-US" altLang="en-US" smtClean="0"/>
              <a:t>Additional Cost Of Purchase</a:t>
            </a:r>
          </a:p>
        </p:txBody>
      </p:sp>
      <p:sp>
        <p:nvSpPr>
          <p:cNvPr id="24579" name="TextBox 1"/>
          <p:cNvSpPr txBox="1">
            <a:spLocks noChangeArrowheads="1"/>
          </p:cNvSpPr>
          <p:nvPr/>
        </p:nvSpPr>
        <p:spPr bwMode="auto">
          <a:xfrm>
            <a:off x="457200" y="1447800"/>
            <a:ext cx="83820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r>
              <a:rPr lang="en-US" altLang="en-US" b="0"/>
              <a:t>The cost of an item is the rate at which the item is purchased. However there are other expenses like packing charges, freight charges, cartage etc also should be added to the cost of purchasing item</a:t>
            </a:r>
          </a:p>
          <a:p>
            <a:endParaRPr lang="en-US" altLang="en-US" b="0"/>
          </a:p>
          <a:p>
            <a:r>
              <a:rPr lang="en-US" altLang="en-US" b="0"/>
              <a:t>Thus, these additional cost details needs to be added to the actual cost of purchase.</a:t>
            </a:r>
          </a:p>
          <a:p>
            <a:endParaRPr lang="en-US" altLang="en-US" b="0"/>
          </a:p>
          <a:p>
            <a:r>
              <a:rPr lang="en-IN" altLang="en-US" b="0"/>
              <a:t>These expenses posted using </a:t>
            </a:r>
            <a:r>
              <a:rPr lang="en-IN" altLang="en-US"/>
              <a:t>Additional cost on Purchase </a:t>
            </a:r>
            <a:r>
              <a:rPr lang="en-IN" altLang="en-US" b="0"/>
              <a:t>features, do not affect the relevant nominal ledger accounts but update the cost of the Stock Item, i.e., the additional costs incurred are updated without actually affecting accounting, only the stock value goes up.</a:t>
            </a:r>
            <a:endParaRPr lang="en-US" altLang="en-US" b="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28650" y="365125"/>
            <a:ext cx="7886700" cy="777875"/>
          </a:xfrm>
        </p:spPr>
        <p:txBody>
          <a:bodyPr/>
          <a:lstStyle/>
          <a:p>
            <a:pPr eaLnBrk="1" hangingPunct="1"/>
            <a:r>
              <a:rPr lang="en-US" altLang="en-US" smtClean="0"/>
              <a:t>Additional Cost Of Purchase</a:t>
            </a:r>
          </a:p>
        </p:txBody>
      </p:sp>
      <p:sp>
        <p:nvSpPr>
          <p:cNvPr id="26627" name="TextBox 1"/>
          <p:cNvSpPr txBox="1">
            <a:spLocks noChangeArrowheads="1"/>
          </p:cNvSpPr>
          <p:nvPr/>
        </p:nvSpPr>
        <p:spPr bwMode="auto">
          <a:xfrm>
            <a:off x="1066800" y="1600200"/>
            <a:ext cx="7010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Enable in Company Features</a:t>
            </a:r>
          </a:p>
          <a:p>
            <a:pPr>
              <a:buFont typeface="Arial" panose="020B0604020202020204" pitchFamily="34" charset="0"/>
              <a:buChar char="•"/>
            </a:pPr>
            <a:r>
              <a:rPr lang="en-US" altLang="en-US" b="0"/>
              <a:t>  -&gt; Features(F11) </a:t>
            </a:r>
          </a:p>
          <a:p>
            <a:pPr>
              <a:buFont typeface="Arial" panose="020B0604020202020204" pitchFamily="34" charset="0"/>
              <a:buChar char="•"/>
            </a:pPr>
            <a:r>
              <a:rPr lang="en-US" altLang="en-US" b="0"/>
              <a:t>          -&gt; Inventory Features</a:t>
            </a:r>
            <a:endParaRPr lang="en-IN" altLang="en-US" b="0"/>
          </a:p>
          <a:p>
            <a:pPr>
              <a:buFont typeface="Arial" panose="020B0604020202020204" pitchFamily="34" charset="0"/>
              <a:buChar char="•"/>
            </a:pPr>
            <a:r>
              <a:rPr lang="en-US" altLang="en-US" b="0"/>
              <a:t>          -&gt; Purchase Management</a:t>
            </a:r>
          </a:p>
          <a:p>
            <a:pPr>
              <a:buFont typeface="Arial" panose="020B0604020202020204" pitchFamily="34" charset="0"/>
              <a:buChar char="•"/>
            </a:pPr>
            <a:r>
              <a:rPr lang="en-US" altLang="en-US" b="0"/>
              <a:t>          -&gt; Track Additional Cost Of Purchase</a:t>
            </a:r>
          </a:p>
          <a:p>
            <a:pPr>
              <a:buFont typeface="Arial" panose="020B0604020202020204" pitchFamily="34" charset="0"/>
              <a:buChar char="•"/>
            </a:pPr>
            <a:r>
              <a:rPr lang="en-US" altLang="en-US" b="0"/>
              <a:t>Change in Direct Expense Group Method of Allocation in Purchase Invoice</a:t>
            </a:r>
          </a:p>
          <a:p>
            <a:pPr>
              <a:buFont typeface="Arial" panose="020B0604020202020204" pitchFamily="34" charset="0"/>
              <a:buChar char="•"/>
            </a:pPr>
            <a:r>
              <a:rPr lang="en-US" altLang="en-US" b="0"/>
              <a:t>           -&gt; Alter Direct Expense Group</a:t>
            </a:r>
          </a:p>
          <a:p>
            <a:pPr>
              <a:buFont typeface="Arial" panose="020B0604020202020204" pitchFamily="34" charset="0"/>
              <a:buChar char="•"/>
            </a:pPr>
            <a:r>
              <a:rPr lang="en-US" altLang="en-US" b="0"/>
              <a:t>           -&gt; Change Method to allocate when used in Purchase Invoice to (Appropriate by Vale)</a:t>
            </a:r>
          </a:p>
          <a:p>
            <a:pPr>
              <a:buFont typeface="Arial" panose="020B0604020202020204" pitchFamily="34" charset="0"/>
              <a:buChar char="•"/>
            </a:pPr>
            <a:endParaRPr lang="en-US" altLang="en-US" b="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28650" y="365125"/>
            <a:ext cx="7886700" cy="777875"/>
          </a:xfrm>
        </p:spPr>
        <p:txBody>
          <a:bodyPr/>
          <a:lstStyle/>
          <a:p>
            <a:pPr eaLnBrk="1" hangingPunct="1"/>
            <a:r>
              <a:rPr lang="en-US" altLang="en-US" smtClean="0"/>
              <a:t>Additional Cost Of Purchase</a:t>
            </a:r>
          </a:p>
        </p:txBody>
      </p:sp>
      <p:sp>
        <p:nvSpPr>
          <p:cNvPr id="28675" name="TextBox 1"/>
          <p:cNvSpPr txBox="1">
            <a:spLocks noChangeArrowheads="1"/>
          </p:cNvSpPr>
          <p:nvPr/>
        </p:nvSpPr>
        <p:spPr bwMode="auto">
          <a:xfrm>
            <a:off x="1066800" y="1600200"/>
            <a:ext cx="7010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a:t>Create Ledger “Freight in Purchase” under “Direct Expense”</a:t>
            </a:r>
          </a:p>
          <a:p>
            <a:pPr>
              <a:buFont typeface="Arial" panose="020B0604020202020204" pitchFamily="34" charset="0"/>
              <a:buChar char="•"/>
            </a:pPr>
            <a:r>
              <a:rPr lang="en-US" altLang="en-US" b="0"/>
              <a:t>Create Purchase Invoice</a:t>
            </a:r>
          </a:p>
          <a:p>
            <a:pPr>
              <a:buFont typeface="Arial" panose="020B0604020202020204" pitchFamily="34" charset="0"/>
              <a:buChar char="•"/>
            </a:pPr>
            <a:r>
              <a:rPr lang="en-US" altLang="en-US" b="0"/>
              <a:t>Add expenses in Freight in Purchase</a:t>
            </a:r>
          </a:p>
          <a:p>
            <a:pPr>
              <a:buFont typeface="Arial" panose="020B0604020202020204" pitchFamily="34" charset="0"/>
              <a:buChar char="•"/>
            </a:pPr>
            <a:r>
              <a:rPr lang="en-US" altLang="en-US" b="0"/>
              <a:t>Check in Stock Summary</a:t>
            </a:r>
          </a:p>
          <a:p>
            <a:pPr>
              <a:buFont typeface="Arial" panose="020B0604020202020204" pitchFamily="34" charset="0"/>
              <a:buChar char="•"/>
            </a:pPr>
            <a:r>
              <a:rPr lang="en-US" altLang="en-US" b="0"/>
              <a:t>Check in Ledger Account “Freight in Purchase”</a:t>
            </a:r>
          </a:p>
          <a:p>
            <a:pPr>
              <a:buFont typeface="Arial" panose="020B0604020202020204" pitchFamily="34" charset="0"/>
              <a:buChar char="•"/>
            </a:pPr>
            <a:endParaRPr lang="en-US" altLang="en-US" b="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2211</TotalTime>
  <Words>398</Words>
  <Application>Microsoft Office PowerPoint</Application>
  <PresentationFormat>On-screen Show (4:3)</PresentationFormat>
  <Paragraphs>109</Paragraphs>
  <Slides>12</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Comic Sans MS</vt:lpstr>
      <vt:lpstr>Arial</vt:lpstr>
      <vt:lpstr>Calibri Light</vt:lpstr>
      <vt:lpstr>Calibri</vt:lpstr>
      <vt:lpstr>Office Theme</vt:lpstr>
      <vt:lpstr>Sale and Purchase Management</vt:lpstr>
      <vt:lpstr>Sale and Purchase Management</vt:lpstr>
      <vt:lpstr>Item Invoice</vt:lpstr>
      <vt:lpstr>Setting Price, Price List</vt:lpstr>
      <vt:lpstr>Price Levels</vt:lpstr>
      <vt:lpstr>Discounts</vt:lpstr>
      <vt:lpstr>Additional Cost Of Purchase</vt:lpstr>
      <vt:lpstr>Additional Cost Of Purchase</vt:lpstr>
      <vt:lpstr>Additional Cost Of Purchase</vt:lpstr>
      <vt:lpstr>Invoice Round Off</vt:lpstr>
      <vt:lpstr>Include Freight for GST calculation in Sale Invoice</vt:lpstr>
      <vt:lpstr>Include Freight for GST calculation in Sale Invoice</vt:lpstr>
    </vt:vector>
  </TitlesOfParts>
  <Company>Management Information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Accounting Principles</dc:title>
  <dc:creator>Valued Gateway Client</dc:creator>
  <cp:lastModifiedBy>vijay</cp:lastModifiedBy>
  <cp:revision>170</cp:revision>
  <dcterms:created xsi:type="dcterms:W3CDTF">2000-02-01T21:02:43Z</dcterms:created>
  <dcterms:modified xsi:type="dcterms:W3CDTF">2021-01-31T18:18:50Z</dcterms:modified>
</cp:coreProperties>
</file>