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 id="2147483911" r:id="rId2"/>
    <p:sldMasterId id="2147483929" r:id="rId3"/>
    <p:sldMasterId id="2147483941" r:id="rId4"/>
    <p:sldMasterId id="2147483998" r:id="rId5"/>
    <p:sldMasterId id="2147484013" r:id="rId6"/>
  </p:sldMasterIdLst>
  <p:notesMasterIdLst>
    <p:notesMasterId r:id="rId57"/>
  </p:notesMasterIdLst>
  <p:sldIdLst>
    <p:sldId id="256" r:id="rId7"/>
    <p:sldId id="257" r:id="rId8"/>
    <p:sldId id="258" r:id="rId9"/>
    <p:sldId id="259" r:id="rId10"/>
    <p:sldId id="276" r:id="rId11"/>
    <p:sldId id="260" r:id="rId12"/>
    <p:sldId id="312" r:id="rId13"/>
    <p:sldId id="267" r:id="rId14"/>
    <p:sldId id="269" r:id="rId15"/>
    <p:sldId id="270" r:id="rId16"/>
    <p:sldId id="274" r:id="rId17"/>
    <p:sldId id="272" r:id="rId18"/>
    <p:sldId id="273" r:id="rId19"/>
    <p:sldId id="313" r:id="rId20"/>
    <p:sldId id="308" r:id="rId21"/>
    <p:sldId id="309" r:id="rId22"/>
    <p:sldId id="310" r:id="rId23"/>
    <p:sldId id="263" r:id="rId24"/>
    <p:sldId id="264" r:id="rId25"/>
    <p:sldId id="302" r:id="rId26"/>
    <p:sldId id="303" r:id="rId27"/>
    <p:sldId id="304" r:id="rId28"/>
    <p:sldId id="305" r:id="rId29"/>
    <p:sldId id="306" r:id="rId30"/>
    <p:sldId id="307" r:id="rId31"/>
    <p:sldId id="278" r:id="rId32"/>
    <p:sldId id="314" r:id="rId33"/>
    <p:sldId id="277"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301" r:id="rId53"/>
    <p:sldId id="300" r:id="rId54"/>
    <p:sldId id="265" r:id="rId55"/>
    <p:sldId id="31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jay" initials="v" lastIdx="1" clrIdx="0">
    <p:extLst>
      <p:ext uri="{19B8F6BF-5375-455C-9EA6-DF929625EA0E}">
        <p15:presenceInfo xmlns:p15="http://schemas.microsoft.com/office/powerpoint/2012/main" userId="vij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1069" autoAdjust="0"/>
  </p:normalViewPr>
  <p:slideViewPr>
    <p:cSldViewPr snapToGrid="0">
      <p:cViewPr varScale="1">
        <p:scale>
          <a:sx n="83" d="100"/>
          <a:sy n="83" d="100"/>
        </p:scale>
        <p:origin x="714" y="78"/>
      </p:cViewPr>
      <p:guideLst/>
    </p:cSldViewPr>
  </p:slideViewPr>
  <p:notesTextViewPr>
    <p:cViewPr>
      <p:scale>
        <a:sx n="1" d="1"/>
        <a:sy n="1" d="1"/>
      </p:scale>
      <p:origin x="0" y="0"/>
    </p:cViewPr>
  </p:notesTextViewPr>
  <p:sorterViewPr>
    <p:cViewPr>
      <p:scale>
        <a:sx n="100" d="100"/>
        <a:sy n="100" d="100"/>
      </p:scale>
      <p:origin x="0" y="-1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E44CE-FFB1-4DC2-8816-CCACF6F560E9}" type="datetimeFigureOut">
              <a:rPr lang="en-IN" smtClean="0"/>
              <a:t>29-Sep-21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1CA93-AF16-4237-8AD8-F1FD7B344163}" type="slidenum">
              <a:rPr lang="en-IN" smtClean="0"/>
              <a:t>‹#›</a:t>
            </a:fld>
            <a:endParaRPr lang="en-IN"/>
          </a:p>
        </p:txBody>
      </p:sp>
    </p:spTree>
    <p:extLst>
      <p:ext uri="{BB962C8B-B14F-4D97-AF65-F5344CB8AC3E}">
        <p14:creationId xmlns:p14="http://schemas.microsoft.com/office/powerpoint/2010/main" val="165202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86134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890037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5699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883764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36286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5756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54224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07319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03249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00769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9824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91288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27048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52771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124043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560302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93145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9396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4459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84713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89593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6639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6761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55375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935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comprehensive because it has subsumed almost all the indirect taxes except a few state taxes. Multi-staged as it is, the GST is imposed at every step in the production process, but is meant to be refunded to all parties in the various stages of production other than the final consumer and as a destination-based tax, it is collected from point of consumption and not point of origin like previous taxes.</a:t>
            </a:r>
            <a:endParaRPr lang="en-IN" dirty="0"/>
          </a:p>
        </p:txBody>
      </p:sp>
      <p:sp>
        <p:nvSpPr>
          <p:cNvPr id="4" name="Slide Number Placeholder 3"/>
          <p:cNvSpPr>
            <a:spLocks noGrp="1"/>
          </p:cNvSpPr>
          <p:nvPr>
            <p:ph type="sldNum" sz="quarter" idx="10"/>
          </p:nvPr>
        </p:nvSpPr>
        <p:spPr/>
        <p:txBody>
          <a:bodyPr/>
          <a:lstStyle/>
          <a:p>
            <a:fld id="{A751CA93-AF16-4237-8AD8-F1FD7B344163}" type="slidenum">
              <a:rPr lang="en-IN" smtClean="0"/>
              <a:t>15</a:t>
            </a:fld>
            <a:endParaRPr lang="en-IN"/>
          </a:p>
        </p:txBody>
      </p:sp>
    </p:spTree>
    <p:extLst>
      <p:ext uri="{BB962C8B-B14F-4D97-AF65-F5344CB8AC3E}">
        <p14:creationId xmlns:p14="http://schemas.microsoft.com/office/powerpoint/2010/main" val="274450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4602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402966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81652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44565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7039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79096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50784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038946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073104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41764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074801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51917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99222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4235607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IN"/>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A29A4887-8EBE-48D2-A4B9-D12C77E639E8}" type="slidenum">
              <a:rPr lang="en-IN" smtClean="0"/>
              <a:t>‹#›</a:t>
            </a:fld>
            <a:endParaRPr lang="en-IN"/>
          </a:p>
        </p:txBody>
      </p:sp>
    </p:spTree>
    <p:extLst>
      <p:ext uri="{BB962C8B-B14F-4D97-AF65-F5344CB8AC3E}">
        <p14:creationId xmlns:p14="http://schemas.microsoft.com/office/powerpoint/2010/main" val="126676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lvl1pPr>
              <a:defRPr sz="1000" b="1"/>
            </a:lvl1p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32976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657447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lvl1pPr>
              <a:defRPr sz="1000" b="1"/>
            </a:lvl1pPr>
          </a:lstStyle>
          <a:p>
            <a:endParaRPr lang="en-IN"/>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823504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57965086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68D976-E7BF-4080-8F9B-00BD849CE952}" type="datetimeFigureOut">
              <a:rPr lang="en-IN" smtClean="0"/>
              <a:t>29-Sep-21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406209007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68D976-E7BF-4080-8F9B-00BD849CE952}" type="datetimeFigureOut">
              <a:rPr lang="en-IN" smtClean="0"/>
              <a:t>29-Sep-21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32477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8D976-E7BF-4080-8F9B-00BD849CE952}" type="datetimeFigureOut">
              <a:rPr lang="en-IN" smtClean="0"/>
              <a:t>29-Sep-21</a:t>
            </a:fld>
            <a:endParaRPr lang="en-IN"/>
          </a:p>
        </p:txBody>
      </p:sp>
      <p:sp>
        <p:nvSpPr>
          <p:cNvPr id="3" name="Footer Placeholder 2"/>
          <p:cNvSpPr>
            <a:spLocks noGrp="1"/>
          </p:cNvSpPr>
          <p:nvPr>
            <p:ph type="ftr" sz="quarter" idx="11"/>
          </p:nvPr>
        </p:nvSpPr>
        <p:spPr/>
        <p:txBody>
          <a:bodyPr/>
          <a:lstStyle/>
          <a:p>
            <a:endParaRPr lang="en-IN"/>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202995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57085827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196666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428177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803874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46344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747047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612216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668D976-E7BF-4080-8F9B-00BD849CE952}" type="datetimeFigureOut">
              <a:rPr lang="en-IN" smtClean="0"/>
              <a:t>29-Sep-21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071370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668D976-E7BF-4080-8F9B-00BD849CE952}" type="datetimeFigureOut">
              <a:rPr lang="en-IN" smtClean="0"/>
              <a:t>29-Sep-21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866545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653959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595878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29A4887-8EBE-48D2-A4B9-D12C77E639E8}" type="slidenum">
              <a:rPr lang="en-IN" smtClean="0"/>
              <a:t>‹#›</a:t>
            </a:fld>
            <a:endParaRPr lang="en-IN"/>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4277660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47284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29A4887-8EBE-48D2-A4B9-D12C77E639E8}" type="slidenum">
              <a:rPr lang="en-IN" smtClean="0"/>
              <a:t>‹#›</a:t>
            </a:fld>
            <a:endParaRPr lang="en-IN"/>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8108522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7851101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68D976-E7BF-4080-8F9B-00BD849CE952}" type="datetimeFigureOut">
              <a:rPr lang="en-IN" smtClean="0"/>
              <a:t>29-Sep-21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635951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9749502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68D976-E7BF-4080-8F9B-00BD849CE952}" type="datetimeFigureOut">
              <a:rPr lang="en-IN" smtClean="0"/>
              <a:t>29-Sep-21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24038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8D976-E7BF-4080-8F9B-00BD849CE952}" type="datetimeFigureOut">
              <a:rPr lang="en-IN" smtClean="0"/>
              <a:t>29-Sep-21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493552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29A4887-8EBE-48D2-A4B9-D12C77E639E8}"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650682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29A4887-8EBE-48D2-A4B9-D12C77E639E8}"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9184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311660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133266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IN"/>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29A4887-8EBE-48D2-A4B9-D12C77E639E8}" type="slidenum">
              <a:rPr lang="en-IN" smtClean="0"/>
              <a:t>‹#›</a:t>
            </a:fld>
            <a:endParaRPr lang="en-IN"/>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0767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581408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29A4887-8EBE-48D2-A4B9-D12C77E639E8}" type="slidenum">
              <a:rPr lang="en-IN" smtClean="0"/>
              <a:t>‹#›</a:t>
            </a:fld>
            <a:endParaRPr lang="en-IN"/>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67965405"/>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10996839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68D976-E7BF-4080-8F9B-00BD849CE952}" type="datetimeFigureOut">
              <a:rPr lang="en-IN" smtClean="0"/>
              <a:t>29-Sep-21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11382561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68D976-E7BF-4080-8F9B-00BD849CE952}" type="datetimeFigureOut">
              <a:rPr lang="en-IN" smtClean="0"/>
              <a:t>29-Sep-21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492413807"/>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68D976-E7BF-4080-8F9B-00BD849CE952}" type="datetimeFigureOut">
              <a:rPr lang="en-IN" smtClean="0"/>
              <a:t>29-Sep-21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673962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8D976-E7BF-4080-8F9B-00BD849CE952}" type="datetimeFigureOut">
              <a:rPr lang="en-IN" smtClean="0"/>
              <a:t>29-Sep-21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956346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a:xfrm>
            <a:off x="2103620" y="6375679"/>
            <a:ext cx="3482179" cy="345796"/>
          </a:xfrm>
        </p:spPr>
        <p:txBody>
          <a:bodyPr/>
          <a:lstStyle/>
          <a:p>
            <a:endParaRPr lang="en-IN"/>
          </a:p>
        </p:txBody>
      </p:sp>
      <p:sp>
        <p:nvSpPr>
          <p:cNvPr id="7" name="Slide Number Placeholder 6"/>
          <p:cNvSpPr>
            <a:spLocks noGrp="1"/>
          </p:cNvSpPr>
          <p:nvPr>
            <p:ph type="sldNum" sz="quarter" idx="12"/>
          </p:nvPr>
        </p:nvSpPr>
        <p:spPr>
          <a:xfrm>
            <a:off x="5691014" y="6375679"/>
            <a:ext cx="1232456" cy="345796"/>
          </a:xfrm>
        </p:spPr>
        <p:txBody>
          <a:bodyPr/>
          <a:lstStyle/>
          <a:p>
            <a:fld id="{A29A4887-8EBE-48D2-A4B9-D12C77E639E8}" type="slidenum">
              <a:rPr lang="en-IN" smtClean="0"/>
              <a:t>‹#›</a:t>
            </a:fld>
            <a:endParaRPr lang="en-IN"/>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183007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a:xfrm>
            <a:off x="2103621" y="6375679"/>
            <a:ext cx="3482178" cy="345796"/>
          </a:xfrm>
        </p:spPr>
        <p:txBody>
          <a:bodyPr/>
          <a:lstStyle/>
          <a:p>
            <a:endParaRPr lang="en-IN"/>
          </a:p>
        </p:txBody>
      </p:sp>
      <p:sp>
        <p:nvSpPr>
          <p:cNvPr id="7" name="Slide Number Placeholder 6"/>
          <p:cNvSpPr>
            <a:spLocks noGrp="1"/>
          </p:cNvSpPr>
          <p:nvPr>
            <p:ph type="sldNum" sz="quarter" idx="12"/>
          </p:nvPr>
        </p:nvSpPr>
        <p:spPr>
          <a:xfrm>
            <a:off x="5687568" y="6375679"/>
            <a:ext cx="1234440" cy="345796"/>
          </a:xfrm>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079987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678427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083188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770465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903149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86132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68D976-E7BF-4080-8F9B-00BD849CE952}" type="datetimeFigureOut">
              <a:rPr lang="en-IN" smtClean="0"/>
              <a:t>29-Sep-21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8605429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77317690"/>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68D976-E7BF-4080-8F9B-00BD849CE952}" type="datetimeFigureOut">
              <a:rPr lang="en-IN" smtClean="0"/>
              <a:t>29-Sep-21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41800915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68D976-E7BF-4080-8F9B-00BD849CE952}" type="datetimeFigureOut">
              <a:rPr lang="en-IN" smtClean="0"/>
              <a:t>29-Sep-21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5609550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8D976-E7BF-4080-8F9B-00BD849CE952}" type="datetimeFigureOut">
              <a:rPr lang="en-IN" smtClean="0"/>
              <a:t>29-Sep-21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7539700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2151844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a:xfrm>
            <a:off x="590396" y="6041362"/>
            <a:ext cx="3295413" cy="365125"/>
          </a:xfrm>
        </p:spPr>
        <p:txBody>
          <a:bodyPr/>
          <a:lstStyle/>
          <a:p>
            <a:endParaRPr lang="en-IN"/>
          </a:p>
        </p:txBody>
      </p:sp>
      <p:sp>
        <p:nvSpPr>
          <p:cNvPr id="7" name="Slide Number Placeholder 6"/>
          <p:cNvSpPr>
            <a:spLocks noGrp="1"/>
          </p:cNvSpPr>
          <p:nvPr>
            <p:ph type="sldNum" sz="quarter" idx="12"/>
          </p:nvPr>
        </p:nvSpPr>
        <p:spPr>
          <a:xfrm>
            <a:off x="4862689" y="5915888"/>
            <a:ext cx="1062155" cy="490599"/>
          </a:xfrm>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0241380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049135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5876058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5668D976-E7BF-4080-8F9B-00BD849CE952}" type="datetimeFigureOut">
              <a:rPr lang="en-IN" smtClean="0"/>
              <a:t>29-Sep-21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509095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03215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8D976-E7BF-4080-8F9B-00BD849CE952}" type="datetimeFigureOut">
              <a:rPr lang="en-IN" smtClean="0"/>
              <a:t>29-Sep-21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370283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76609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6775707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8011521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5349561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72227397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68D976-E7BF-4080-8F9B-00BD849CE952}" type="datetimeFigureOut">
              <a:rPr lang="en-IN" smtClean="0"/>
              <a:t>29-Sep-21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4257618208"/>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68D976-E7BF-4080-8F9B-00BD849CE952}" type="datetimeFigureOut">
              <a:rPr lang="en-IN" smtClean="0"/>
              <a:t>29-Sep-21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2876090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8D976-E7BF-4080-8F9B-00BD849CE952}" type="datetimeFigureOut">
              <a:rPr lang="en-IN" smtClean="0"/>
              <a:t>29-Sep-21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947350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110826231"/>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a:xfrm>
            <a:off x="1141412" y="5883275"/>
            <a:ext cx="5105400" cy="365125"/>
          </a:xfrm>
        </p:spPr>
        <p:txBody>
          <a:bodyPr/>
          <a:lstStyle/>
          <a:p>
            <a:endParaRPr lang="en-IN"/>
          </a:p>
        </p:txBody>
      </p:sp>
      <p:sp>
        <p:nvSpPr>
          <p:cNvPr id="7" name="Slide Number Placeholder 6"/>
          <p:cNvSpPr>
            <a:spLocks noGrp="1"/>
          </p:cNvSpPr>
          <p:nvPr>
            <p:ph type="sldNum" sz="quarter" idx="12"/>
          </p:nvPr>
        </p:nvSpPr>
        <p:spPr>
          <a:xfrm>
            <a:off x="10742612" y="5883275"/>
            <a:ext cx="322567" cy="365125"/>
          </a:xfrm>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08934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808652808"/>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4879502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0195244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5492350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42492347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9686078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2949417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7260517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29-Sep-21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22565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29-Sep-21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79461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heme" Target="../theme/theme6.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68D976-E7BF-4080-8F9B-00BD849CE952}" type="datetimeFigureOut">
              <a:rPr lang="en-IN" smtClean="0"/>
              <a:t>29-Sep-21</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9A4887-8EBE-48D2-A4B9-D12C77E639E8}" type="slidenum">
              <a:rPr lang="en-IN" smtClean="0"/>
              <a:t>‹#›</a:t>
            </a:fld>
            <a:endParaRPr lang="en-IN"/>
          </a:p>
        </p:txBody>
      </p:sp>
    </p:spTree>
    <p:extLst>
      <p:ext uri="{BB962C8B-B14F-4D97-AF65-F5344CB8AC3E}">
        <p14:creationId xmlns:p14="http://schemas.microsoft.com/office/powerpoint/2010/main" val="173600866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5668D976-E7BF-4080-8F9B-00BD849CE952}" type="datetimeFigureOut">
              <a:rPr lang="en-IN" smtClean="0"/>
              <a:t>29-Sep-21</a:t>
            </a:fld>
            <a:endParaRPr lang="en-IN"/>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IN"/>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29A4887-8EBE-48D2-A4B9-D12C77E639E8}" type="slidenum">
              <a:rPr lang="en-IN" smtClean="0"/>
              <a:t>‹#›</a:t>
            </a:fld>
            <a:endParaRPr lang="en-IN"/>
          </a:p>
        </p:txBody>
      </p:sp>
    </p:spTree>
    <p:extLst>
      <p:ext uri="{BB962C8B-B14F-4D97-AF65-F5344CB8AC3E}">
        <p14:creationId xmlns:p14="http://schemas.microsoft.com/office/powerpoint/2010/main" val="1772154149"/>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668D976-E7BF-4080-8F9B-00BD849CE952}" type="datetimeFigureOut">
              <a:rPr lang="en-IN" smtClean="0"/>
              <a:t>29-Sep-21</a:t>
            </a:fld>
            <a:endParaRPr lang="en-IN"/>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IN"/>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29A4887-8EBE-48D2-A4B9-D12C77E639E8}" type="slidenum">
              <a:rPr lang="en-IN" smtClean="0"/>
              <a:t>‹#›</a:t>
            </a:fld>
            <a:endParaRPr lang="en-IN"/>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519062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668D976-E7BF-4080-8F9B-00BD849CE952}" type="datetimeFigureOut">
              <a:rPr lang="en-IN" smtClean="0"/>
              <a:t>29-Sep-21</a:t>
            </a:fld>
            <a:endParaRPr lang="en-IN"/>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IN"/>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29A4887-8EBE-48D2-A4B9-D12C77E639E8}" type="slidenum">
              <a:rPr lang="en-IN" smtClean="0"/>
              <a:t>‹#›</a:t>
            </a:fld>
            <a:endParaRPr lang="en-IN"/>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945596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IN"/>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668D976-E7BF-4080-8F9B-00BD849CE952}" type="datetimeFigureOut">
              <a:rPr lang="en-IN" smtClean="0"/>
              <a:t>29-Sep-21</a:t>
            </a:fld>
            <a:endParaRPr lang="en-IN"/>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29A4887-8EBE-48D2-A4B9-D12C77E639E8}" type="slidenum">
              <a:rPr lang="en-IN" smtClean="0"/>
              <a:t>‹#›</a:t>
            </a:fld>
            <a:endParaRPr lang="en-IN"/>
          </a:p>
        </p:txBody>
      </p:sp>
    </p:spTree>
    <p:extLst>
      <p:ext uri="{BB962C8B-B14F-4D97-AF65-F5344CB8AC3E}">
        <p14:creationId xmlns:p14="http://schemas.microsoft.com/office/powerpoint/2010/main" val="1900501060"/>
      </p:ext>
    </p:extLst>
  </p:cSld>
  <p:clrMap bg1="dk1" tx1="lt1" bg2="dk2" tx2="lt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668D976-E7BF-4080-8F9B-00BD849CE952}" type="datetimeFigureOut">
              <a:rPr lang="en-IN" smtClean="0"/>
              <a:t>29-Sep-21</a:t>
            </a:fld>
            <a:endParaRPr lang="en-IN"/>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29A4887-8EBE-48D2-A4B9-D12C77E639E8}" type="slidenum">
              <a:rPr lang="en-IN" smtClean="0"/>
              <a:t>‹#›</a:t>
            </a:fld>
            <a:endParaRPr lang="en-IN"/>
          </a:p>
        </p:txBody>
      </p:sp>
    </p:spTree>
    <p:extLst>
      <p:ext uri="{BB962C8B-B14F-4D97-AF65-F5344CB8AC3E}">
        <p14:creationId xmlns:p14="http://schemas.microsoft.com/office/powerpoint/2010/main" val="1596740167"/>
      </p:ext>
    </p:extLst>
  </p:cSld>
  <p:clrMap bg1="dk1" tx1="lt1" bg2="dk2"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6.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7200" dirty="0" smtClean="0">
                <a:effectLst>
                  <a:glow rad="50800">
                    <a:schemeClr val="accent1">
                      <a:alpha val="40000"/>
                    </a:schemeClr>
                  </a:glow>
                  <a:outerShdw blurRad="50800" dist="50800" dir="5400000" algn="ctr" rotWithShape="0">
                    <a:srgbClr val="000000">
                      <a:alpha val="74000"/>
                    </a:srgbClr>
                  </a:outerShdw>
                  <a:reflection endPos="0" dist="50800" dir="5400000" sy="-100000" algn="bl" rotWithShape="0"/>
                </a:effectLst>
              </a:rPr>
              <a:t>Indian Taxation System</a:t>
            </a:r>
            <a:endParaRPr lang="en-IN" sz="7200" dirty="0">
              <a:effectLst>
                <a:glow rad="50800">
                  <a:schemeClr val="accent1">
                    <a:alpha val="40000"/>
                  </a:schemeClr>
                </a:glow>
                <a:outerShdw blurRad="50800" dist="50800" dir="5400000" algn="ctr" rotWithShape="0">
                  <a:srgbClr val="000000">
                    <a:alpha val="74000"/>
                  </a:srgbClr>
                </a:outerShdw>
                <a:reflection endPos="0" dist="50800" dir="5400000" sy="-100000" algn="bl" rotWithShape="0"/>
              </a:effectLst>
            </a:endParaRPr>
          </a:p>
        </p:txBody>
      </p:sp>
      <p:sp>
        <p:nvSpPr>
          <p:cNvPr id="3" name="Subtitle 2"/>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3085610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739516" y="1556792"/>
            <a:ext cx="8712968" cy="5184576"/>
          </a:xfrm>
          <a:noFill/>
        </p:spPr>
        <p:txBody>
          <a:bodyPr>
            <a:noAutofit/>
          </a:bodyPr>
          <a:lstStyle/>
          <a:p>
            <a:pPr algn="just">
              <a:buSzPct val="100000"/>
              <a:buFont typeface="Wingdings" panose="05000000000000000000" pitchFamily="2" charset="2"/>
              <a:buChar char="§"/>
            </a:pPr>
            <a:r>
              <a:rPr lang="en-US" sz="2800" dirty="0">
                <a:cs typeface="Andalus" panose="02020603050405020304" pitchFamily="18" charset="-78"/>
              </a:rPr>
              <a:t>Out of GST Purview</a:t>
            </a:r>
          </a:p>
          <a:p>
            <a:pPr lvl="2" algn="just">
              <a:buSzPct val="100000"/>
              <a:buFont typeface="Wingdings" panose="05000000000000000000" pitchFamily="2" charset="2"/>
              <a:buChar char="§"/>
            </a:pPr>
            <a:r>
              <a:rPr lang="en-US" sz="2000" dirty="0">
                <a:cs typeface="Andalus" panose="02020603050405020304" pitchFamily="18" charset="-78"/>
              </a:rPr>
              <a:t>Alcoholic Liquor for human consumption</a:t>
            </a:r>
          </a:p>
          <a:p>
            <a:pPr lvl="2" algn="just">
              <a:buSzPct val="100000"/>
              <a:buFont typeface="Wingdings" panose="05000000000000000000" pitchFamily="2" charset="2"/>
              <a:buChar char="§"/>
            </a:pPr>
            <a:r>
              <a:rPr lang="en-US" sz="2000" dirty="0">
                <a:cs typeface="Andalus" panose="02020603050405020304" pitchFamily="18" charset="-78"/>
              </a:rPr>
              <a:t>Crude petroleum</a:t>
            </a:r>
          </a:p>
          <a:p>
            <a:pPr lvl="2" algn="just">
              <a:buSzPct val="100000"/>
              <a:buFont typeface="Wingdings" panose="05000000000000000000" pitchFamily="2" charset="2"/>
              <a:buChar char="§"/>
            </a:pPr>
            <a:r>
              <a:rPr lang="en-US" sz="2000" dirty="0">
                <a:cs typeface="Andalus" panose="02020603050405020304" pitchFamily="18" charset="-78"/>
              </a:rPr>
              <a:t>Motor sprit (petrol)</a:t>
            </a:r>
          </a:p>
          <a:p>
            <a:pPr lvl="2" algn="just">
              <a:buSzPct val="100000"/>
              <a:buFont typeface="Wingdings" panose="05000000000000000000" pitchFamily="2" charset="2"/>
              <a:buChar char="§"/>
            </a:pPr>
            <a:r>
              <a:rPr lang="en-US" sz="2000" dirty="0">
                <a:cs typeface="Andalus" panose="02020603050405020304" pitchFamily="18" charset="-78"/>
              </a:rPr>
              <a:t>High speed diesel</a:t>
            </a:r>
          </a:p>
          <a:p>
            <a:pPr lvl="2" algn="just">
              <a:buSzPct val="100000"/>
              <a:buFont typeface="Wingdings" panose="05000000000000000000" pitchFamily="2" charset="2"/>
              <a:buChar char="§"/>
            </a:pPr>
            <a:r>
              <a:rPr lang="en-US" sz="2000" dirty="0">
                <a:cs typeface="Andalus" panose="02020603050405020304" pitchFamily="18" charset="-78"/>
              </a:rPr>
              <a:t>Natural gas</a:t>
            </a:r>
          </a:p>
          <a:p>
            <a:pPr lvl="2" algn="just">
              <a:buSzPct val="100000"/>
              <a:buFont typeface="Wingdings" panose="05000000000000000000" pitchFamily="2" charset="2"/>
              <a:buChar char="§"/>
            </a:pPr>
            <a:r>
              <a:rPr lang="en-US" sz="2000" dirty="0">
                <a:cs typeface="Andalus" panose="02020603050405020304" pitchFamily="18" charset="-78"/>
              </a:rPr>
              <a:t>Aviation turbine fuel</a:t>
            </a:r>
          </a:p>
          <a:p>
            <a:pPr lvl="2" algn="just">
              <a:buSzPct val="100000"/>
              <a:buFont typeface="Wingdings" panose="05000000000000000000" pitchFamily="2" charset="2"/>
              <a:buChar char="§"/>
            </a:pPr>
            <a:r>
              <a:rPr lang="en-US" sz="2000" dirty="0">
                <a:cs typeface="Andalus" panose="02020603050405020304" pitchFamily="18" charset="-78"/>
              </a:rPr>
              <a:t>Taxes levied by local bodies</a:t>
            </a:r>
          </a:p>
          <a:p>
            <a:pPr algn="just">
              <a:buSzPct val="100000"/>
              <a:buFont typeface="Wingdings" panose="05000000000000000000" pitchFamily="2" charset="2"/>
              <a:buChar char="§"/>
            </a:pPr>
            <a:endParaRPr lang="en-US" sz="2800" dirty="0">
              <a:cs typeface="Andalus" panose="02020603050405020304" pitchFamily="18" charset="-78"/>
            </a:endParaRPr>
          </a:p>
        </p:txBody>
      </p:sp>
      <p:sp>
        <p:nvSpPr>
          <p:cNvPr id="3" name="Title 2"/>
          <p:cNvSpPr>
            <a:spLocks noGrp="1"/>
          </p:cNvSpPr>
          <p:nvPr>
            <p:ph type="title"/>
          </p:nvPr>
        </p:nvSpPr>
        <p:spPr>
          <a:xfrm>
            <a:off x="1295400" y="315198"/>
            <a:ext cx="9601200" cy="1485900"/>
          </a:xfrm>
        </p:spPr>
        <p:txBody>
          <a:bodyPr/>
          <a:lstStyle/>
          <a:p>
            <a:r>
              <a:rPr lang="en-US" dirty="0" smtClean="0"/>
              <a:t>Exemptions: The Left Out</a:t>
            </a:r>
            <a:endParaRPr lang="en-IN" dirty="0"/>
          </a:p>
        </p:txBody>
      </p:sp>
    </p:spTree>
    <p:extLst>
      <p:ext uri="{BB962C8B-B14F-4D97-AF65-F5344CB8AC3E}">
        <p14:creationId xmlns:p14="http://schemas.microsoft.com/office/powerpoint/2010/main" val="1765766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447593" y="1921448"/>
            <a:ext cx="3185548" cy="3185548"/>
          </a:xfrm>
          <a:prstGeom prst="ellipse">
            <a:avLst/>
          </a:prstGeom>
          <a:solidFill>
            <a:schemeClr val="accent3"/>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IN" sz="2400" dirty="0">
                <a:latin typeface="Georgia" pitchFamily="18" charset="0"/>
              </a:rPr>
              <a:t>Benefits of GST</a:t>
            </a:r>
          </a:p>
        </p:txBody>
      </p:sp>
      <p:sp>
        <p:nvSpPr>
          <p:cNvPr id="6" name="Oval 5"/>
          <p:cNvSpPr/>
          <p:nvPr/>
        </p:nvSpPr>
        <p:spPr>
          <a:xfrm>
            <a:off x="4961707" y="558858"/>
            <a:ext cx="2004968" cy="1895990"/>
          </a:xfrm>
          <a:prstGeom prst="ellipse">
            <a:avLst/>
          </a:prstGeom>
          <a:solidFill>
            <a:schemeClr val="accent1"/>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IN" sz="1400" dirty="0">
                <a:latin typeface="Georgia" pitchFamily="18" charset="0"/>
              </a:rPr>
              <a:t> Removal of Cascading Effect of Taxes</a:t>
            </a:r>
          </a:p>
        </p:txBody>
      </p:sp>
      <p:sp>
        <p:nvSpPr>
          <p:cNvPr id="7" name="Oval 6"/>
          <p:cNvSpPr/>
          <p:nvPr/>
        </p:nvSpPr>
        <p:spPr>
          <a:xfrm>
            <a:off x="6506817" y="1286660"/>
            <a:ext cx="1957280" cy="1853989"/>
          </a:xfrm>
          <a:prstGeom prst="ellipse">
            <a:avLst/>
          </a:prstGeom>
          <a:solidFill>
            <a:schemeClr val="accent1"/>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IN" sz="1600" dirty="0">
                <a:latin typeface="Georgia" pitchFamily="18" charset="0"/>
              </a:rPr>
              <a:t>Free movement of Goods &amp; Services</a:t>
            </a:r>
          </a:p>
        </p:txBody>
      </p:sp>
      <p:sp>
        <p:nvSpPr>
          <p:cNvPr id="8" name="Oval 7"/>
          <p:cNvSpPr/>
          <p:nvPr/>
        </p:nvSpPr>
        <p:spPr>
          <a:xfrm>
            <a:off x="6964018" y="2935678"/>
            <a:ext cx="2017073" cy="1957169"/>
          </a:xfrm>
          <a:prstGeom prst="ellipse">
            <a:avLst/>
          </a:prstGeom>
          <a:solidFill>
            <a:schemeClr val="accent1"/>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IN" sz="1600" dirty="0">
                <a:latin typeface="Georgia" pitchFamily="18" charset="0"/>
              </a:rPr>
              <a:t>Abolition of Multiple Tax Layers</a:t>
            </a:r>
          </a:p>
        </p:txBody>
      </p:sp>
      <p:sp>
        <p:nvSpPr>
          <p:cNvPr id="9" name="Oval 8"/>
          <p:cNvSpPr/>
          <p:nvPr/>
        </p:nvSpPr>
        <p:spPr>
          <a:xfrm>
            <a:off x="5824012" y="4207449"/>
            <a:ext cx="2081580" cy="1925329"/>
          </a:xfrm>
          <a:prstGeom prst="ellipse">
            <a:avLst/>
          </a:prstGeom>
          <a:solidFill>
            <a:schemeClr val="accent1"/>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IN" sz="1600" dirty="0">
                <a:latin typeface="Georgia" pitchFamily="18" charset="0"/>
              </a:rPr>
              <a:t>Wider Coverage of input tax and service tax set off</a:t>
            </a:r>
          </a:p>
        </p:txBody>
      </p:sp>
      <p:sp>
        <p:nvSpPr>
          <p:cNvPr id="10" name="Oval 9"/>
          <p:cNvSpPr/>
          <p:nvPr/>
        </p:nvSpPr>
        <p:spPr>
          <a:xfrm>
            <a:off x="4094330" y="4283649"/>
            <a:ext cx="1938502" cy="1912205"/>
          </a:xfrm>
          <a:prstGeom prst="ellipse">
            <a:avLst/>
          </a:prstGeom>
          <a:solidFill>
            <a:schemeClr val="accent1"/>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IN" sz="1600" dirty="0">
                <a:latin typeface="Georgia" pitchFamily="18" charset="0"/>
              </a:rPr>
              <a:t>Seamless Flow of Credit</a:t>
            </a:r>
          </a:p>
        </p:txBody>
      </p:sp>
      <p:sp>
        <p:nvSpPr>
          <p:cNvPr id="11" name="Oval 10"/>
          <p:cNvSpPr/>
          <p:nvPr/>
        </p:nvSpPr>
        <p:spPr>
          <a:xfrm>
            <a:off x="2849217" y="2835849"/>
            <a:ext cx="2182642" cy="1943551"/>
          </a:xfrm>
          <a:prstGeom prst="ellipse">
            <a:avLst/>
          </a:prstGeom>
          <a:solidFill>
            <a:schemeClr val="accent1"/>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IN" sz="1600" dirty="0">
                <a:latin typeface="Georgia" pitchFamily="18" charset="0"/>
              </a:rPr>
              <a:t>Rationalize structure of Indirect Taxation</a:t>
            </a:r>
          </a:p>
        </p:txBody>
      </p:sp>
      <p:sp>
        <p:nvSpPr>
          <p:cNvPr id="12" name="Oval 11"/>
          <p:cNvSpPr/>
          <p:nvPr/>
        </p:nvSpPr>
        <p:spPr>
          <a:xfrm>
            <a:off x="3413387" y="1251990"/>
            <a:ext cx="2026630" cy="1924167"/>
          </a:xfrm>
          <a:prstGeom prst="ellipse">
            <a:avLst/>
          </a:prstGeom>
          <a:solidFill>
            <a:schemeClr val="accent1"/>
          </a:solidFill>
          <a:ln/>
        </p:spPr>
        <p:style>
          <a:lnRef idx="0">
            <a:schemeClr val="accent5"/>
          </a:lnRef>
          <a:fillRef idx="3">
            <a:schemeClr val="accent5"/>
          </a:fillRef>
          <a:effectRef idx="3">
            <a:schemeClr val="accent5"/>
          </a:effectRef>
          <a:fontRef idx="minor">
            <a:schemeClr val="lt1"/>
          </a:fontRef>
        </p:style>
        <p:txBody>
          <a:bodyPr anchor="ctr"/>
          <a:lstStyle/>
          <a:p>
            <a:pPr algn="ctr"/>
            <a:r>
              <a:rPr lang="en-IN" sz="1600" dirty="0">
                <a:latin typeface="Georgia" pitchFamily="18" charset="0"/>
              </a:rPr>
              <a:t>Development of Common National Market</a:t>
            </a:r>
          </a:p>
        </p:txBody>
      </p:sp>
    </p:spTree>
    <p:extLst>
      <p:ext uri="{BB962C8B-B14F-4D97-AF65-F5344CB8AC3E}">
        <p14:creationId xmlns:p14="http://schemas.microsoft.com/office/powerpoint/2010/main" val="109594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1102737"/>
            <a:ext cx="1524000" cy="762000"/>
          </a:xfrm>
          <a:prstGeom prst="roundRect">
            <a:avLst/>
          </a:prstGeom>
          <a:ln w="9525"/>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Garamond" pitchFamily="18" charset="0"/>
              </a:rPr>
              <a:t>“A” sells goods worth Rs. 100</a:t>
            </a:r>
          </a:p>
        </p:txBody>
      </p:sp>
      <p:sp>
        <p:nvSpPr>
          <p:cNvPr id="9" name="Rounded Rectangle 8"/>
          <p:cNvSpPr/>
          <p:nvPr/>
        </p:nvSpPr>
        <p:spPr>
          <a:xfrm>
            <a:off x="3810000" y="1102737"/>
            <a:ext cx="1524000" cy="762000"/>
          </a:xfrm>
          <a:prstGeom prst="roundRect">
            <a:avLst/>
          </a:prstGeom>
          <a:ln w="9525"/>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Garamond" pitchFamily="18" charset="0"/>
              </a:rPr>
              <a:t>“B” sells after value addition</a:t>
            </a:r>
          </a:p>
        </p:txBody>
      </p:sp>
      <p:sp>
        <p:nvSpPr>
          <p:cNvPr id="10" name="Rounded Rectangle 9"/>
          <p:cNvSpPr/>
          <p:nvPr/>
        </p:nvSpPr>
        <p:spPr>
          <a:xfrm>
            <a:off x="5791200" y="1102737"/>
            <a:ext cx="1524000" cy="762000"/>
          </a:xfrm>
          <a:prstGeom prst="roundRect">
            <a:avLst/>
          </a:prstGeom>
          <a:ln w="9525"/>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Garamond" pitchFamily="18" charset="0"/>
              </a:rPr>
              <a:t>“C” sells with Further Value Addition</a:t>
            </a:r>
          </a:p>
        </p:txBody>
      </p:sp>
      <p:sp>
        <p:nvSpPr>
          <p:cNvPr id="11" name="Rounded Rectangle 10"/>
          <p:cNvSpPr/>
          <p:nvPr/>
        </p:nvSpPr>
        <p:spPr>
          <a:xfrm>
            <a:off x="7924800" y="1102737"/>
            <a:ext cx="1524000" cy="762000"/>
          </a:xfrm>
          <a:prstGeom prst="roundRect">
            <a:avLst/>
          </a:prstGeom>
          <a:ln w="9525"/>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Garamond" pitchFamily="18" charset="0"/>
              </a:rPr>
              <a:t>Consumer</a:t>
            </a:r>
          </a:p>
        </p:txBody>
      </p:sp>
      <p:graphicFrame>
        <p:nvGraphicFramePr>
          <p:cNvPr id="33" name="Table 32"/>
          <p:cNvGraphicFramePr>
            <a:graphicFrameLocks noGrp="1"/>
          </p:cNvGraphicFramePr>
          <p:nvPr/>
        </p:nvGraphicFramePr>
        <p:xfrm>
          <a:off x="1600200" y="2190651"/>
          <a:ext cx="2362200" cy="2194560"/>
        </p:xfrm>
        <a:graphic>
          <a:graphicData uri="http://schemas.openxmlformats.org/drawingml/2006/table">
            <a:tbl>
              <a:tblPr firstRow="1" lastRow="1" bandRow="1">
                <a:tableStyleId>{5C22544A-7EE6-4342-B048-85BDC9FD1C3A}</a:tableStyleId>
              </a:tblPr>
              <a:tblGrid>
                <a:gridCol w="1295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298873">
                <a:tc>
                  <a:txBody>
                    <a:bodyPr/>
                    <a:lstStyle/>
                    <a:p>
                      <a:r>
                        <a:rPr lang="en-IN" dirty="0" smtClean="0">
                          <a:solidFill>
                            <a:schemeClr val="tx1"/>
                          </a:solidFill>
                          <a:latin typeface="Garamond" pitchFamily="18" charset="0"/>
                        </a:rPr>
                        <a:t>Particulars</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Amount</a:t>
                      </a:r>
                      <a:endParaRPr lang="en-IN" dirty="0">
                        <a:solidFill>
                          <a:schemeClr val="tx1"/>
                        </a:solidFill>
                        <a:latin typeface="Garamond" pitchFamily="18" charset="0"/>
                      </a:endParaRPr>
                    </a:p>
                  </a:txBody>
                  <a:tcPr/>
                </a:tc>
                <a:extLst>
                  <a:ext uri="{0D108BD9-81ED-4DB2-BD59-A6C34878D82A}">
                    <a16:rowId xmlns:a16="http://schemas.microsoft.com/office/drawing/2014/main" val="10000"/>
                  </a:ext>
                </a:extLst>
              </a:tr>
              <a:tr h="298873">
                <a:tc>
                  <a:txBody>
                    <a:bodyPr/>
                    <a:lstStyle/>
                    <a:p>
                      <a:r>
                        <a:rPr lang="en-IN" dirty="0" smtClean="0">
                          <a:solidFill>
                            <a:schemeClr val="tx1"/>
                          </a:solidFill>
                          <a:latin typeface="Garamond" pitchFamily="18" charset="0"/>
                        </a:rPr>
                        <a:t>Value for</a:t>
                      </a:r>
                      <a:r>
                        <a:rPr lang="en-IN" baseline="0" dirty="0" smtClean="0">
                          <a:solidFill>
                            <a:schemeClr val="tx1"/>
                          </a:solidFill>
                          <a:latin typeface="Garamond" pitchFamily="18" charset="0"/>
                        </a:rPr>
                        <a:t> A</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100</a:t>
                      </a:r>
                      <a:endParaRPr lang="en-IN" dirty="0">
                        <a:solidFill>
                          <a:schemeClr val="tx1"/>
                        </a:solidFill>
                        <a:latin typeface="Garamond" pitchFamily="18" charset="0"/>
                      </a:endParaRPr>
                    </a:p>
                  </a:txBody>
                  <a:tcPr/>
                </a:tc>
                <a:extLst>
                  <a:ext uri="{0D108BD9-81ED-4DB2-BD59-A6C34878D82A}">
                    <a16:rowId xmlns:a16="http://schemas.microsoft.com/office/drawing/2014/main" val="10001"/>
                  </a:ext>
                </a:extLst>
              </a:tr>
              <a:tr h="298873">
                <a:tc>
                  <a:txBody>
                    <a:bodyPr/>
                    <a:lstStyle/>
                    <a:p>
                      <a:r>
                        <a:rPr lang="en-IN" dirty="0" smtClean="0">
                          <a:solidFill>
                            <a:schemeClr val="tx1"/>
                          </a:solidFill>
                          <a:latin typeface="Garamond" pitchFamily="18" charset="0"/>
                        </a:rPr>
                        <a:t>Excise Duty</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12.5</a:t>
                      </a:r>
                      <a:endParaRPr lang="en-IN" dirty="0">
                        <a:solidFill>
                          <a:schemeClr val="tx1"/>
                        </a:solidFill>
                        <a:latin typeface="Garamond" pitchFamily="18" charset="0"/>
                      </a:endParaRPr>
                    </a:p>
                  </a:txBody>
                  <a:tcPr/>
                </a:tc>
                <a:extLst>
                  <a:ext uri="{0D108BD9-81ED-4DB2-BD59-A6C34878D82A}">
                    <a16:rowId xmlns:a16="http://schemas.microsoft.com/office/drawing/2014/main" val="10002"/>
                  </a:ext>
                </a:extLst>
              </a:tr>
              <a:tr h="298873">
                <a:tc>
                  <a:txBody>
                    <a:bodyPr/>
                    <a:lstStyle/>
                    <a:p>
                      <a:r>
                        <a:rPr lang="en-IN" dirty="0" smtClean="0">
                          <a:solidFill>
                            <a:schemeClr val="tx1"/>
                          </a:solidFill>
                          <a:latin typeface="Garamond" pitchFamily="18" charset="0"/>
                        </a:rPr>
                        <a:t>Base</a:t>
                      </a:r>
                      <a:r>
                        <a:rPr lang="en-IN" baseline="0" dirty="0" smtClean="0">
                          <a:solidFill>
                            <a:schemeClr val="tx1"/>
                          </a:solidFill>
                          <a:latin typeface="Garamond" pitchFamily="18" charset="0"/>
                        </a:rPr>
                        <a:t> Value</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112.5</a:t>
                      </a:r>
                      <a:endParaRPr lang="en-IN" dirty="0">
                        <a:solidFill>
                          <a:schemeClr val="tx1"/>
                        </a:solidFill>
                        <a:latin typeface="Garamond" pitchFamily="18" charset="0"/>
                      </a:endParaRPr>
                    </a:p>
                  </a:txBody>
                  <a:tcPr/>
                </a:tc>
                <a:extLst>
                  <a:ext uri="{0D108BD9-81ED-4DB2-BD59-A6C34878D82A}">
                    <a16:rowId xmlns:a16="http://schemas.microsoft.com/office/drawing/2014/main" val="10003"/>
                  </a:ext>
                </a:extLst>
              </a:tr>
              <a:tr h="298873">
                <a:tc>
                  <a:txBody>
                    <a:bodyPr/>
                    <a:lstStyle/>
                    <a:p>
                      <a:r>
                        <a:rPr lang="en-IN" dirty="0" smtClean="0">
                          <a:solidFill>
                            <a:schemeClr val="tx1"/>
                          </a:solidFill>
                          <a:latin typeface="Garamond" pitchFamily="18" charset="0"/>
                        </a:rPr>
                        <a:t>VAT @12.5</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14.06</a:t>
                      </a:r>
                      <a:endParaRPr lang="en-IN" dirty="0">
                        <a:solidFill>
                          <a:schemeClr val="tx1"/>
                        </a:solidFill>
                        <a:latin typeface="Garamond" pitchFamily="18" charset="0"/>
                      </a:endParaRPr>
                    </a:p>
                  </a:txBody>
                  <a:tcPr/>
                </a:tc>
                <a:extLst>
                  <a:ext uri="{0D108BD9-81ED-4DB2-BD59-A6C34878D82A}">
                    <a16:rowId xmlns:a16="http://schemas.microsoft.com/office/drawing/2014/main" val="10004"/>
                  </a:ext>
                </a:extLst>
              </a:tr>
              <a:tr h="298873">
                <a:tc>
                  <a:txBody>
                    <a:bodyPr/>
                    <a:lstStyle/>
                    <a:p>
                      <a:r>
                        <a:rPr lang="en-IN" dirty="0" smtClean="0">
                          <a:solidFill>
                            <a:schemeClr val="tx1"/>
                          </a:solidFill>
                          <a:latin typeface="Garamond" pitchFamily="18" charset="0"/>
                        </a:rPr>
                        <a:t>Total Value</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126.56</a:t>
                      </a:r>
                      <a:endParaRPr lang="en-IN" dirty="0">
                        <a:solidFill>
                          <a:schemeClr val="tx1"/>
                        </a:solidFill>
                        <a:latin typeface="Garamond" pitchFamily="18" charset="0"/>
                      </a:endParaRPr>
                    </a:p>
                  </a:txBody>
                  <a:tcPr/>
                </a:tc>
                <a:extLst>
                  <a:ext uri="{0D108BD9-81ED-4DB2-BD59-A6C34878D82A}">
                    <a16:rowId xmlns:a16="http://schemas.microsoft.com/office/drawing/2014/main" val="10005"/>
                  </a:ext>
                </a:extLst>
              </a:tr>
            </a:tbl>
          </a:graphicData>
        </a:graphic>
      </p:graphicFrame>
      <p:graphicFrame>
        <p:nvGraphicFramePr>
          <p:cNvPr id="34" name="Table 33"/>
          <p:cNvGraphicFramePr>
            <a:graphicFrameLocks noGrp="1"/>
          </p:cNvGraphicFramePr>
          <p:nvPr/>
        </p:nvGraphicFramePr>
        <p:xfrm>
          <a:off x="4114800" y="2175411"/>
          <a:ext cx="3200400" cy="2966720"/>
        </p:xfrm>
        <a:graphic>
          <a:graphicData uri="http://schemas.openxmlformats.org/drawingml/2006/table">
            <a:tbl>
              <a:tblPr firstRow="1" lastRow="1" bandRow="1">
                <a:tableStyleId>{5C22544A-7EE6-4342-B048-85BDC9FD1C3A}</a:tableStyleId>
              </a:tblPr>
              <a:tblGrid>
                <a:gridCol w="2017643">
                  <a:extLst>
                    <a:ext uri="{9D8B030D-6E8A-4147-A177-3AD203B41FA5}">
                      <a16:colId xmlns:a16="http://schemas.microsoft.com/office/drawing/2014/main" val="20000"/>
                    </a:ext>
                  </a:extLst>
                </a:gridCol>
                <a:gridCol w="1182757">
                  <a:extLst>
                    <a:ext uri="{9D8B030D-6E8A-4147-A177-3AD203B41FA5}">
                      <a16:colId xmlns:a16="http://schemas.microsoft.com/office/drawing/2014/main" val="20001"/>
                    </a:ext>
                  </a:extLst>
                </a:gridCol>
              </a:tblGrid>
              <a:tr h="370840">
                <a:tc>
                  <a:txBody>
                    <a:bodyPr/>
                    <a:lstStyle/>
                    <a:p>
                      <a:r>
                        <a:rPr lang="en-IN" dirty="0" smtClean="0">
                          <a:solidFill>
                            <a:schemeClr val="tx1"/>
                          </a:solidFill>
                          <a:latin typeface="Garamond" pitchFamily="18" charset="0"/>
                        </a:rPr>
                        <a:t>Particulars</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Amount</a:t>
                      </a:r>
                      <a:endParaRPr lang="en-IN" dirty="0">
                        <a:solidFill>
                          <a:schemeClr val="tx1"/>
                        </a:solidFill>
                        <a:latin typeface="Garamond" pitchFamily="18" charset="0"/>
                      </a:endParaRPr>
                    </a:p>
                  </a:txBody>
                  <a:tcPr/>
                </a:tc>
                <a:extLst>
                  <a:ext uri="{0D108BD9-81ED-4DB2-BD59-A6C34878D82A}">
                    <a16:rowId xmlns:a16="http://schemas.microsoft.com/office/drawing/2014/main" val="10000"/>
                  </a:ext>
                </a:extLst>
              </a:tr>
              <a:tr h="370840">
                <a:tc>
                  <a:txBody>
                    <a:bodyPr/>
                    <a:lstStyle/>
                    <a:p>
                      <a:r>
                        <a:rPr lang="en-IN" dirty="0" smtClean="0">
                          <a:solidFill>
                            <a:schemeClr val="tx1"/>
                          </a:solidFill>
                          <a:latin typeface="Garamond" pitchFamily="18" charset="0"/>
                        </a:rPr>
                        <a:t>Cost for B</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100</a:t>
                      </a:r>
                      <a:endParaRPr lang="en-IN" dirty="0">
                        <a:solidFill>
                          <a:schemeClr val="tx1"/>
                        </a:solidFill>
                        <a:latin typeface="Garamond" pitchFamily="18" charset="0"/>
                      </a:endParaRPr>
                    </a:p>
                  </a:txBody>
                  <a:tcPr/>
                </a:tc>
                <a:extLst>
                  <a:ext uri="{0D108BD9-81ED-4DB2-BD59-A6C34878D82A}">
                    <a16:rowId xmlns:a16="http://schemas.microsoft.com/office/drawing/2014/main" val="10001"/>
                  </a:ext>
                </a:extLst>
              </a:tr>
              <a:tr h="370840">
                <a:tc>
                  <a:txBody>
                    <a:bodyPr/>
                    <a:lstStyle/>
                    <a:p>
                      <a:r>
                        <a:rPr lang="en-IN" dirty="0" smtClean="0">
                          <a:solidFill>
                            <a:schemeClr val="tx1"/>
                          </a:solidFill>
                          <a:latin typeface="Garamond" pitchFamily="18" charset="0"/>
                        </a:rPr>
                        <a:t>Value add. @ 15%</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15</a:t>
                      </a:r>
                      <a:endParaRPr lang="en-IN" dirty="0">
                        <a:solidFill>
                          <a:schemeClr val="tx1"/>
                        </a:solidFill>
                        <a:latin typeface="Garamond" pitchFamily="18" charset="0"/>
                      </a:endParaRPr>
                    </a:p>
                  </a:txBody>
                  <a:tcPr/>
                </a:tc>
                <a:extLst>
                  <a:ext uri="{0D108BD9-81ED-4DB2-BD59-A6C34878D82A}">
                    <a16:rowId xmlns:a16="http://schemas.microsoft.com/office/drawing/2014/main" val="10002"/>
                  </a:ext>
                </a:extLst>
              </a:tr>
              <a:tr h="370840">
                <a:tc>
                  <a:txBody>
                    <a:bodyPr/>
                    <a:lstStyle/>
                    <a:p>
                      <a:r>
                        <a:rPr lang="en-IN" dirty="0" smtClean="0">
                          <a:solidFill>
                            <a:schemeClr val="tx1"/>
                          </a:solidFill>
                          <a:latin typeface="Garamond" pitchFamily="18" charset="0"/>
                        </a:rPr>
                        <a:t>Base</a:t>
                      </a:r>
                      <a:r>
                        <a:rPr lang="en-IN" baseline="0" dirty="0" smtClean="0">
                          <a:solidFill>
                            <a:schemeClr val="tx1"/>
                          </a:solidFill>
                          <a:latin typeface="Garamond" pitchFamily="18" charset="0"/>
                        </a:rPr>
                        <a:t> Value for ED</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115</a:t>
                      </a:r>
                      <a:endParaRPr lang="en-IN" dirty="0">
                        <a:solidFill>
                          <a:schemeClr val="tx1"/>
                        </a:solidFill>
                        <a:latin typeface="Garamond" pitchFamily="18" charset="0"/>
                      </a:endParaRPr>
                    </a:p>
                  </a:txBody>
                  <a:tcPr/>
                </a:tc>
                <a:extLst>
                  <a:ext uri="{0D108BD9-81ED-4DB2-BD59-A6C34878D82A}">
                    <a16:rowId xmlns:a16="http://schemas.microsoft.com/office/drawing/2014/main" val="10003"/>
                  </a:ext>
                </a:extLst>
              </a:tr>
              <a:tr h="370840">
                <a:tc>
                  <a:txBody>
                    <a:bodyPr/>
                    <a:lstStyle/>
                    <a:p>
                      <a:r>
                        <a:rPr lang="en-IN" dirty="0" smtClean="0">
                          <a:solidFill>
                            <a:schemeClr val="tx1"/>
                          </a:solidFill>
                          <a:latin typeface="Garamond" pitchFamily="18" charset="0"/>
                        </a:rPr>
                        <a:t>Excise Duty </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14.38</a:t>
                      </a:r>
                      <a:endParaRPr lang="en-IN" dirty="0">
                        <a:solidFill>
                          <a:schemeClr val="tx1"/>
                        </a:solidFill>
                        <a:latin typeface="Garamond" pitchFamily="18" charset="0"/>
                      </a:endParaRPr>
                    </a:p>
                  </a:txBody>
                  <a:tcPr/>
                </a:tc>
                <a:extLst>
                  <a:ext uri="{0D108BD9-81ED-4DB2-BD59-A6C34878D82A}">
                    <a16:rowId xmlns:a16="http://schemas.microsoft.com/office/drawing/2014/main" val="10004"/>
                  </a:ext>
                </a:extLst>
              </a:tr>
              <a:tr h="370840">
                <a:tc>
                  <a:txBody>
                    <a:bodyPr/>
                    <a:lstStyle/>
                    <a:p>
                      <a:r>
                        <a:rPr lang="en-IN" dirty="0" smtClean="0">
                          <a:solidFill>
                            <a:schemeClr val="tx1"/>
                          </a:solidFill>
                          <a:latin typeface="Garamond" pitchFamily="18" charset="0"/>
                        </a:rPr>
                        <a:t>Base Value for VAT</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129.38</a:t>
                      </a:r>
                      <a:endParaRPr lang="en-IN" dirty="0">
                        <a:solidFill>
                          <a:schemeClr val="tx1"/>
                        </a:solidFill>
                        <a:latin typeface="Garamond" pitchFamily="18" charset="0"/>
                      </a:endParaRPr>
                    </a:p>
                  </a:txBody>
                  <a:tcPr/>
                </a:tc>
                <a:extLst>
                  <a:ext uri="{0D108BD9-81ED-4DB2-BD59-A6C34878D82A}">
                    <a16:rowId xmlns:a16="http://schemas.microsoft.com/office/drawing/2014/main" val="10005"/>
                  </a:ext>
                </a:extLst>
              </a:tr>
              <a:tr h="370840">
                <a:tc>
                  <a:txBody>
                    <a:bodyPr/>
                    <a:lstStyle/>
                    <a:p>
                      <a:r>
                        <a:rPr lang="en-IN" dirty="0" smtClean="0">
                          <a:solidFill>
                            <a:schemeClr val="tx1"/>
                          </a:solidFill>
                          <a:latin typeface="Garamond" pitchFamily="18" charset="0"/>
                        </a:rPr>
                        <a:t>VAT</a:t>
                      </a:r>
                      <a:r>
                        <a:rPr lang="en-IN" baseline="0" dirty="0" smtClean="0">
                          <a:solidFill>
                            <a:schemeClr val="tx1"/>
                          </a:solidFill>
                          <a:latin typeface="Garamond" pitchFamily="18" charset="0"/>
                        </a:rPr>
                        <a:t> @12.5</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16.17</a:t>
                      </a:r>
                      <a:endParaRPr lang="en-IN" dirty="0">
                        <a:solidFill>
                          <a:schemeClr val="tx1"/>
                        </a:solidFill>
                        <a:latin typeface="Garamond" pitchFamily="18" charset="0"/>
                      </a:endParaRPr>
                    </a:p>
                  </a:txBody>
                  <a:tcPr/>
                </a:tc>
                <a:extLst>
                  <a:ext uri="{0D108BD9-81ED-4DB2-BD59-A6C34878D82A}">
                    <a16:rowId xmlns:a16="http://schemas.microsoft.com/office/drawing/2014/main" val="10006"/>
                  </a:ext>
                </a:extLst>
              </a:tr>
              <a:tr h="370840">
                <a:tc>
                  <a:txBody>
                    <a:bodyPr/>
                    <a:lstStyle/>
                    <a:p>
                      <a:r>
                        <a:rPr lang="en-IN" dirty="0" smtClean="0">
                          <a:solidFill>
                            <a:schemeClr val="tx1"/>
                          </a:solidFill>
                          <a:latin typeface="Garamond" pitchFamily="18" charset="0"/>
                        </a:rPr>
                        <a:t>Total Value</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145.55</a:t>
                      </a:r>
                      <a:endParaRPr lang="en-IN" dirty="0">
                        <a:solidFill>
                          <a:schemeClr val="tx1"/>
                        </a:solidFill>
                        <a:latin typeface="Garamond" pitchFamily="18" charset="0"/>
                      </a:endParaRPr>
                    </a:p>
                  </a:txBody>
                  <a:tcPr/>
                </a:tc>
                <a:extLst>
                  <a:ext uri="{0D108BD9-81ED-4DB2-BD59-A6C34878D82A}">
                    <a16:rowId xmlns:a16="http://schemas.microsoft.com/office/drawing/2014/main" val="10007"/>
                  </a:ext>
                </a:extLst>
              </a:tr>
            </a:tbl>
          </a:graphicData>
        </a:graphic>
      </p:graphicFrame>
      <p:graphicFrame>
        <p:nvGraphicFramePr>
          <p:cNvPr id="35" name="Table 34"/>
          <p:cNvGraphicFramePr>
            <a:graphicFrameLocks noGrp="1"/>
          </p:cNvGraphicFramePr>
          <p:nvPr/>
        </p:nvGraphicFramePr>
        <p:xfrm>
          <a:off x="7467601" y="2182183"/>
          <a:ext cx="2743201" cy="2888828"/>
        </p:xfrm>
        <a:graphic>
          <a:graphicData uri="http://schemas.openxmlformats.org/drawingml/2006/table">
            <a:tbl>
              <a:tblPr firstRow="1" lastRow="1" bandRow="1">
                <a:tableStyleId>{5C22544A-7EE6-4342-B048-85BDC9FD1C3A}</a:tableStyleId>
              </a:tblPr>
              <a:tblGrid>
                <a:gridCol w="1905000">
                  <a:extLst>
                    <a:ext uri="{9D8B030D-6E8A-4147-A177-3AD203B41FA5}">
                      <a16:colId xmlns:a16="http://schemas.microsoft.com/office/drawing/2014/main" val="20000"/>
                    </a:ext>
                  </a:extLst>
                </a:gridCol>
                <a:gridCol w="838201">
                  <a:extLst>
                    <a:ext uri="{9D8B030D-6E8A-4147-A177-3AD203B41FA5}">
                      <a16:colId xmlns:a16="http://schemas.microsoft.com/office/drawing/2014/main" val="20001"/>
                    </a:ext>
                  </a:extLst>
                </a:gridCol>
              </a:tblGrid>
              <a:tr h="402167">
                <a:tc>
                  <a:txBody>
                    <a:bodyPr/>
                    <a:lstStyle/>
                    <a:p>
                      <a:r>
                        <a:rPr lang="en-IN" dirty="0" smtClean="0">
                          <a:solidFill>
                            <a:schemeClr val="tx1"/>
                          </a:solidFill>
                          <a:latin typeface="Garamond" pitchFamily="18" charset="0"/>
                        </a:rPr>
                        <a:t>Particulars</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Amount</a:t>
                      </a:r>
                      <a:endParaRPr lang="en-IN" dirty="0">
                        <a:solidFill>
                          <a:schemeClr val="tx1"/>
                        </a:solidFill>
                        <a:latin typeface="Garamond" pitchFamily="18" charset="0"/>
                      </a:endParaRPr>
                    </a:p>
                  </a:txBody>
                  <a:tcPr/>
                </a:tc>
                <a:extLst>
                  <a:ext uri="{0D108BD9-81ED-4DB2-BD59-A6C34878D82A}">
                    <a16:rowId xmlns:a16="http://schemas.microsoft.com/office/drawing/2014/main" val="10000"/>
                  </a:ext>
                </a:extLst>
              </a:tr>
              <a:tr h="402167">
                <a:tc>
                  <a:txBody>
                    <a:bodyPr/>
                    <a:lstStyle/>
                    <a:p>
                      <a:r>
                        <a:rPr lang="en-IN" dirty="0" smtClean="0">
                          <a:solidFill>
                            <a:schemeClr val="tx1"/>
                          </a:solidFill>
                          <a:latin typeface="Garamond" pitchFamily="18" charset="0"/>
                        </a:rPr>
                        <a:t>Cost for</a:t>
                      </a:r>
                      <a:r>
                        <a:rPr lang="en-IN" baseline="0" dirty="0" smtClean="0">
                          <a:solidFill>
                            <a:schemeClr val="tx1"/>
                          </a:solidFill>
                          <a:latin typeface="Garamond" pitchFamily="18" charset="0"/>
                        </a:rPr>
                        <a:t> C</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129.38</a:t>
                      </a:r>
                      <a:endParaRPr lang="en-IN" dirty="0">
                        <a:solidFill>
                          <a:schemeClr val="tx1"/>
                        </a:solidFill>
                        <a:latin typeface="Garamond" pitchFamily="18" charset="0"/>
                      </a:endParaRPr>
                    </a:p>
                  </a:txBody>
                  <a:tcPr/>
                </a:tc>
                <a:extLst>
                  <a:ext uri="{0D108BD9-81ED-4DB2-BD59-A6C34878D82A}">
                    <a16:rowId xmlns:a16="http://schemas.microsoft.com/office/drawing/2014/main" val="10001"/>
                  </a:ext>
                </a:extLst>
              </a:tr>
              <a:tr h="402167">
                <a:tc>
                  <a:txBody>
                    <a:bodyPr/>
                    <a:lstStyle/>
                    <a:p>
                      <a:r>
                        <a:rPr lang="en-IN" dirty="0" smtClean="0">
                          <a:solidFill>
                            <a:schemeClr val="tx1"/>
                          </a:solidFill>
                          <a:latin typeface="Garamond" pitchFamily="18" charset="0"/>
                        </a:rPr>
                        <a:t>Value Add. @15%</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19.41</a:t>
                      </a:r>
                      <a:endParaRPr lang="en-IN" dirty="0">
                        <a:solidFill>
                          <a:schemeClr val="tx1"/>
                        </a:solidFill>
                        <a:latin typeface="Garamond" pitchFamily="18" charset="0"/>
                      </a:endParaRPr>
                    </a:p>
                  </a:txBody>
                  <a:tcPr/>
                </a:tc>
                <a:extLst>
                  <a:ext uri="{0D108BD9-81ED-4DB2-BD59-A6C34878D82A}">
                    <a16:rowId xmlns:a16="http://schemas.microsoft.com/office/drawing/2014/main" val="10002"/>
                  </a:ext>
                </a:extLst>
              </a:tr>
              <a:tr h="402167">
                <a:tc>
                  <a:txBody>
                    <a:bodyPr/>
                    <a:lstStyle/>
                    <a:p>
                      <a:r>
                        <a:rPr lang="en-IN" dirty="0" smtClean="0">
                          <a:solidFill>
                            <a:schemeClr val="tx1"/>
                          </a:solidFill>
                          <a:latin typeface="Garamond" pitchFamily="18" charset="0"/>
                        </a:rPr>
                        <a:t>Base Value for VAT</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148.79</a:t>
                      </a:r>
                      <a:endParaRPr lang="en-IN" dirty="0">
                        <a:solidFill>
                          <a:schemeClr val="tx1"/>
                        </a:solidFill>
                        <a:latin typeface="Garamond" pitchFamily="18" charset="0"/>
                      </a:endParaRPr>
                    </a:p>
                  </a:txBody>
                  <a:tcPr/>
                </a:tc>
                <a:extLst>
                  <a:ext uri="{0D108BD9-81ED-4DB2-BD59-A6C34878D82A}">
                    <a16:rowId xmlns:a16="http://schemas.microsoft.com/office/drawing/2014/main" val="10003"/>
                  </a:ext>
                </a:extLst>
              </a:tr>
              <a:tr h="402167">
                <a:tc>
                  <a:txBody>
                    <a:bodyPr/>
                    <a:lstStyle/>
                    <a:p>
                      <a:r>
                        <a:rPr lang="en-IN" dirty="0" smtClean="0">
                          <a:solidFill>
                            <a:schemeClr val="tx1"/>
                          </a:solidFill>
                          <a:latin typeface="Garamond" pitchFamily="18" charset="0"/>
                        </a:rPr>
                        <a:t>VAT @ 12.5%</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18.60</a:t>
                      </a:r>
                      <a:endParaRPr lang="en-IN" dirty="0">
                        <a:solidFill>
                          <a:schemeClr val="tx1"/>
                        </a:solidFill>
                        <a:latin typeface="Garamond" pitchFamily="18" charset="0"/>
                      </a:endParaRPr>
                    </a:p>
                  </a:txBody>
                  <a:tcPr/>
                </a:tc>
                <a:extLst>
                  <a:ext uri="{0D108BD9-81ED-4DB2-BD59-A6C34878D82A}">
                    <a16:rowId xmlns:a16="http://schemas.microsoft.com/office/drawing/2014/main" val="10004"/>
                  </a:ext>
                </a:extLst>
              </a:tr>
              <a:tr h="402167">
                <a:tc>
                  <a:txBody>
                    <a:bodyPr/>
                    <a:lstStyle/>
                    <a:p>
                      <a:r>
                        <a:rPr lang="en-IN" dirty="0" smtClean="0">
                          <a:solidFill>
                            <a:schemeClr val="tx1"/>
                          </a:solidFill>
                          <a:latin typeface="Garamond" pitchFamily="18" charset="0"/>
                        </a:rPr>
                        <a:t>Total Value</a:t>
                      </a:r>
                      <a:endParaRPr lang="en-IN" dirty="0">
                        <a:solidFill>
                          <a:schemeClr val="tx1"/>
                        </a:solidFill>
                        <a:latin typeface="Garamond" pitchFamily="18" charset="0"/>
                      </a:endParaRPr>
                    </a:p>
                  </a:txBody>
                  <a:tcPr/>
                </a:tc>
                <a:tc>
                  <a:txBody>
                    <a:bodyPr/>
                    <a:lstStyle/>
                    <a:p>
                      <a:r>
                        <a:rPr lang="en-IN" dirty="0" smtClean="0">
                          <a:solidFill>
                            <a:schemeClr val="tx1"/>
                          </a:solidFill>
                          <a:latin typeface="Garamond" pitchFamily="18" charset="0"/>
                        </a:rPr>
                        <a:t>167.39</a:t>
                      </a:r>
                      <a:endParaRPr lang="en-IN" dirty="0">
                        <a:solidFill>
                          <a:schemeClr val="tx1"/>
                        </a:solidFill>
                        <a:latin typeface="Garamond" pitchFamily="18" charset="0"/>
                      </a:endParaRPr>
                    </a:p>
                  </a:txBody>
                  <a:tcPr/>
                </a:tc>
                <a:extLst>
                  <a:ext uri="{0D108BD9-81ED-4DB2-BD59-A6C34878D82A}">
                    <a16:rowId xmlns:a16="http://schemas.microsoft.com/office/drawing/2014/main" val="10005"/>
                  </a:ext>
                </a:extLst>
              </a:tr>
            </a:tbl>
          </a:graphicData>
        </a:graphic>
      </p:graphicFrame>
      <p:cxnSp>
        <p:nvCxnSpPr>
          <p:cNvPr id="37" name="Straight Arrow Connector 36"/>
          <p:cNvCxnSpPr>
            <a:stCxn id="8" idx="3"/>
            <a:endCxn id="9" idx="1"/>
          </p:cNvCxnSpPr>
          <p:nvPr/>
        </p:nvCxnSpPr>
        <p:spPr>
          <a:xfrm>
            <a:off x="3352800" y="1483737"/>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7315200" y="1483737"/>
            <a:ext cx="576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rot="5400000">
            <a:off x="3162300" y="1826637"/>
            <a:ext cx="6858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2" name="Straight Arrow Connector 41"/>
          <p:cNvCxnSpPr/>
          <p:nvPr/>
        </p:nvCxnSpPr>
        <p:spPr>
          <a:xfrm rot="5400000">
            <a:off x="5144294" y="1789906"/>
            <a:ext cx="6858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3" name="Straight Arrow Connector 42"/>
          <p:cNvCxnSpPr/>
          <p:nvPr/>
        </p:nvCxnSpPr>
        <p:spPr>
          <a:xfrm rot="5400000">
            <a:off x="7428018" y="1824943"/>
            <a:ext cx="6840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4" name="TextBox 43"/>
          <p:cNvSpPr txBox="1"/>
          <p:nvPr/>
        </p:nvSpPr>
        <p:spPr>
          <a:xfrm>
            <a:off x="1828800" y="734199"/>
            <a:ext cx="1524000" cy="369332"/>
          </a:xfrm>
          <a:prstGeom prst="rect">
            <a:avLst/>
          </a:prstGeom>
          <a:noFill/>
        </p:spPr>
        <p:txBody>
          <a:bodyPr wrap="square" rtlCol="0">
            <a:spAutoFit/>
          </a:bodyPr>
          <a:lstStyle/>
          <a:p>
            <a:r>
              <a:rPr lang="en-IN" b="1" dirty="0">
                <a:latin typeface="Garamond" pitchFamily="18" charset="0"/>
              </a:rPr>
              <a:t>Manufacturer</a:t>
            </a:r>
          </a:p>
        </p:txBody>
      </p:sp>
      <p:sp>
        <p:nvSpPr>
          <p:cNvPr id="45" name="TextBox 44"/>
          <p:cNvSpPr txBox="1"/>
          <p:nvPr/>
        </p:nvSpPr>
        <p:spPr>
          <a:xfrm>
            <a:off x="3467497" y="738465"/>
            <a:ext cx="2285205" cy="369332"/>
          </a:xfrm>
          <a:prstGeom prst="rect">
            <a:avLst/>
          </a:prstGeom>
          <a:noFill/>
        </p:spPr>
        <p:txBody>
          <a:bodyPr wrap="square" rtlCol="0">
            <a:spAutoFit/>
          </a:bodyPr>
          <a:lstStyle/>
          <a:p>
            <a:r>
              <a:rPr lang="en-IN" b="1" dirty="0">
                <a:latin typeface="Garamond" pitchFamily="18" charset="0"/>
              </a:rPr>
              <a:t>Output Manufacturer</a:t>
            </a:r>
          </a:p>
        </p:txBody>
      </p:sp>
      <p:sp>
        <p:nvSpPr>
          <p:cNvPr id="46" name="TextBox 45"/>
          <p:cNvSpPr txBox="1"/>
          <p:nvPr/>
        </p:nvSpPr>
        <p:spPr>
          <a:xfrm>
            <a:off x="5786302" y="733405"/>
            <a:ext cx="1524000" cy="369332"/>
          </a:xfrm>
          <a:prstGeom prst="rect">
            <a:avLst/>
          </a:prstGeom>
          <a:noFill/>
        </p:spPr>
        <p:txBody>
          <a:bodyPr wrap="square" rtlCol="0">
            <a:spAutoFit/>
          </a:bodyPr>
          <a:lstStyle/>
          <a:p>
            <a:r>
              <a:rPr lang="en-IN" b="1" dirty="0">
                <a:latin typeface="Garamond" pitchFamily="18" charset="0"/>
              </a:rPr>
              <a:t>VAT Dealer</a:t>
            </a:r>
          </a:p>
        </p:txBody>
      </p:sp>
      <p:sp>
        <p:nvSpPr>
          <p:cNvPr id="47" name="TextBox 46"/>
          <p:cNvSpPr txBox="1"/>
          <p:nvPr/>
        </p:nvSpPr>
        <p:spPr>
          <a:xfrm>
            <a:off x="1600200" y="4495800"/>
            <a:ext cx="2438400" cy="923330"/>
          </a:xfrm>
          <a:prstGeom prst="rect">
            <a:avLst/>
          </a:prstGeom>
          <a:noFill/>
        </p:spPr>
        <p:txBody>
          <a:bodyPr wrap="square" rtlCol="0">
            <a:spAutoFit/>
          </a:bodyPr>
          <a:lstStyle/>
          <a:p>
            <a:r>
              <a:rPr lang="en-IN" b="1" dirty="0">
                <a:latin typeface="Garamond" pitchFamily="18" charset="0"/>
              </a:rPr>
              <a:t>Tax to be paid </a:t>
            </a:r>
          </a:p>
          <a:p>
            <a:r>
              <a:rPr lang="en-IN" b="1" dirty="0">
                <a:latin typeface="Garamond" pitchFamily="18" charset="0"/>
              </a:rPr>
              <a:t>CG	= 12.5</a:t>
            </a:r>
          </a:p>
          <a:p>
            <a:r>
              <a:rPr lang="en-IN" b="1" dirty="0">
                <a:latin typeface="Garamond" pitchFamily="18" charset="0"/>
              </a:rPr>
              <a:t>SG	= 14.06</a:t>
            </a:r>
          </a:p>
        </p:txBody>
      </p:sp>
      <p:sp>
        <p:nvSpPr>
          <p:cNvPr id="49" name="TextBox 48"/>
          <p:cNvSpPr txBox="1"/>
          <p:nvPr/>
        </p:nvSpPr>
        <p:spPr>
          <a:xfrm>
            <a:off x="4191000" y="5181600"/>
            <a:ext cx="3200400" cy="923330"/>
          </a:xfrm>
          <a:prstGeom prst="rect">
            <a:avLst/>
          </a:prstGeom>
          <a:noFill/>
        </p:spPr>
        <p:txBody>
          <a:bodyPr wrap="square" rtlCol="0">
            <a:spAutoFit/>
          </a:bodyPr>
          <a:lstStyle/>
          <a:p>
            <a:r>
              <a:rPr lang="en-IN" b="1" dirty="0">
                <a:latin typeface="Garamond" pitchFamily="18" charset="0"/>
              </a:rPr>
              <a:t>Tax to be paid :</a:t>
            </a:r>
          </a:p>
          <a:p>
            <a:r>
              <a:rPr lang="en-IN" b="1" dirty="0">
                <a:latin typeface="Garamond" pitchFamily="18" charset="0"/>
              </a:rPr>
              <a:t>CG	= 14.38 – 12.50 = 1.88</a:t>
            </a:r>
          </a:p>
          <a:p>
            <a:r>
              <a:rPr lang="en-IN" b="1" dirty="0">
                <a:latin typeface="Garamond" pitchFamily="18" charset="0"/>
              </a:rPr>
              <a:t>SG	= 16.17 – 14.06 = 2.11</a:t>
            </a:r>
          </a:p>
        </p:txBody>
      </p:sp>
      <p:sp>
        <p:nvSpPr>
          <p:cNvPr id="50" name="TextBox 49"/>
          <p:cNvSpPr txBox="1"/>
          <p:nvPr/>
        </p:nvSpPr>
        <p:spPr>
          <a:xfrm>
            <a:off x="7467600" y="5105400"/>
            <a:ext cx="3200400" cy="923330"/>
          </a:xfrm>
          <a:prstGeom prst="rect">
            <a:avLst/>
          </a:prstGeom>
          <a:noFill/>
        </p:spPr>
        <p:txBody>
          <a:bodyPr wrap="square" rtlCol="0">
            <a:spAutoFit/>
          </a:bodyPr>
          <a:lstStyle/>
          <a:p>
            <a:r>
              <a:rPr lang="en-IN" b="1" dirty="0">
                <a:latin typeface="Garamond" pitchFamily="18" charset="0"/>
              </a:rPr>
              <a:t>Tax to be paid :</a:t>
            </a:r>
          </a:p>
          <a:p>
            <a:r>
              <a:rPr lang="en-IN" b="1" dirty="0">
                <a:latin typeface="Garamond" pitchFamily="18" charset="0"/>
              </a:rPr>
              <a:t>CG	= Nil</a:t>
            </a:r>
          </a:p>
          <a:p>
            <a:r>
              <a:rPr lang="en-IN" b="1" dirty="0">
                <a:latin typeface="Garamond" pitchFamily="18" charset="0"/>
              </a:rPr>
              <a:t>SG	= 18.60- 16.17 = 2.43</a:t>
            </a:r>
          </a:p>
        </p:txBody>
      </p:sp>
      <p:sp>
        <p:nvSpPr>
          <p:cNvPr id="51" name="TextBox 50"/>
          <p:cNvSpPr txBox="1"/>
          <p:nvPr/>
        </p:nvSpPr>
        <p:spPr>
          <a:xfrm>
            <a:off x="2133600" y="6172201"/>
            <a:ext cx="7391400" cy="461665"/>
          </a:xfrm>
          <a:prstGeom prst="rect">
            <a:avLst/>
          </a:prstGeom>
          <a:noFill/>
        </p:spPr>
        <p:txBody>
          <a:bodyPr wrap="square" rtlCol="0">
            <a:spAutoFit/>
          </a:bodyPr>
          <a:lstStyle/>
          <a:p>
            <a:r>
              <a:rPr lang="en-IN" sz="2400" b="1" dirty="0">
                <a:latin typeface="Garamond" pitchFamily="18" charset="0"/>
              </a:rPr>
              <a:t>Total tax received by CG is 14.38 &amp; SG is 18.60</a:t>
            </a:r>
          </a:p>
        </p:txBody>
      </p:sp>
      <p:sp>
        <p:nvSpPr>
          <p:cNvPr id="23" name="TextBox 22"/>
          <p:cNvSpPr txBox="1"/>
          <p:nvPr/>
        </p:nvSpPr>
        <p:spPr>
          <a:xfrm>
            <a:off x="1905000" y="57090"/>
            <a:ext cx="8229600" cy="400110"/>
          </a:xfrm>
          <a:prstGeom prst="rect">
            <a:avLst/>
          </a:prstGeom>
          <a:noFill/>
        </p:spPr>
        <p:txBody>
          <a:bodyPr wrap="square" rtlCol="0">
            <a:spAutoFit/>
          </a:bodyPr>
          <a:lstStyle/>
          <a:p>
            <a:pPr lvl="0" algn="ctr">
              <a:buSzPct val="25000"/>
            </a:pPr>
            <a:r>
              <a:rPr lang="en-US" sz="2000" b="1" dirty="0">
                <a:solidFill>
                  <a:schemeClr val="dk1"/>
                </a:solidFill>
                <a:latin typeface="Garamond" pitchFamily="18" charset="0"/>
                <a:ea typeface="Quattrocento"/>
                <a:cs typeface="Quattrocento"/>
                <a:sym typeface="Quattrocento"/>
              </a:rPr>
              <a:t>TAXES UNDER THE </a:t>
            </a:r>
            <a:r>
              <a:rPr lang="en-US" sz="2000" b="1" dirty="0" smtClean="0">
                <a:solidFill>
                  <a:schemeClr val="dk1"/>
                </a:solidFill>
                <a:latin typeface="Garamond" pitchFamily="18" charset="0"/>
                <a:ea typeface="Quattrocento"/>
                <a:cs typeface="Quattrocento"/>
                <a:sym typeface="Quattrocento"/>
              </a:rPr>
              <a:t>PREVIOUS INDIRECT </a:t>
            </a:r>
            <a:r>
              <a:rPr lang="en-US" sz="2000" b="1" dirty="0">
                <a:solidFill>
                  <a:schemeClr val="dk1"/>
                </a:solidFill>
                <a:latin typeface="Garamond" pitchFamily="18" charset="0"/>
                <a:ea typeface="Quattrocento"/>
                <a:cs typeface="Quattrocento"/>
                <a:sym typeface="Quattrocento"/>
              </a:rPr>
              <a:t>TAX REGIME</a:t>
            </a:r>
          </a:p>
        </p:txBody>
      </p:sp>
      <p:cxnSp>
        <p:nvCxnSpPr>
          <p:cNvPr id="25" name="Straight Arrow Connector 24"/>
          <p:cNvCxnSpPr/>
          <p:nvPr/>
        </p:nvCxnSpPr>
        <p:spPr>
          <a:xfrm>
            <a:off x="5334000" y="1447800"/>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8557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828800" y="1102737"/>
            <a:ext cx="1524000" cy="762000"/>
          </a:xfrm>
          <a:prstGeom prst="roundRect">
            <a:avLst/>
          </a:prstGeom>
          <a:ln w="9525"/>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Garamond" pitchFamily="18" charset="0"/>
              </a:rPr>
              <a:t>“A” sells goods worth Rs. 100</a:t>
            </a:r>
          </a:p>
        </p:txBody>
      </p:sp>
      <p:sp>
        <p:nvSpPr>
          <p:cNvPr id="9" name="Rounded Rectangle 8"/>
          <p:cNvSpPr/>
          <p:nvPr/>
        </p:nvSpPr>
        <p:spPr>
          <a:xfrm>
            <a:off x="3810000" y="1102737"/>
            <a:ext cx="1524000" cy="762000"/>
          </a:xfrm>
          <a:prstGeom prst="roundRect">
            <a:avLst/>
          </a:prstGeom>
          <a:ln w="9525"/>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Garamond" pitchFamily="18" charset="0"/>
              </a:rPr>
              <a:t>“B” sells after value addition</a:t>
            </a:r>
          </a:p>
        </p:txBody>
      </p:sp>
      <p:sp>
        <p:nvSpPr>
          <p:cNvPr id="10" name="Rounded Rectangle 9"/>
          <p:cNvSpPr/>
          <p:nvPr/>
        </p:nvSpPr>
        <p:spPr>
          <a:xfrm>
            <a:off x="5791200" y="1102737"/>
            <a:ext cx="1524000" cy="762000"/>
          </a:xfrm>
          <a:prstGeom prst="roundRect">
            <a:avLst/>
          </a:prstGeom>
          <a:ln w="9525"/>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Garamond" pitchFamily="18" charset="0"/>
              </a:rPr>
              <a:t>“C” sells with Further Value Addition</a:t>
            </a:r>
          </a:p>
        </p:txBody>
      </p:sp>
      <p:sp>
        <p:nvSpPr>
          <p:cNvPr id="11" name="Rounded Rectangle 10"/>
          <p:cNvSpPr/>
          <p:nvPr/>
        </p:nvSpPr>
        <p:spPr>
          <a:xfrm>
            <a:off x="7924800" y="1102737"/>
            <a:ext cx="1524000" cy="762000"/>
          </a:xfrm>
          <a:prstGeom prst="roundRect">
            <a:avLst/>
          </a:prstGeom>
          <a:ln w="9525"/>
        </p:spPr>
        <p:style>
          <a:lnRef idx="2">
            <a:schemeClr val="accent4"/>
          </a:lnRef>
          <a:fillRef idx="1">
            <a:schemeClr val="lt1"/>
          </a:fillRef>
          <a:effectRef idx="0">
            <a:schemeClr val="accent4"/>
          </a:effectRef>
          <a:fontRef idx="minor">
            <a:schemeClr val="dk1"/>
          </a:fontRef>
        </p:style>
        <p:txBody>
          <a:bodyPr rtlCol="0" anchor="ctr"/>
          <a:lstStyle/>
          <a:p>
            <a:pPr algn="ctr"/>
            <a:r>
              <a:rPr lang="en-IN" dirty="0">
                <a:latin typeface="Garamond" pitchFamily="18" charset="0"/>
              </a:rPr>
              <a:t>Consumer</a:t>
            </a:r>
          </a:p>
        </p:txBody>
      </p:sp>
      <p:cxnSp>
        <p:nvCxnSpPr>
          <p:cNvPr id="37" name="Straight Arrow Connector 36"/>
          <p:cNvCxnSpPr>
            <a:stCxn id="8" idx="3"/>
            <a:endCxn id="9" idx="1"/>
          </p:cNvCxnSpPr>
          <p:nvPr/>
        </p:nvCxnSpPr>
        <p:spPr>
          <a:xfrm>
            <a:off x="3352800" y="1483737"/>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5334000" y="1483737"/>
            <a:ext cx="4572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7315200" y="1483737"/>
            <a:ext cx="576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rot="5400000">
            <a:off x="3162300" y="1826637"/>
            <a:ext cx="6858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2" name="Straight Arrow Connector 41"/>
          <p:cNvCxnSpPr/>
          <p:nvPr/>
        </p:nvCxnSpPr>
        <p:spPr>
          <a:xfrm rot="5400000">
            <a:off x="5144294" y="1825843"/>
            <a:ext cx="6858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3" name="Straight Arrow Connector 42"/>
          <p:cNvCxnSpPr/>
          <p:nvPr/>
        </p:nvCxnSpPr>
        <p:spPr>
          <a:xfrm rot="5400000">
            <a:off x="7278794" y="1824943"/>
            <a:ext cx="684000"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4" name="TextBox 43"/>
          <p:cNvSpPr txBox="1"/>
          <p:nvPr/>
        </p:nvSpPr>
        <p:spPr>
          <a:xfrm>
            <a:off x="1828800" y="734199"/>
            <a:ext cx="1524000" cy="369332"/>
          </a:xfrm>
          <a:prstGeom prst="rect">
            <a:avLst/>
          </a:prstGeom>
          <a:noFill/>
        </p:spPr>
        <p:txBody>
          <a:bodyPr wrap="square" rtlCol="0">
            <a:spAutoFit/>
          </a:bodyPr>
          <a:lstStyle/>
          <a:p>
            <a:r>
              <a:rPr lang="en-IN" b="1" dirty="0">
                <a:latin typeface="Garamond" pitchFamily="18" charset="0"/>
              </a:rPr>
              <a:t>Manufacturer</a:t>
            </a:r>
          </a:p>
        </p:txBody>
      </p:sp>
      <p:sp>
        <p:nvSpPr>
          <p:cNvPr id="45" name="TextBox 44"/>
          <p:cNvSpPr txBox="1"/>
          <p:nvPr/>
        </p:nvSpPr>
        <p:spPr>
          <a:xfrm>
            <a:off x="3505996" y="609600"/>
            <a:ext cx="2285205" cy="369332"/>
          </a:xfrm>
          <a:prstGeom prst="rect">
            <a:avLst/>
          </a:prstGeom>
          <a:noFill/>
        </p:spPr>
        <p:txBody>
          <a:bodyPr wrap="square" rtlCol="0">
            <a:spAutoFit/>
          </a:bodyPr>
          <a:lstStyle/>
          <a:p>
            <a:r>
              <a:rPr lang="en-IN" b="1" dirty="0">
                <a:latin typeface="Garamond" pitchFamily="18" charset="0"/>
              </a:rPr>
              <a:t>Output Manufacturer</a:t>
            </a:r>
          </a:p>
        </p:txBody>
      </p:sp>
      <p:sp>
        <p:nvSpPr>
          <p:cNvPr id="46" name="TextBox 45"/>
          <p:cNvSpPr txBox="1"/>
          <p:nvPr/>
        </p:nvSpPr>
        <p:spPr>
          <a:xfrm>
            <a:off x="5867400" y="722531"/>
            <a:ext cx="1524000" cy="369332"/>
          </a:xfrm>
          <a:prstGeom prst="rect">
            <a:avLst/>
          </a:prstGeom>
          <a:noFill/>
        </p:spPr>
        <p:txBody>
          <a:bodyPr wrap="square" rtlCol="0">
            <a:spAutoFit/>
          </a:bodyPr>
          <a:lstStyle/>
          <a:p>
            <a:r>
              <a:rPr lang="en-IN" b="1" dirty="0">
                <a:latin typeface="Garamond" pitchFamily="18" charset="0"/>
              </a:rPr>
              <a:t>VAT Dealer</a:t>
            </a:r>
          </a:p>
        </p:txBody>
      </p:sp>
      <p:graphicFrame>
        <p:nvGraphicFramePr>
          <p:cNvPr id="19" name="Table 18"/>
          <p:cNvGraphicFramePr>
            <a:graphicFrameLocks noGrp="1"/>
          </p:cNvGraphicFramePr>
          <p:nvPr/>
        </p:nvGraphicFramePr>
        <p:xfrm>
          <a:off x="1524000" y="2209800"/>
          <a:ext cx="2743200" cy="2235200"/>
        </p:xfrm>
        <a:graphic>
          <a:graphicData uri="http://schemas.openxmlformats.org/drawingml/2006/table">
            <a:tbl>
              <a:tblPr firstRow="1" lastRow="1" bandRow="1">
                <a:tableStyleId>{5C22544A-7EE6-4342-B048-85BDC9FD1C3A}</a:tableStyleId>
              </a:tblPr>
              <a:tblGrid>
                <a:gridCol w="1769807">
                  <a:extLst>
                    <a:ext uri="{9D8B030D-6E8A-4147-A177-3AD203B41FA5}">
                      <a16:colId xmlns:a16="http://schemas.microsoft.com/office/drawing/2014/main" val="20000"/>
                    </a:ext>
                  </a:extLst>
                </a:gridCol>
                <a:gridCol w="973393">
                  <a:extLst>
                    <a:ext uri="{9D8B030D-6E8A-4147-A177-3AD203B41FA5}">
                      <a16:colId xmlns:a16="http://schemas.microsoft.com/office/drawing/2014/main" val="20001"/>
                    </a:ext>
                  </a:extLst>
                </a:gridCol>
              </a:tblGrid>
              <a:tr h="447040">
                <a:tc>
                  <a:txBody>
                    <a:bodyPr/>
                    <a:lstStyle/>
                    <a:p>
                      <a:pPr algn="l"/>
                      <a:r>
                        <a:rPr lang="en-IN" dirty="0" smtClean="0">
                          <a:solidFill>
                            <a:schemeClr val="tx1"/>
                          </a:solidFill>
                          <a:latin typeface="Garamond" pitchFamily="18" charset="0"/>
                        </a:rPr>
                        <a:t>Particulars</a:t>
                      </a:r>
                      <a:endParaRPr lang="en-IN" dirty="0">
                        <a:solidFill>
                          <a:schemeClr val="tx1"/>
                        </a:solidFill>
                        <a:latin typeface="Garamond" pitchFamily="18" charset="0"/>
                      </a:endParaRPr>
                    </a:p>
                  </a:txBody>
                  <a:tcPr/>
                </a:tc>
                <a:tc>
                  <a:txBody>
                    <a:bodyPr/>
                    <a:lstStyle/>
                    <a:p>
                      <a:pPr algn="l"/>
                      <a:r>
                        <a:rPr lang="en-IN" dirty="0" smtClean="0">
                          <a:solidFill>
                            <a:schemeClr val="tx1"/>
                          </a:solidFill>
                          <a:latin typeface="Garamond" pitchFamily="18" charset="0"/>
                        </a:rPr>
                        <a:t>Amount</a:t>
                      </a:r>
                      <a:endParaRPr lang="en-IN" dirty="0">
                        <a:solidFill>
                          <a:schemeClr val="tx1"/>
                        </a:solidFill>
                        <a:latin typeface="Garamond" pitchFamily="18" charset="0"/>
                      </a:endParaRPr>
                    </a:p>
                  </a:txBody>
                  <a:tcPr/>
                </a:tc>
                <a:extLst>
                  <a:ext uri="{0D108BD9-81ED-4DB2-BD59-A6C34878D82A}">
                    <a16:rowId xmlns:a16="http://schemas.microsoft.com/office/drawing/2014/main" val="10000"/>
                  </a:ext>
                </a:extLst>
              </a:tr>
              <a:tr h="447040">
                <a:tc>
                  <a:txBody>
                    <a:bodyPr/>
                    <a:lstStyle/>
                    <a:p>
                      <a:pPr algn="l"/>
                      <a:r>
                        <a:rPr lang="en-IN" dirty="0" smtClean="0">
                          <a:solidFill>
                            <a:schemeClr val="tx1"/>
                          </a:solidFill>
                          <a:latin typeface="Garamond" pitchFamily="18" charset="0"/>
                        </a:rPr>
                        <a:t>Value for A</a:t>
                      </a:r>
                      <a:endParaRPr lang="en-IN" dirty="0">
                        <a:solidFill>
                          <a:schemeClr val="tx1"/>
                        </a:solidFill>
                        <a:latin typeface="Garamond" pitchFamily="18" charset="0"/>
                      </a:endParaRPr>
                    </a:p>
                  </a:txBody>
                  <a:tcPr/>
                </a:tc>
                <a:tc>
                  <a:txBody>
                    <a:bodyPr/>
                    <a:lstStyle/>
                    <a:p>
                      <a:pPr algn="l"/>
                      <a:r>
                        <a:rPr lang="en-IN" dirty="0" smtClean="0">
                          <a:solidFill>
                            <a:schemeClr val="tx1"/>
                          </a:solidFill>
                          <a:latin typeface="Garamond" pitchFamily="18" charset="0"/>
                        </a:rPr>
                        <a:t>100</a:t>
                      </a:r>
                      <a:endParaRPr lang="en-IN" dirty="0">
                        <a:solidFill>
                          <a:schemeClr val="tx1"/>
                        </a:solidFill>
                        <a:latin typeface="Garamond" pitchFamily="18" charset="0"/>
                      </a:endParaRPr>
                    </a:p>
                  </a:txBody>
                  <a:tcPr/>
                </a:tc>
                <a:extLst>
                  <a:ext uri="{0D108BD9-81ED-4DB2-BD59-A6C34878D82A}">
                    <a16:rowId xmlns:a16="http://schemas.microsoft.com/office/drawing/2014/main" val="10001"/>
                  </a:ext>
                </a:extLst>
              </a:tr>
              <a:tr h="447040">
                <a:tc>
                  <a:txBody>
                    <a:bodyPr/>
                    <a:lstStyle/>
                    <a:p>
                      <a:pPr algn="l"/>
                      <a:r>
                        <a:rPr lang="en-IN" dirty="0" smtClean="0">
                          <a:solidFill>
                            <a:schemeClr val="tx1"/>
                          </a:solidFill>
                          <a:latin typeface="Garamond" pitchFamily="18" charset="0"/>
                        </a:rPr>
                        <a:t>CGST @ 9</a:t>
                      </a:r>
                      <a:r>
                        <a:rPr lang="en-IN" baseline="0" dirty="0" smtClean="0">
                          <a:solidFill>
                            <a:schemeClr val="tx1"/>
                          </a:solidFill>
                          <a:latin typeface="Garamond" pitchFamily="18" charset="0"/>
                        </a:rPr>
                        <a:t>%</a:t>
                      </a:r>
                      <a:endParaRPr lang="en-IN" dirty="0">
                        <a:solidFill>
                          <a:schemeClr val="tx1"/>
                        </a:solidFill>
                        <a:latin typeface="Garamond" pitchFamily="18" charset="0"/>
                      </a:endParaRPr>
                    </a:p>
                  </a:txBody>
                  <a:tcPr/>
                </a:tc>
                <a:tc>
                  <a:txBody>
                    <a:bodyPr/>
                    <a:lstStyle/>
                    <a:p>
                      <a:pPr algn="l"/>
                      <a:r>
                        <a:rPr lang="en-IN" dirty="0" smtClean="0">
                          <a:solidFill>
                            <a:schemeClr val="tx1"/>
                          </a:solidFill>
                          <a:latin typeface="Garamond" pitchFamily="18" charset="0"/>
                        </a:rPr>
                        <a:t>9</a:t>
                      </a:r>
                      <a:endParaRPr lang="en-IN" dirty="0">
                        <a:solidFill>
                          <a:schemeClr val="tx1"/>
                        </a:solidFill>
                        <a:latin typeface="Garamond" pitchFamily="18" charset="0"/>
                      </a:endParaRPr>
                    </a:p>
                  </a:txBody>
                  <a:tcPr/>
                </a:tc>
                <a:extLst>
                  <a:ext uri="{0D108BD9-81ED-4DB2-BD59-A6C34878D82A}">
                    <a16:rowId xmlns:a16="http://schemas.microsoft.com/office/drawing/2014/main" val="10002"/>
                  </a:ext>
                </a:extLst>
              </a:tr>
              <a:tr h="447040">
                <a:tc>
                  <a:txBody>
                    <a:bodyPr/>
                    <a:lstStyle/>
                    <a:p>
                      <a:pPr algn="l"/>
                      <a:r>
                        <a:rPr lang="en-IN" dirty="0" smtClean="0">
                          <a:solidFill>
                            <a:schemeClr val="tx1"/>
                          </a:solidFill>
                          <a:latin typeface="Garamond" pitchFamily="18" charset="0"/>
                        </a:rPr>
                        <a:t>SGST @</a:t>
                      </a:r>
                      <a:r>
                        <a:rPr lang="en-IN" baseline="0" dirty="0" smtClean="0">
                          <a:solidFill>
                            <a:schemeClr val="tx1"/>
                          </a:solidFill>
                          <a:latin typeface="Garamond" pitchFamily="18" charset="0"/>
                        </a:rPr>
                        <a:t> 9</a:t>
                      </a:r>
                      <a:r>
                        <a:rPr lang="en-IN" dirty="0" smtClean="0">
                          <a:solidFill>
                            <a:schemeClr val="tx1"/>
                          </a:solidFill>
                          <a:latin typeface="Garamond" pitchFamily="18" charset="0"/>
                        </a:rPr>
                        <a:t>%</a:t>
                      </a:r>
                      <a:endParaRPr lang="en-IN" dirty="0">
                        <a:solidFill>
                          <a:schemeClr val="tx1"/>
                        </a:solidFill>
                        <a:latin typeface="Garamond" pitchFamily="18" charset="0"/>
                      </a:endParaRPr>
                    </a:p>
                  </a:txBody>
                  <a:tcPr/>
                </a:tc>
                <a:tc>
                  <a:txBody>
                    <a:bodyPr/>
                    <a:lstStyle/>
                    <a:p>
                      <a:pPr algn="l"/>
                      <a:r>
                        <a:rPr lang="en-IN" dirty="0" smtClean="0">
                          <a:solidFill>
                            <a:schemeClr val="tx1"/>
                          </a:solidFill>
                          <a:latin typeface="Garamond" pitchFamily="18" charset="0"/>
                        </a:rPr>
                        <a:t>9</a:t>
                      </a:r>
                      <a:endParaRPr lang="en-IN" dirty="0">
                        <a:solidFill>
                          <a:schemeClr val="tx1"/>
                        </a:solidFill>
                        <a:latin typeface="Garamond" pitchFamily="18" charset="0"/>
                      </a:endParaRPr>
                    </a:p>
                  </a:txBody>
                  <a:tcPr/>
                </a:tc>
                <a:extLst>
                  <a:ext uri="{0D108BD9-81ED-4DB2-BD59-A6C34878D82A}">
                    <a16:rowId xmlns:a16="http://schemas.microsoft.com/office/drawing/2014/main" val="10003"/>
                  </a:ext>
                </a:extLst>
              </a:tr>
              <a:tr h="447040">
                <a:tc>
                  <a:txBody>
                    <a:bodyPr/>
                    <a:lstStyle/>
                    <a:p>
                      <a:pPr algn="l"/>
                      <a:r>
                        <a:rPr lang="en-IN" dirty="0" smtClean="0">
                          <a:solidFill>
                            <a:schemeClr val="tx1"/>
                          </a:solidFill>
                          <a:latin typeface="Garamond" pitchFamily="18" charset="0"/>
                        </a:rPr>
                        <a:t>Total Value</a:t>
                      </a:r>
                      <a:endParaRPr lang="en-IN" dirty="0">
                        <a:solidFill>
                          <a:schemeClr val="tx1"/>
                        </a:solidFill>
                        <a:latin typeface="Garamond" pitchFamily="18" charset="0"/>
                      </a:endParaRPr>
                    </a:p>
                  </a:txBody>
                  <a:tcPr/>
                </a:tc>
                <a:tc>
                  <a:txBody>
                    <a:bodyPr/>
                    <a:lstStyle/>
                    <a:p>
                      <a:pPr algn="l"/>
                      <a:r>
                        <a:rPr lang="en-IN" dirty="0" smtClean="0">
                          <a:solidFill>
                            <a:schemeClr val="tx1"/>
                          </a:solidFill>
                          <a:latin typeface="Garamond" pitchFamily="18" charset="0"/>
                        </a:rPr>
                        <a:t>118</a:t>
                      </a:r>
                      <a:endParaRPr lang="en-IN" dirty="0">
                        <a:solidFill>
                          <a:schemeClr val="tx1"/>
                        </a:solidFill>
                        <a:latin typeface="Garamond" pitchFamily="18" charset="0"/>
                      </a:endParaRPr>
                    </a:p>
                  </a:txBody>
                  <a:tcPr/>
                </a:tc>
                <a:extLst>
                  <a:ext uri="{0D108BD9-81ED-4DB2-BD59-A6C34878D82A}">
                    <a16:rowId xmlns:a16="http://schemas.microsoft.com/office/drawing/2014/main" val="10004"/>
                  </a:ext>
                </a:extLst>
              </a:tr>
            </a:tbl>
          </a:graphicData>
        </a:graphic>
      </p:graphicFrame>
      <p:graphicFrame>
        <p:nvGraphicFramePr>
          <p:cNvPr id="20" name="Table 19"/>
          <p:cNvGraphicFramePr>
            <a:graphicFrameLocks noGrp="1"/>
          </p:cNvGraphicFramePr>
          <p:nvPr/>
        </p:nvGraphicFramePr>
        <p:xfrm>
          <a:off x="4419600" y="2209801"/>
          <a:ext cx="2971800" cy="3044353"/>
        </p:xfrm>
        <a:graphic>
          <a:graphicData uri="http://schemas.openxmlformats.org/drawingml/2006/table">
            <a:tbl>
              <a:tblPr firstRow="1" lastRow="1" bandRow="1">
                <a:tableStyleId>{5C22544A-7EE6-4342-B048-85BDC9FD1C3A}</a:tableStyleId>
              </a:tblPr>
              <a:tblGrid>
                <a:gridCol w="1950243">
                  <a:extLst>
                    <a:ext uri="{9D8B030D-6E8A-4147-A177-3AD203B41FA5}">
                      <a16:colId xmlns:a16="http://schemas.microsoft.com/office/drawing/2014/main" val="20000"/>
                    </a:ext>
                  </a:extLst>
                </a:gridCol>
                <a:gridCol w="1021557">
                  <a:extLst>
                    <a:ext uri="{9D8B030D-6E8A-4147-A177-3AD203B41FA5}">
                      <a16:colId xmlns:a16="http://schemas.microsoft.com/office/drawing/2014/main" val="20001"/>
                    </a:ext>
                  </a:extLst>
                </a:gridCol>
              </a:tblGrid>
              <a:tr h="457200">
                <a:tc>
                  <a:txBody>
                    <a:bodyPr/>
                    <a:lstStyle/>
                    <a:p>
                      <a:r>
                        <a:rPr lang="en-IN" dirty="0" smtClean="0">
                          <a:solidFill>
                            <a:schemeClr val="tx1"/>
                          </a:solidFill>
                          <a:latin typeface="Garamond" pitchFamily="18" charset="0"/>
                        </a:rPr>
                        <a:t>Particulars</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Amount</a:t>
                      </a:r>
                      <a:endParaRPr lang="en-IN" dirty="0">
                        <a:solidFill>
                          <a:schemeClr val="tx1"/>
                        </a:solidFill>
                        <a:latin typeface="Garamond" pitchFamily="18" charset="0"/>
                      </a:endParaRPr>
                    </a:p>
                  </a:txBody>
                  <a:tcPr/>
                </a:tc>
                <a:extLst>
                  <a:ext uri="{0D108BD9-81ED-4DB2-BD59-A6C34878D82A}">
                    <a16:rowId xmlns:a16="http://schemas.microsoft.com/office/drawing/2014/main" val="10000"/>
                  </a:ext>
                </a:extLst>
              </a:tr>
              <a:tr h="384648">
                <a:tc>
                  <a:txBody>
                    <a:bodyPr/>
                    <a:lstStyle/>
                    <a:p>
                      <a:r>
                        <a:rPr lang="en-IN" dirty="0" smtClean="0">
                          <a:solidFill>
                            <a:schemeClr val="tx1"/>
                          </a:solidFill>
                          <a:latin typeface="Garamond" pitchFamily="18" charset="0"/>
                        </a:rPr>
                        <a:t>Cost for B</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100</a:t>
                      </a:r>
                      <a:endParaRPr lang="en-IN" dirty="0">
                        <a:solidFill>
                          <a:schemeClr val="tx1"/>
                        </a:solidFill>
                        <a:latin typeface="Garamond" pitchFamily="18" charset="0"/>
                      </a:endParaRPr>
                    </a:p>
                  </a:txBody>
                  <a:tcPr/>
                </a:tc>
                <a:extLst>
                  <a:ext uri="{0D108BD9-81ED-4DB2-BD59-A6C34878D82A}">
                    <a16:rowId xmlns:a16="http://schemas.microsoft.com/office/drawing/2014/main" val="10001"/>
                  </a:ext>
                </a:extLst>
              </a:tr>
              <a:tr h="384648">
                <a:tc>
                  <a:txBody>
                    <a:bodyPr/>
                    <a:lstStyle/>
                    <a:p>
                      <a:r>
                        <a:rPr lang="en-IN" dirty="0" smtClean="0">
                          <a:solidFill>
                            <a:schemeClr val="tx1"/>
                          </a:solidFill>
                          <a:latin typeface="Garamond" pitchFamily="18" charset="0"/>
                        </a:rPr>
                        <a:t>Value</a:t>
                      </a:r>
                      <a:r>
                        <a:rPr lang="en-IN" baseline="0" dirty="0" smtClean="0">
                          <a:solidFill>
                            <a:schemeClr val="tx1"/>
                          </a:solidFill>
                          <a:latin typeface="Garamond" pitchFamily="18" charset="0"/>
                        </a:rPr>
                        <a:t> Add. @15%</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15</a:t>
                      </a:r>
                      <a:endParaRPr lang="en-IN" dirty="0">
                        <a:solidFill>
                          <a:schemeClr val="tx1"/>
                        </a:solidFill>
                        <a:latin typeface="Garamond" pitchFamily="18" charset="0"/>
                      </a:endParaRPr>
                    </a:p>
                  </a:txBody>
                  <a:tcPr/>
                </a:tc>
                <a:extLst>
                  <a:ext uri="{0D108BD9-81ED-4DB2-BD59-A6C34878D82A}">
                    <a16:rowId xmlns:a16="http://schemas.microsoft.com/office/drawing/2014/main" val="10002"/>
                  </a:ext>
                </a:extLst>
              </a:tr>
              <a:tr h="663913">
                <a:tc>
                  <a:txBody>
                    <a:bodyPr/>
                    <a:lstStyle/>
                    <a:p>
                      <a:r>
                        <a:rPr lang="en-IN" dirty="0" smtClean="0">
                          <a:solidFill>
                            <a:schemeClr val="tx1"/>
                          </a:solidFill>
                          <a:latin typeface="Garamond" pitchFamily="18" charset="0"/>
                        </a:rPr>
                        <a:t>Base Value for GST</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115</a:t>
                      </a:r>
                      <a:endParaRPr lang="en-IN" dirty="0">
                        <a:solidFill>
                          <a:schemeClr val="tx1"/>
                        </a:solidFill>
                        <a:latin typeface="Garamond" pitchFamily="18" charset="0"/>
                      </a:endParaRPr>
                    </a:p>
                  </a:txBody>
                  <a:tcPr/>
                </a:tc>
                <a:extLst>
                  <a:ext uri="{0D108BD9-81ED-4DB2-BD59-A6C34878D82A}">
                    <a16:rowId xmlns:a16="http://schemas.microsoft.com/office/drawing/2014/main" val="10003"/>
                  </a:ext>
                </a:extLst>
              </a:tr>
              <a:tr h="384648">
                <a:tc>
                  <a:txBody>
                    <a:bodyPr/>
                    <a:lstStyle/>
                    <a:p>
                      <a:r>
                        <a:rPr lang="en-IN" dirty="0" smtClean="0">
                          <a:solidFill>
                            <a:schemeClr val="tx1"/>
                          </a:solidFill>
                          <a:latin typeface="Garamond" pitchFamily="18" charset="0"/>
                        </a:rPr>
                        <a:t>CGST @ 9%</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10.35</a:t>
                      </a:r>
                      <a:endParaRPr lang="en-IN" dirty="0">
                        <a:solidFill>
                          <a:schemeClr val="tx1"/>
                        </a:solidFill>
                        <a:latin typeface="Garamond" pitchFamily="18" charset="0"/>
                      </a:endParaRPr>
                    </a:p>
                  </a:txBody>
                  <a:tcPr/>
                </a:tc>
                <a:extLst>
                  <a:ext uri="{0D108BD9-81ED-4DB2-BD59-A6C34878D82A}">
                    <a16:rowId xmlns:a16="http://schemas.microsoft.com/office/drawing/2014/main" val="10004"/>
                  </a:ext>
                </a:extLst>
              </a:tr>
              <a:tr h="384648">
                <a:tc>
                  <a:txBody>
                    <a:bodyPr/>
                    <a:lstStyle/>
                    <a:p>
                      <a:r>
                        <a:rPr lang="en-IN" dirty="0" smtClean="0">
                          <a:solidFill>
                            <a:schemeClr val="tx1"/>
                          </a:solidFill>
                          <a:latin typeface="Garamond" pitchFamily="18" charset="0"/>
                        </a:rPr>
                        <a:t>SGST @ 9%</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10.35</a:t>
                      </a:r>
                      <a:endParaRPr lang="en-IN" dirty="0">
                        <a:solidFill>
                          <a:schemeClr val="tx1"/>
                        </a:solidFill>
                        <a:latin typeface="Garamond" pitchFamily="18" charset="0"/>
                      </a:endParaRPr>
                    </a:p>
                  </a:txBody>
                  <a:tcPr/>
                </a:tc>
                <a:extLst>
                  <a:ext uri="{0D108BD9-81ED-4DB2-BD59-A6C34878D82A}">
                    <a16:rowId xmlns:a16="http://schemas.microsoft.com/office/drawing/2014/main" val="10005"/>
                  </a:ext>
                </a:extLst>
              </a:tr>
              <a:tr h="384648">
                <a:tc>
                  <a:txBody>
                    <a:bodyPr/>
                    <a:lstStyle/>
                    <a:p>
                      <a:r>
                        <a:rPr lang="en-IN" dirty="0" smtClean="0">
                          <a:solidFill>
                            <a:schemeClr val="tx1"/>
                          </a:solidFill>
                          <a:latin typeface="Garamond" pitchFamily="18" charset="0"/>
                        </a:rPr>
                        <a:t>Total value</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138</a:t>
                      </a:r>
                      <a:endParaRPr lang="en-IN" dirty="0">
                        <a:solidFill>
                          <a:schemeClr val="tx1"/>
                        </a:solidFill>
                        <a:latin typeface="Garamond" pitchFamily="18" charset="0"/>
                      </a:endParaRPr>
                    </a:p>
                  </a:txBody>
                  <a:tcPr/>
                </a:tc>
                <a:extLst>
                  <a:ext uri="{0D108BD9-81ED-4DB2-BD59-A6C34878D82A}">
                    <a16:rowId xmlns:a16="http://schemas.microsoft.com/office/drawing/2014/main" val="10006"/>
                  </a:ext>
                </a:extLst>
              </a:tr>
            </a:tbl>
          </a:graphicData>
        </a:graphic>
      </p:graphicFrame>
      <p:graphicFrame>
        <p:nvGraphicFramePr>
          <p:cNvPr id="21" name="Table 20"/>
          <p:cNvGraphicFramePr>
            <a:graphicFrameLocks noGrp="1"/>
          </p:cNvGraphicFramePr>
          <p:nvPr/>
        </p:nvGraphicFramePr>
        <p:xfrm>
          <a:off x="7543800" y="2209800"/>
          <a:ext cx="2819400" cy="2926080"/>
        </p:xfrm>
        <a:graphic>
          <a:graphicData uri="http://schemas.openxmlformats.org/drawingml/2006/table">
            <a:tbl>
              <a:tblPr firstRow="1" lastRow="1" bandRow="1">
                <a:tableStyleId>{5C22544A-7EE6-4342-B048-85BDC9FD1C3A}</a:tableStyleId>
              </a:tblPr>
              <a:tblGrid>
                <a:gridCol w="1828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431800">
                <a:tc>
                  <a:txBody>
                    <a:bodyPr/>
                    <a:lstStyle/>
                    <a:p>
                      <a:pPr algn="l"/>
                      <a:r>
                        <a:rPr lang="en-IN" dirty="0" smtClean="0">
                          <a:solidFill>
                            <a:schemeClr val="tx1"/>
                          </a:solidFill>
                          <a:latin typeface="Garamond" pitchFamily="18" charset="0"/>
                        </a:rPr>
                        <a:t>Particulars</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Amount</a:t>
                      </a:r>
                      <a:endParaRPr lang="en-IN" dirty="0">
                        <a:solidFill>
                          <a:schemeClr val="tx1"/>
                        </a:solidFill>
                        <a:latin typeface="Garamond" pitchFamily="18" charset="0"/>
                      </a:endParaRPr>
                    </a:p>
                  </a:txBody>
                  <a:tcPr/>
                </a:tc>
                <a:extLst>
                  <a:ext uri="{0D108BD9-81ED-4DB2-BD59-A6C34878D82A}">
                    <a16:rowId xmlns:a16="http://schemas.microsoft.com/office/drawing/2014/main" val="10000"/>
                  </a:ext>
                </a:extLst>
              </a:tr>
              <a:tr h="370840">
                <a:tc>
                  <a:txBody>
                    <a:bodyPr/>
                    <a:lstStyle/>
                    <a:p>
                      <a:pPr algn="l"/>
                      <a:r>
                        <a:rPr lang="en-IN" dirty="0" smtClean="0">
                          <a:solidFill>
                            <a:schemeClr val="tx1"/>
                          </a:solidFill>
                          <a:latin typeface="Garamond" pitchFamily="18" charset="0"/>
                        </a:rPr>
                        <a:t>Cost for C</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115</a:t>
                      </a:r>
                      <a:endParaRPr lang="en-IN" dirty="0">
                        <a:solidFill>
                          <a:schemeClr val="tx1"/>
                        </a:solidFill>
                        <a:latin typeface="Garamond" pitchFamily="18" charset="0"/>
                      </a:endParaRPr>
                    </a:p>
                  </a:txBody>
                  <a:tcPr/>
                </a:tc>
                <a:extLst>
                  <a:ext uri="{0D108BD9-81ED-4DB2-BD59-A6C34878D82A}">
                    <a16:rowId xmlns:a16="http://schemas.microsoft.com/office/drawing/2014/main" val="10001"/>
                  </a:ext>
                </a:extLst>
              </a:tr>
              <a:tr h="370840">
                <a:tc>
                  <a:txBody>
                    <a:bodyPr/>
                    <a:lstStyle/>
                    <a:p>
                      <a:pPr algn="l"/>
                      <a:r>
                        <a:rPr lang="en-IN" dirty="0" smtClean="0">
                          <a:solidFill>
                            <a:schemeClr val="tx1"/>
                          </a:solidFill>
                          <a:latin typeface="Garamond" pitchFamily="18" charset="0"/>
                        </a:rPr>
                        <a:t>Value</a:t>
                      </a:r>
                      <a:r>
                        <a:rPr lang="en-IN" baseline="0" dirty="0" smtClean="0">
                          <a:solidFill>
                            <a:schemeClr val="tx1"/>
                          </a:solidFill>
                          <a:latin typeface="Garamond" pitchFamily="18" charset="0"/>
                        </a:rPr>
                        <a:t> Add.@15%</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17.25</a:t>
                      </a:r>
                      <a:endParaRPr lang="en-IN" dirty="0">
                        <a:solidFill>
                          <a:schemeClr val="tx1"/>
                        </a:solidFill>
                        <a:latin typeface="Garamond" pitchFamily="18" charset="0"/>
                      </a:endParaRPr>
                    </a:p>
                  </a:txBody>
                  <a:tcPr/>
                </a:tc>
                <a:extLst>
                  <a:ext uri="{0D108BD9-81ED-4DB2-BD59-A6C34878D82A}">
                    <a16:rowId xmlns:a16="http://schemas.microsoft.com/office/drawing/2014/main" val="10002"/>
                  </a:ext>
                </a:extLst>
              </a:tr>
              <a:tr h="370840">
                <a:tc>
                  <a:txBody>
                    <a:bodyPr/>
                    <a:lstStyle/>
                    <a:p>
                      <a:pPr algn="l"/>
                      <a:r>
                        <a:rPr lang="en-IN" dirty="0" smtClean="0">
                          <a:solidFill>
                            <a:schemeClr val="tx1"/>
                          </a:solidFill>
                          <a:latin typeface="Garamond" pitchFamily="18" charset="0"/>
                        </a:rPr>
                        <a:t>Base</a:t>
                      </a:r>
                      <a:r>
                        <a:rPr lang="en-IN" baseline="0" dirty="0" smtClean="0">
                          <a:solidFill>
                            <a:schemeClr val="tx1"/>
                          </a:solidFill>
                          <a:latin typeface="Garamond" pitchFamily="18" charset="0"/>
                        </a:rPr>
                        <a:t> Value for GST</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132.25</a:t>
                      </a:r>
                      <a:endParaRPr lang="en-IN" dirty="0">
                        <a:solidFill>
                          <a:schemeClr val="tx1"/>
                        </a:solidFill>
                        <a:latin typeface="Garamond" pitchFamily="18" charset="0"/>
                      </a:endParaRPr>
                    </a:p>
                  </a:txBody>
                  <a:tcPr/>
                </a:tc>
                <a:extLst>
                  <a:ext uri="{0D108BD9-81ED-4DB2-BD59-A6C34878D82A}">
                    <a16:rowId xmlns:a16="http://schemas.microsoft.com/office/drawing/2014/main" val="10003"/>
                  </a:ext>
                </a:extLst>
              </a:tr>
              <a:tr h="370840">
                <a:tc>
                  <a:txBody>
                    <a:bodyPr/>
                    <a:lstStyle/>
                    <a:p>
                      <a:pPr algn="l"/>
                      <a:r>
                        <a:rPr lang="en-IN" dirty="0" smtClean="0">
                          <a:solidFill>
                            <a:schemeClr val="tx1"/>
                          </a:solidFill>
                          <a:latin typeface="Garamond" pitchFamily="18" charset="0"/>
                        </a:rPr>
                        <a:t>CGST @ 9%</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11.90</a:t>
                      </a:r>
                      <a:endParaRPr lang="en-IN" dirty="0">
                        <a:solidFill>
                          <a:schemeClr val="tx1"/>
                        </a:solidFill>
                        <a:latin typeface="Garamond" pitchFamily="18" charset="0"/>
                      </a:endParaRPr>
                    </a:p>
                  </a:txBody>
                  <a:tcPr/>
                </a:tc>
                <a:extLst>
                  <a:ext uri="{0D108BD9-81ED-4DB2-BD59-A6C34878D82A}">
                    <a16:rowId xmlns:a16="http://schemas.microsoft.com/office/drawing/2014/main" val="10004"/>
                  </a:ext>
                </a:extLst>
              </a:tr>
              <a:tr h="370840">
                <a:tc>
                  <a:txBody>
                    <a:bodyPr/>
                    <a:lstStyle/>
                    <a:p>
                      <a:pPr algn="l"/>
                      <a:r>
                        <a:rPr lang="en-IN" dirty="0" smtClean="0">
                          <a:solidFill>
                            <a:schemeClr val="tx1"/>
                          </a:solidFill>
                          <a:latin typeface="Garamond" pitchFamily="18" charset="0"/>
                        </a:rPr>
                        <a:t>SGST @</a:t>
                      </a:r>
                      <a:r>
                        <a:rPr lang="en-IN" baseline="0" dirty="0" smtClean="0">
                          <a:solidFill>
                            <a:schemeClr val="tx1"/>
                          </a:solidFill>
                          <a:latin typeface="Garamond" pitchFamily="18" charset="0"/>
                        </a:rPr>
                        <a:t> 9%</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11.90</a:t>
                      </a:r>
                      <a:endParaRPr lang="en-IN" dirty="0">
                        <a:solidFill>
                          <a:schemeClr val="tx1"/>
                        </a:solidFill>
                        <a:latin typeface="Garamond" pitchFamily="18" charset="0"/>
                      </a:endParaRPr>
                    </a:p>
                  </a:txBody>
                  <a:tcPr/>
                </a:tc>
                <a:extLst>
                  <a:ext uri="{0D108BD9-81ED-4DB2-BD59-A6C34878D82A}">
                    <a16:rowId xmlns:a16="http://schemas.microsoft.com/office/drawing/2014/main" val="10005"/>
                  </a:ext>
                </a:extLst>
              </a:tr>
              <a:tr h="370840">
                <a:tc>
                  <a:txBody>
                    <a:bodyPr/>
                    <a:lstStyle/>
                    <a:p>
                      <a:pPr algn="l"/>
                      <a:r>
                        <a:rPr lang="en-IN" dirty="0" smtClean="0">
                          <a:solidFill>
                            <a:schemeClr val="tx1"/>
                          </a:solidFill>
                          <a:latin typeface="Garamond" pitchFamily="18" charset="0"/>
                        </a:rPr>
                        <a:t>Total Value</a:t>
                      </a:r>
                      <a:endParaRPr lang="en-IN" dirty="0">
                        <a:solidFill>
                          <a:schemeClr val="tx1"/>
                        </a:solidFill>
                        <a:latin typeface="Garamond" pitchFamily="18" charset="0"/>
                      </a:endParaRPr>
                    </a:p>
                  </a:txBody>
                  <a:tcPr/>
                </a:tc>
                <a:tc>
                  <a:txBody>
                    <a:bodyPr/>
                    <a:lstStyle/>
                    <a:p>
                      <a:pPr algn="ctr"/>
                      <a:r>
                        <a:rPr lang="en-IN" dirty="0" smtClean="0">
                          <a:solidFill>
                            <a:schemeClr val="tx1"/>
                          </a:solidFill>
                          <a:latin typeface="Garamond" pitchFamily="18" charset="0"/>
                        </a:rPr>
                        <a:t>158.71</a:t>
                      </a:r>
                      <a:endParaRPr lang="en-IN" dirty="0">
                        <a:solidFill>
                          <a:schemeClr val="tx1"/>
                        </a:solidFill>
                        <a:latin typeface="Garamond" pitchFamily="18" charset="0"/>
                      </a:endParaRPr>
                    </a:p>
                  </a:txBody>
                  <a:tcPr/>
                </a:tc>
                <a:extLst>
                  <a:ext uri="{0D108BD9-81ED-4DB2-BD59-A6C34878D82A}">
                    <a16:rowId xmlns:a16="http://schemas.microsoft.com/office/drawing/2014/main" val="10006"/>
                  </a:ext>
                </a:extLst>
              </a:tr>
            </a:tbl>
          </a:graphicData>
        </a:graphic>
      </p:graphicFrame>
      <p:sp>
        <p:nvSpPr>
          <p:cNvPr id="22" name="TextBox 21"/>
          <p:cNvSpPr txBox="1"/>
          <p:nvPr/>
        </p:nvSpPr>
        <p:spPr>
          <a:xfrm>
            <a:off x="1600200" y="4495800"/>
            <a:ext cx="2590800" cy="923330"/>
          </a:xfrm>
          <a:prstGeom prst="rect">
            <a:avLst/>
          </a:prstGeom>
          <a:noFill/>
        </p:spPr>
        <p:txBody>
          <a:bodyPr wrap="square" rtlCol="0">
            <a:spAutoFit/>
          </a:bodyPr>
          <a:lstStyle/>
          <a:p>
            <a:r>
              <a:rPr lang="en-IN" b="1" dirty="0">
                <a:latin typeface="Garamond" pitchFamily="18" charset="0"/>
              </a:rPr>
              <a:t>Total GST to be paid:</a:t>
            </a:r>
          </a:p>
          <a:p>
            <a:r>
              <a:rPr lang="en-IN" b="1" dirty="0">
                <a:latin typeface="Garamond" pitchFamily="18" charset="0"/>
              </a:rPr>
              <a:t>CG	= 9</a:t>
            </a:r>
          </a:p>
          <a:p>
            <a:r>
              <a:rPr lang="en-IN" b="1" dirty="0">
                <a:latin typeface="Garamond" pitchFamily="18" charset="0"/>
              </a:rPr>
              <a:t>SG	= 9</a:t>
            </a:r>
          </a:p>
        </p:txBody>
      </p:sp>
      <p:sp>
        <p:nvSpPr>
          <p:cNvPr id="23" name="TextBox 22"/>
          <p:cNvSpPr txBox="1"/>
          <p:nvPr/>
        </p:nvSpPr>
        <p:spPr>
          <a:xfrm>
            <a:off x="4419600" y="5257800"/>
            <a:ext cx="3200400" cy="923330"/>
          </a:xfrm>
          <a:prstGeom prst="rect">
            <a:avLst/>
          </a:prstGeom>
          <a:noFill/>
        </p:spPr>
        <p:txBody>
          <a:bodyPr wrap="square" rtlCol="0">
            <a:spAutoFit/>
          </a:bodyPr>
          <a:lstStyle/>
          <a:p>
            <a:r>
              <a:rPr lang="en-IN" b="1" dirty="0">
                <a:latin typeface="Garamond" pitchFamily="18" charset="0"/>
              </a:rPr>
              <a:t>Total GST to be paid       </a:t>
            </a:r>
          </a:p>
          <a:p>
            <a:r>
              <a:rPr lang="en-IN" b="1" dirty="0">
                <a:latin typeface="Garamond" pitchFamily="18" charset="0"/>
              </a:rPr>
              <a:t>CG	= 10.35 - 9 = 1.35</a:t>
            </a:r>
          </a:p>
          <a:p>
            <a:r>
              <a:rPr lang="en-IN" b="1" dirty="0">
                <a:latin typeface="Garamond" pitchFamily="18" charset="0"/>
              </a:rPr>
              <a:t>SG	= 10.35 – 9 = 1.35</a:t>
            </a:r>
          </a:p>
        </p:txBody>
      </p:sp>
      <p:sp>
        <p:nvSpPr>
          <p:cNvPr id="25" name="TextBox 24"/>
          <p:cNvSpPr txBox="1"/>
          <p:nvPr/>
        </p:nvSpPr>
        <p:spPr>
          <a:xfrm>
            <a:off x="7467600" y="5181600"/>
            <a:ext cx="3200400" cy="923330"/>
          </a:xfrm>
          <a:prstGeom prst="rect">
            <a:avLst/>
          </a:prstGeom>
          <a:noFill/>
        </p:spPr>
        <p:txBody>
          <a:bodyPr wrap="square" rtlCol="0">
            <a:spAutoFit/>
          </a:bodyPr>
          <a:lstStyle/>
          <a:p>
            <a:r>
              <a:rPr lang="en-IN" b="1" dirty="0">
                <a:latin typeface="Garamond" pitchFamily="18" charset="0"/>
              </a:rPr>
              <a:t>Total GST to be paid       </a:t>
            </a:r>
          </a:p>
          <a:p>
            <a:r>
              <a:rPr lang="en-IN" b="1" dirty="0">
                <a:latin typeface="Garamond" pitchFamily="18" charset="0"/>
              </a:rPr>
              <a:t>CG	= 11.90 – 10.35 = 1.55</a:t>
            </a:r>
          </a:p>
          <a:p>
            <a:r>
              <a:rPr lang="en-IN" b="1" dirty="0">
                <a:latin typeface="Garamond" pitchFamily="18" charset="0"/>
              </a:rPr>
              <a:t>SG	= 11.90 – 10.35 = 1.55</a:t>
            </a:r>
          </a:p>
        </p:txBody>
      </p:sp>
      <p:sp>
        <p:nvSpPr>
          <p:cNvPr id="26" name="TextBox 25"/>
          <p:cNvSpPr txBox="1"/>
          <p:nvPr/>
        </p:nvSpPr>
        <p:spPr>
          <a:xfrm>
            <a:off x="2133600" y="6172201"/>
            <a:ext cx="7543800" cy="461665"/>
          </a:xfrm>
          <a:prstGeom prst="rect">
            <a:avLst/>
          </a:prstGeom>
          <a:noFill/>
        </p:spPr>
        <p:txBody>
          <a:bodyPr wrap="square" rtlCol="0">
            <a:spAutoFit/>
          </a:bodyPr>
          <a:lstStyle/>
          <a:p>
            <a:r>
              <a:rPr lang="en-IN" sz="2400" b="1" dirty="0">
                <a:latin typeface="Garamond" pitchFamily="18" charset="0"/>
              </a:rPr>
              <a:t>Total tax received by CG is 11.90 &amp; SG is11.90</a:t>
            </a:r>
          </a:p>
        </p:txBody>
      </p:sp>
      <p:sp>
        <p:nvSpPr>
          <p:cNvPr id="24" name="TextBox 23"/>
          <p:cNvSpPr txBox="1"/>
          <p:nvPr/>
        </p:nvSpPr>
        <p:spPr>
          <a:xfrm>
            <a:off x="1905000" y="57090"/>
            <a:ext cx="8229600" cy="400110"/>
          </a:xfrm>
          <a:prstGeom prst="rect">
            <a:avLst/>
          </a:prstGeom>
          <a:noFill/>
        </p:spPr>
        <p:txBody>
          <a:bodyPr wrap="square" rtlCol="0">
            <a:spAutoFit/>
          </a:bodyPr>
          <a:lstStyle/>
          <a:p>
            <a:pPr lvl="0" algn="ctr">
              <a:buSzPct val="25000"/>
            </a:pPr>
            <a:r>
              <a:rPr lang="en-US" sz="2000" b="1" dirty="0">
                <a:solidFill>
                  <a:schemeClr val="dk1"/>
                </a:solidFill>
                <a:latin typeface="Garamond" pitchFamily="18" charset="0"/>
                <a:ea typeface="Quattrocento"/>
                <a:cs typeface="Quattrocento"/>
                <a:sym typeface="Quattrocento"/>
              </a:rPr>
              <a:t>TAXES UNDER THE GST REGIME</a:t>
            </a:r>
          </a:p>
        </p:txBody>
      </p:sp>
      <p:sp>
        <p:nvSpPr>
          <p:cNvPr id="28" name="Title 1"/>
          <p:cNvSpPr txBox="1">
            <a:spLocks/>
          </p:cNvSpPr>
          <p:nvPr/>
        </p:nvSpPr>
        <p:spPr>
          <a:xfrm>
            <a:off x="1524000" y="434752"/>
            <a:ext cx="9144000" cy="174848"/>
          </a:xfrm>
          <a:prstGeom prst="rect">
            <a:avLst/>
          </a:prstGeom>
          <a:solidFill>
            <a:schemeClr val="tx2"/>
          </a:solidFill>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4800" b="1" dirty="0">
                <a:solidFill>
                  <a:schemeClr val="bg1"/>
                </a:solidFill>
                <a:latin typeface="+mn-lt"/>
              </a:rPr>
              <a:t>9</a:t>
            </a:r>
            <a:endParaRPr lang="en-IN" b="1" dirty="0">
              <a:solidFill>
                <a:schemeClr val="bg1"/>
              </a:solidFill>
              <a:latin typeface="+mn-lt"/>
            </a:endParaRPr>
          </a:p>
        </p:txBody>
      </p:sp>
    </p:spTree>
    <p:extLst>
      <p:ext uri="{BB962C8B-B14F-4D97-AF65-F5344CB8AC3E}">
        <p14:creationId xmlns:p14="http://schemas.microsoft.com/office/powerpoint/2010/main" val="2430862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GST Process</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259313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and Services Tax (GST)	</a:t>
            </a:r>
            <a:endParaRPr lang="en-IN" dirty="0"/>
          </a:p>
        </p:txBody>
      </p:sp>
      <p:sp>
        <p:nvSpPr>
          <p:cNvPr id="3" name="Content Placeholder 2"/>
          <p:cNvSpPr>
            <a:spLocks noGrp="1"/>
          </p:cNvSpPr>
          <p:nvPr>
            <p:ph idx="1"/>
          </p:nvPr>
        </p:nvSpPr>
        <p:spPr/>
        <p:txBody>
          <a:bodyPr/>
          <a:lstStyle/>
          <a:p>
            <a:r>
              <a:rPr lang="en-US" dirty="0" smtClean="0"/>
              <a:t>GST came into effect in India from 1</a:t>
            </a:r>
            <a:r>
              <a:rPr lang="en-US" baseline="30000" dirty="0" smtClean="0"/>
              <a:t>st</a:t>
            </a:r>
            <a:r>
              <a:rPr lang="en-US" dirty="0" smtClean="0"/>
              <a:t> July 2017, through the implementation of 101th i.e. One Hundred and First Amendment of Constitution of India. The GST replaced then existing multiple taxes levied by the State and Central Government.</a:t>
            </a:r>
            <a:r>
              <a:rPr lang="en-IN" dirty="0" smtClean="0"/>
              <a:t> It is a comprehensive, multistage, destination-based tax.</a:t>
            </a:r>
          </a:p>
          <a:p>
            <a:endParaRPr lang="en-US" dirty="0" smtClean="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3305" r="1852"/>
          <a:stretch/>
        </p:blipFill>
        <p:spPr>
          <a:xfrm>
            <a:off x="3636578" y="4014952"/>
            <a:ext cx="5360277" cy="2685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8567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739516" y="1556792"/>
            <a:ext cx="8712968" cy="5184576"/>
          </a:xfrm>
          <a:noFill/>
        </p:spPr>
        <p:txBody>
          <a:bodyPr>
            <a:noAutofit/>
          </a:bodyPr>
          <a:lstStyle/>
          <a:p>
            <a:pPr algn="just">
              <a:buSzPct val="100000"/>
              <a:buFont typeface="Wingdings" panose="05000000000000000000" pitchFamily="2" charset="2"/>
              <a:buChar char="§"/>
            </a:pPr>
            <a:r>
              <a:rPr lang="en-US" dirty="0">
                <a:cs typeface="Andalus" panose="02020603050405020304" pitchFamily="18" charset="-78"/>
              </a:rPr>
              <a:t>GST is Destination based consumption tax (and not origin based tax);</a:t>
            </a:r>
          </a:p>
          <a:p>
            <a:pPr algn="just">
              <a:buSzPct val="100000"/>
              <a:buFont typeface="Wingdings" panose="05000000000000000000" pitchFamily="2" charset="2"/>
              <a:buChar char="§"/>
            </a:pPr>
            <a:r>
              <a:rPr lang="en-US" dirty="0">
                <a:cs typeface="Andalus" panose="02020603050405020304" pitchFamily="18" charset="-78"/>
              </a:rPr>
              <a:t>No state and center and concurrent list, common list for both;</a:t>
            </a:r>
          </a:p>
          <a:p>
            <a:pPr algn="just">
              <a:buSzPct val="100000"/>
              <a:buFont typeface="Wingdings" panose="05000000000000000000" pitchFamily="2" charset="2"/>
              <a:buChar char="§"/>
            </a:pPr>
            <a:r>
              <a:rPr lang="en-US" dirty="0">
                <a:cs typeface="Andalus" panose="02020603050405020304" pitchFamily="18" charset="-78"/>
              </a:rPr>
              <a:t>It would be a dual GST where center and states will levy it ,,,,,,</a:t>
            </a:r>
          </a:p>
          <a:p>
            <a:pPr lvl="1" algn="just">
              <a:buSzPct val="100000"/>
              <a:buFont typeface="Wingdings" panose="05000000000000000000" pitchFamily="2" charset="2"/>
              <a:buChar char="§"/>
            </a:pPr>
            <a:r>
              <a:rPr lang="en-US" sz="1600" dirty="0">
                <a:cs typeface="Andalus" panose="02020603050405020304" pitchFamily="18" charset="-78"/>
              </a:rPr>
              <a:t>Taxes levied by center will be known as CGST;</a:t>
            </a:r>
          </a:p>
          <a:p>
            <a:pPr lvl="1" algn="just">
              <a:buSzPct val="100000"/>
              <a:buFont typeface="Wingdings" panose="05000000000000000000" pitchFamily="2" charset="2"/>
              <a:buChar char="§"/>
            </a:pPr>
            <a:r>
              <a:rPr lang="en-US" sz="1600" dirty="0">
                <a:cs typeface="Andalus" panose="02020603050405020304" pitchFamily="18" charset="-78"/>
              </a:rPr>
              <a:t>Taxes levied by State will be known as SGST;</a:t>
            </a:r>
          </a:p>
          <a:p>
            <a:pPr lvl="1" algn="just">
              <a:buSzPct val="100000"/>
              <a:buFont typeface="Wingdings" panose="05000000000000000000" pitchFamily="2" charset="2"/>
              <a:buChar char="§"/>
            </a:pPr>
            <a:r>
              <a:rPr lang="en-US" sz="1600" dirty="0">
                <a:cs typeface="Andalus" panose="02020603050405020304" pitchFamily="18" charset="-78"/>
              </a:rPr>
              <a:t>Taxes Levied by Union Territory will be known by UTGST;</a:t>
            </a:r>
          </a:p>
          <a:p>
            <a:pPr lvl="1" algn="just">
              <a:buSzPct val="100000"/>
              <a:buFont typeface="Wingdings" panose="05000000000000000000" pitchFamily="2" charset="2"/>
              <a:buChar char="§"/>
            </a:pPr>
            <a:r>
              <a:rPr lang="en-US" sz="1600" dirty="0">
                <a:cs typeface="Andalus" panose="02020603050405020304" pitchFamily="18" charset="-78"/>
              </a:rPr>
              <a:t>Taxes levied on interstate sales and services will be known IGST;</a:t>
            </a:r>
          </a:p>
          <a:p>
            <a:pPr algn="just">
              <a:buSzPct val="100000"/>
              <a:buFont typeface="Wingdings" panose="05000000000000000000" pitchFamily="2" charset="2"/>
              <a:buChar char="§"/>
            </a:pPr>
            <a:r>
              <a:rPr lang="en-US" dirty="0">
                <a:cs typeface="Andalus" panose="02020603050405020304" pitchFamily="18" charset="-78"/>
              </a:rPr>
              <a:t>In case of </a:t>
            </a:r>
            <a:r>
              <a:rPr lang="en-US" b="1" i="1" dirty="0">
                <a:cs typeface="Andalus" panose="02020603050405020304" pitchFamily="18" charset="-78"/>
              </a:rPr>
              <a:t>Intra state sales and services </a:t>
            </a:r>
            <a:r>
              <a:rPr lang="en-US" dirty="0">
                <a:cs typeface="Andalus" panose="02020603050405020304" pitchFamily="18" charset="-78"/>
              </a:rPr>
              <a:t>(supply) the tax will be charged at one common rate which will be shared equally by center and state (CGST and SGST or CGST and UTGST);</a:t>
            </a:r>
          </a:p>
          <a:p>
            <a:pPr algn="just">
              <a:buSzPct val="100000"/>
              <a:buFont typeface="Wingdings" panose="05000000000000000000" pitchFamily="2" charset="2"/>
              <a:buChar char="§"/>
            </a:pPr>
            <a:r>
              <a:rPr lang="en-US" dirty="0">
                <a:cs typeface="Andalus" panose="02020603050405020304" pitchFamily="18" charset="-78"/>
              </a:rPr>
              <a:t>In case of </a:t>
            </a:r>
            <a:r>
              <a:rPr lang="en-US" b="1" i="1" dirty="0">
                <a:cs typeface="Andalus" panose="02020603050405020304" pitchFamily="18" charset="-78"/>
              </a:rPr>
              <a:t>Intra-state sales and services </a:t>
            </a:r>
            <a:r>
              <a:rPr lang="en-US" dirty="0">
                <a:cs typeface="Andalus" panose="02020603050405020304" pitchFamily="18" charset="-78"/>
              </a:rPr>
              <a:t>(supply), single rate tax will be charged, known as IGST, which will be collected by center and later on will be passed on to concerned states;</a:t>
            </a:r>
          </a:p>
          <a:p>
            <a:pPr marL="457200" lvl="1" indent="0" algn="just">
              <a:buSzPct val="100000"/>
              <a:buNone/>
            </a:pPr>
            <a:endParaRPr lang="en-US" sz="1800" dirty="0">
              <a:cs typeface="Andalus" panose="02020603050405020304" pitchFamily="18" charset="-78"/>
            </a:endParaRPr>
          </a:p>
        </p:txBody>
      </p:sp>
      <p:sp>
        <p:nvSpPr>
          <p:cNvPr id="3" name="Title 2"/>
          <p:cNvSpPr>
            <a:spLocks noGrp="1"/>
          </p:cNvSpPr>
          <p:nvPr>
            <p:ph type="title"/>
          </p:nvPr>
        </p:nvSpPr>
        <p:spPr>
          <a:xfrm>
            <a:off x="1295400" y="533347"/>
            <a:ext cx="9601200" cy="1485900"/>
          </a:xfrm>
        </p:spPr>
        <p:txBody>
          <a:bodyPr/>
          <a:lstStyle/>
          <a:p>
            <a:r>
              <a:rPr lang="en-US" dirty="0" smtClean="0"/>
              <a:t>GST (Continued)</a:t>
            </a:r>
            <a:endParaRPr lang="en-IN" dirty="0"/>
          </a:p>
        </p:txBody>
      </p:sp>
    </p:spTree>
    <p:extLst>
      <p:ext uri="{BB962C8B-B14F-4D97-AF65-F5344CB8AC3E}">
        <p14:creationId xmlns:p14="http://schemas.microsoft.com/office/powerpoint/2010/main" val="3801862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80014" y="838201"/>
            <a:ext cx="8178386" cy="5025767"/>
          </a:xfrm>
          <a:prstGeom prst="rect">
            <a:avLst/>
          </a:prstGeom>
        </p:spPr>
      </p:pic>
    </p:spTree>
    <p:extLst>
      <p:ext uri="{BB962C8B-B14F-4D97-AF65-F5344CB8AC3E}">
        <p14:creationId xmlns:p14="http://schemas.microsoft.com/office/powerpoint/2010/main" val="3620361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66285"/>
            <a:ext cx="9601200" cy="1485900"/>
          </a:xfrm>
        </p:spPr>
        <p:txBody>
          <a:bodyPr/>
          <a:lstStyle/>
          <a:p>
            <a:r>
              <a:rPr lang="en-US" sz="5400" dirty="0" smtClean="0"/>
              <a:t>TDS under GST </a:t>
            </a:r>
            <a:r>
              <a:rPr lang="en-US" dirty="0" smtClean="0"/>
              <a:t>	</a:t>
            </a:r>
            <a:endParaRPr lang="en-IN"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Tax Deducted at Source (TDS), as per section 51 of CGST Act, 2017 prescribes the authority and procedure for TDS. The tax would be deducted at 1% of the payment made to the supplier (the </a:t>
            </a:r>
            <a:r>
              <a:rPr lang="en-US" dirty="0" err="1" smtClean="0"/>
              <a:t>dedutee</a:t>
            </a:r>
            <a:r>
              <a:rPr lang="en-US" dirty="0" smtClean="0"/>
              <a:t>) of taxable goods or services or both, where total value exceeds </a:t>
            </a:r>
            <a:r>
              <a:rPr lang="en-US" dirty="0" err="1" smtClean="0"/>
              <a:t>Rs</a:t>
            </a:r>
            <a:r>
              <a:rPr lang="en-US" dirty="0" smtClean="0"/>
              <a:t> 2,50,000/- excluding CGST, SGST and IGST. The government may order few specified persons (the </a:t>
            </a:r>
            <a:r>
              <a:rPr lang="en-US" dirty="0" err="1" smtClean="0"/>
              <a:t>deductor</a:t>
            </a:r>
            <a:r>
              <a:rPr lang="en-US" dirty="0" smtClean="0"/>
              <a:t>) to deduct tax at source:</a:t>
            </a:r>
          </a:p>
          <a:p>
            <a:pPr lvl="1">
              <a:buFont typeface="Arial" panose="020B0604020202020204" pitchFamily="34" charset="0"/>
              <a:buChar char="•"/>
            </a:pPr>
            <a:r>
              <a:rPr lang="en-US" dirty="0"/>
              <a:t> </a:t>
            </a:r>
            <a:r>
              <a:rPr lang="en-US" dirty="0" smtClean="0"/>
              <a:t>Local authority, Governmental agencies; or</a:t>
            </a:r>
          </a:p>
          <a:p>
            <a:pPr lvl="1">
              <a:buFont typeface="Arial" panose="020B0604020202020204" pitchFamily="34" charset="0"/>
              <a:buChar char="•"/>
            </a:pPr>
            <a:r>
              <a:rPr lang="en-US" dirty="0" smtClean="0"/>
              <a:t>A department or establishment of the central government or the state government </a:t>
            </a:r>
            <a:endParaRPr lang="en-IN" dirty="0" smtClean="0"/>
          </a:p>
          <a:p>
            <a:pPr>
              <a:buFont typeface="Wingdings" panose="05000000000000000000" pitchFamily="2" charset="2"/>
              <a:buChar char="Ø"/>
            </a:pPr>
            <a:r>
              <a:rPr lang="en-US" dirty="0" smtClean="0"/>
              <a:t>Legal Aspects:- The </a:t>
            </a:r>
            <a:r>
              <a:rPr lang="en-US" dirty="0" err="1" smtClean="0"/>
              <a:t>deductor</a:t>
            </a:r>
            <a:r>
              <a:rPr lang="en-US" dirty="0" smtClean="0"/>
              <a:t> has to compulsorily register and can register using the TAN. The </a:t>
            </a:r>
            <a:r>
              <a:rPr lang="en-US" dirty="0" err="1" smtClean="0"/>
              <a:t>deductor</a:t>
            </a:r>
            <a:r>
              <a:rPr lang="en-US" dirty="0" smtClean="0"/>
              <a:t> will have to issue TDS certificate in GSTR - 7A.</a:t>
            </a:r>
          </a:p>
        </p:txBody>
      </p:sp>
    </p:spTree>
    <p:extLst>
      <p:ext uri="{BB962C8B-B14F-4D97-AF65-F5344CB8AC3E}">
        <p14:creationId xmlns:p14="http://schemas.microsoft.com/office/powerpoint/2010/main" val="2622216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TCS under GST </a:t>
            </a:r>
            <a:endParaRPr lang="en-IN" sz="54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Tax Collected at Source (TCS), refers to tax which is collected by the electronic commerce operator, when a supplier supplies some goods or services or both through its portal and payment for that for that supply is collected by the E-Commerce operator like Amazon, Flipkart, </a:t>
            </a:r>
            <a:r>
              <a:rPr lang="en-US" dirty="0" err="1" smtClean="0"/>
              <a:t>Swiggy</a:t>
            </a:r>
            <a:r>
              <a:rPr lang="en-US" dirty="0" smtClean="0"/>
              <a:t>, </a:t>
            </a:r>
            <a:r>
              <a:rPr lang="en-US" dirty="0" err="1" smtClean="0"/>
              <a:t>Foodpanda</a:t>
            </a:r>
            <a:r>
              <a:rPr lang="en-US" dirty="0" smtClean="0"/>
              <a:t> and etc. The e-commerce operator has to collect tax at a rate of 1% from the supplier. </a:t>
            </a:r>
          </a:p>
          <a:p>
            <a:pPr>
              <a:buFont typeface="Wingdings" panose="05000000000000000000" pitchFamily="2" charset="2"/>
              <a:buChar char="Ø"/>
            </a:pPr>
            <a:r>
              <a:rPr lang="en-US" dirty="0" smtClean="0"/>
              <a:t>Power to collect tax: Section 52 of CGST act, 2017 provides for TCS, by e-Commerce operator.</a:t>
            </a:r>
          </a:p>
          <a:p>
            <a:pPr>
              <a:buFont typeface="Wingdings" panose="05000000000000000000" pitchFamily="2" charset="2"/>
              <a:buChar char="Ø"/>
            </a:pPr>
            <a:r>
              <a:rPr lang="en-US" dirty="0" smtClean="0"/>
              <a:t>Legal Aspects:- The e-Commerce operator and supplier are compulsorily required to register. The e-Commerce operator has to file GSTR-8 (a.k.a. Statement of Tax Collection) by 10</a:t>
            </a:r>
            <a:r>
              <a:rPr lang="en-US" baseline="30000" dirty="0" smtClean="0"/>
              <a:t>th</a:t>
            </a:r>
            <a:r>
              <a:rPr lang="en-US" dirty="0" smtClean="0"/>
              <a:t> of the following month and a Annual Statement     </a:t>
            </a:r>
            <a:endParaRPr lang="en-IN" dirty="0"/>
          </a:p>
        </p:txBody>
      </p:sp>
    </p:spTree>
    <p:extLst>
      <p:ext uri="{BB962C8B-B14F-4D97-AF65-F5344CB8AC3E}">
        <p14:creationId xmlns:p14="http://schemas.microsoft.com/office/powerpoint/2010/main" val="4236469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99393"/>
            <a:ext cx="10018713" cy="1752599"/>
          </a:xfrm>
        </p:spPr>
        <p:txBody>
          <a:bodyPr>
            <a:normAutofit/>
          </a:bodyPr>
          <a:lstStyle/>
          <a:p>
            <a:r>
              <a:rPr lang="en-US" sz="5400" dirty="0" smtClean="0"/>
              <a:t>Taxation </a:t>
            </a:r>
            <a:endParaRPr lang="en-IN" sz="5400" dirty="0"/>
          </a:p>
        </p:txBody>
      </p:sp>
      <p:sp>
        <p:nvSpPr>
          <p:cNvPr id="3" name="Content Placeholder 2"/>
          <p:cNvSpPr>
            <a:spLocks noGrp="1"/>
          </p:cNvSpPr>
          <p:nvPr>
            <p:ph idx="1"/>
          </p:nvPr>
        </p:nvSpPr>
        <p:spPr>
          <a:xfrm>
            <a:off x="1484310" y="2151992"/>
            <a:ext cx="10018713" cy="4382814"/>
          </a:xfrm>
        </p:spPr>
        <p:txBody>
          <a:bodyPr>
            <a:normAutofit/>
          </a:bodyPr>
          <a:lstStyle/>
          <a:p>
            <a:r>
              <a:rPr lang="en-US" b="1" dirty="0" smtClean="0"/>
              <a:t>Taxation</a:t>
            </a:r>
            <a:r>
              <a:rPr lang="en-US" dirty="0" smtClean="0"/>
              <a:t> refers to practice of government collecting money from its citizens or legal entities to pay for public services. This money is collected by imposing taxes on a Person.</a:t>
            </a:r>
          </a:p>
          <a:p>
            <a:pPr lvl="1">
              <a:buFont typeface="Courier New" panose="02070309020205020404" pitchFamily="49" charset="0"/>
              <a:buChar char="o"/>
            </a:pPr>
            <a:r>
              <a:rPr lang="en-US" sz="1400" dirty="0" smtClean="0"/>
              <a:t>According to Section 2(31) of Income Tax Act,1961, Person means who can EARN. </a:t>
            </a:r>
          </a:p>
          <a:p>
            <a:pPr marL="1314450" lvl="2" indent="-400050">
              <a:buFont typeface="+mj-lt"/>
              <a:buAutoNum type="romanLcPeriod"/>
            </a:pPr>
            <a:r>
              <a:rPr lang="en-US" sz="1200" dirty="0" smtClean="0"/>
              <a:t>Individual (Natural Human Being),</a:t>
            </a:r>
          </a:p>
          <a:p>
            <a:pPr marL="1314450" lvl="2" indent="-400050">
              <a:buFont typeface="+mj-lt"/>
              <a:buAutoNum type="romanLcPeriod"/>
            </a:pPr>
            <a:r>
              <a:rPr lang="en-US" sz="1200" dirty="0" smtClean="0"/>
              <a:t>Hindu Undivided Family (HUF),</a:t>
            </a:r>
          </a:p>
          <a:p>
            <a:pPr marL="1314450" lvl="2" indent="-400050">
              <a:buFont typeface="+mj-lt"/>
              <a:buAutoNum type="romanLcPeriod"/>
            </a:pPr>
            <a:r>
              <a:rPr lang="en-US" sz="1200" dirty="0" smtClean="0"/>
              <a:t>Company (Only when registered under Companies Act, 2013) ,  </a:t>
            </a:r>
          </a:p>
          <a:p>
            <a:pPr marL="1314450" lvl="2" indent="-400050">
              <a:buFont typeface="+mj-lt"/>
              <a:buAutoNum type="romanLcPeriod"/>
            </a:pPr>
            <a:r>
              <a:rPr lang="en-US" sz="1200" dirty="0" smtClean="0"/>
              <a:t>Firm,</a:t>
            </a:r>
          </a:p>
          <a:p>
            <a:pPr marL="1314450" lvl="2" indent="-400050">
              <a:buFont typeface="+mj-lt"/>
              <a:buAutoNum type="romanLcPeriod"/>
            </a:pPr>
            <a:r>
              <a:rPr lang="en-US" sz="1200" dirty="0" smtClean="0"/>
              <a:t>Local Authority</a:t>
            </a:r>
          </a:p>
          <a:p>
            <a:pPr marL="1314450" lvl="2" indent="-400050">
              <a:buFont typeface="+mj-lt"/>
              <a:buAutoNum type="romanLcPeriod"/>
            </a:pPr>
            <a:r>
              <a:rPr lang="en-US" sz="1200" dirty="0" smtClean="0"/>
              <a:t>Association of Persons (AOP) or Body of Individuals (BOI),</a:t>
            </a:r>
          </a:p>
          <a:p>
            <a:pPr marL="1314450" lvl="2" indent="-400050">
              <a:buFont typeface="+mj-lt"/>
              <a:buAutoNum type="romanLcPeriod"/>
            </a:pPr>
            <a:r>
              <a:rPr lang="en-US" sz="1200" dirty="0" smtClean="0"/>
              <a:t>Artificial Judicial Person ( Statutory Corporations and etc.)</a:t>
            </a:r>
            <a:r>
              <a:rPr lang="en-US" dirty="0" smtClean="0"/>
              <a:t/>
            </a:r>
            <a:br>
              <a:rPr lang="en-US" dirty="0" smtClean="0"/>
            </a:br>
            <a:endParaRPr lang="en-US" dirty="0" smtClean="0"/>
          </a:p>
          <a:p>
            <a:pPr marL="1314450" lvl="2" indent="-400050">
              <a:buFont typeface="+mj-lt"/>
              <a:buAutoNum type="romanLcPeriod"/>
            </a:pPr>
            <a:endParaRPr lang="en-IN" dirty="0"/>
          </a:p>
        </p:txBody>
      </p:sp>
    </p:spTree>
    <p:extLst>
      <p:ext uri="{BB962C8B-B14F-4D97-AF65-F5344CB8AC3E}">
        <p14:creationId xmlns:p14="http://schemas.microsoft.com/office/powerpoint/2010/main" val="1411978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1485900"/>
          </a:xfrm>
        </p:spPr>
        <p:txBody>
          <a:bodyPr/>
          <a:lstStyle/>
          <a:p>
            <a:r>
              <a:rPr lang="en-US" b="1" dirty="0" smtClean="0"/>
              <a:t>GST Process</a:t>
            </a:r>
            <a:endParaRPr lang="en-IN" dirty="0"/>
          </a:p>
        </p:txBody>
      </p:sp>
      <p:sp>
        <p:nvSpPr>
          <p:cNvPr id="7" name="Content Placeholder 2"/>
          <p:cNvSpPr>
            <a:spLocks noGrp="1"/>
          </p:cNvSpPr>
          <p:nvPr>
            <p:ph idx="4294967295"/>
          </p:nvPr>
        </p:nvSpPr>
        <p:spPr>
          <a:xfrm>
            <a:off x="1955800" y="1193800"/>
            <a:ext cx="8458200" cy="5105400"/>
          </a:xfrm>
        </p:spPr>
        <p:txBody>
          <a:bodyPr>
            <a:normAutofit/>
          </a:bodyPr>
          <a:lstStyle/>
          <a:p>
            <a:r>
              <a:rPr lang="en-US" dirty="0" smtClean="0"/>
              <a:t>GST Portal : https://gst.gov.in</a:t>
            </a:r>
          </a:p>
          <a:p>
            <a:endParaRPr lang="en-US" dirty="0"/>
          </a:p>
          <a:p>
            <a:r>
              <a:rPr lang="en-US" dirty="0" smtClean="0"/>
              <a:t>Registration     </a:t>
            </a:r>
          </a:p>
          <a:p>
            <a:r>
              <a:rPr lang="en-US" dirty="0" smtClean="0"/>
              <a:t>Invoicing</a:t>
            </a:r>
          </a:p>
          <a:p>
            <a:r>
              <a:rPr lang="en-US" dirty="0" smtClean="0"/>
              <a:t>Return filing </a:t>
            </a:r>
          </a:p>
          <a:p>
            <a:r>
              <a:rPr lang="en-US" dirty="0" smtClean="0"/>
              <a:t>Invoice Matching</a:t>
            </a:r>
          </a:p>
          <a:p>
            <a:r>
              <a:rPr lang="en-US" dirty="0" smtClean="0"/>
              <a:t>Input Tax Credit(ITC)</a:t>
            </a:r>
          </a:p>
        </p:txBody>
      </p:sp>
    </p:spTree>
    <p:extLst>
      <p:ext uri="{BB962C8B-B14F-4D97-AF65-F5344CB8AC3E}">
        <p14:creationId xmlns:p14="http://schemas.microsoft.com/office/powerpoint/2010/main" val="3797995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787400"/>
          </a:xfrm>
        </p:spPr>
        <p:txBody>
          <a:bodyPr/>
          <a:lstStyle/>
          <a:p>
            <a:r>
              <a:rPr lang="en-US" b="1" dirty="0" smtClean="0"/>
              <a:t>GST - Registration</a:t>
            </a:r>
            <a:endParaRPr lang="en-IN" dirty="0"/>
          </a:p>
        </p:txBody>
      </p:sp>
      <p:sp>
        <p:nvSpPr>
          <p:cNvPr id="7" name="Content Placeholder 2"/>
          <p:cNvSpPr>
            <a:spLocks noGrp="1"/>
          </p:cNvSpPr>
          <p:nvPr>
            <p:ph idx="4294967295"/>
          </p:nvPr>
        </p:nvSpPr>
        <p:spPr>
          <a:xfrm>
            <a:off x="1955800" y="1319192"/>
            <a:ext cx="8458200" cy="4991100"/>
          </a:xfrm>
        </p:spPr>
        <p:txBody>
          <a:bodyPr>
            <a:normAutofit/>
          </a:bodyPr>
          <a:lstStyle/>
          <a:p>
            <a:r>
              <a:rPr lang="en-IN" dirty="0"/>
              <a:t>In the GST Regime, businesses whose turnover exceeds </a:t>
            </a:r>
            <a:r>
              <a:rPr lang="en-IN" dirty="0" err="1"/>
              <a:t>Rs</a:t>
            </a:r>
            <a:r>
              <a:rPr lang="en-IN" dirty="0"/>
              <a:t>. 40 lakhs* (</a:t>
            </a:r>
            <a:r>
              <a:rPr lang="en-IN" dirty="0" err="1"/>
              <a:t>Rs</a:t>
            </a:r>
            <a:r>
              <a:rPr lang="en-IN" dirty="0"/>
              <a:t> 10 lakhs for </a:t>
            </a:r>
            <a:r>
              <a:rPr lang="en-IN" dirty="0" smtClean="0"/>
              <a:t>North East </a:t>
            </a:r>
            <a:r>
              <a:rPr lang="en-IN" dirty="0"/>
              <a:t>and hill states) is required to register as a normal taxable person. This process of registration is called GST registration</a:t>
            </a:r>
            <a:r>
              <a:rPr lang="en-IN" dirty="0" smtClean="0"/>
              <a:t>.</a:t>
            </a:r>
          </a:p>
          <a:p>
            <a:r>
              <a:rPr lang="en-IN" dirty="0"/>
              <a:t>GST registration usually takes between 2-6 working days</a:t>
            </a:r>
            <a:r>
              <a:rPr lang="en-IN" dirty="0" smtClean="0"/>
              <a:t>.</a:t>
            </a:r>
          </a:p>
          <a:p>
            <a:r>
              <a:rPr lang="en-US" dirty="0" smtClean="0"/>
              <a:t>GST is registered for each state</a:t>
            </a:r>
          </a:p>
          <a:p>
            <a:r>
              <a:rPr lang="en-US" dirty="0" smtClean="0"/>
              <a:t>GSTIN is a 15 characters alphanumeric.</a:t>
            </a:r>
          </a:p>
          <a:p>
            <a:r>
              <a:rPr lang="en-US" dirty="0" smtClean="0"/>
              <a:t>1-2 ( State Code)</a:t>
            </a:r>
          </a:p>
          <a:p>
            <a:r>
              <a:rPr lang="en-US" dirty="0" smtClean="0"/>
              <a:t>3-12 ( PAN Number)</a:t>
            </a:r>
          </a:p>
          <a:p>
            <a:r>
              <a:rPr lang="en-US" dirty="0" smtClean="0"/>
              <a:t>13-15 ( Unique ID number)</a:t>
            </a:r>
            <a:br>
              <a:rPr lang="en-US" dirty="0" smtClean="0"/>
            </a:br>
            <a:endParaRPr lang="en-US" dirty="0" smtClean="0"/>
          </a:p>
          <a:p>
            <a:endParaRPr lang="en-US" dirty="0"/>
          </a:p>
        </p:txBody>
      </p:sp>
    </p:spTree>
    <p:extLst>
      <p:ext uri="{BB962C8B-B14F-4D97-AF65-F5344CB8AC3E}">
        <p14:creationId xmlns:p14="http://schemas.microsoft.com/office/powerpoint/2010/main" val="882038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ST Identification Number (GSTIN) and Its Applicability – SA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419" y="821806"/>
            <a:ext cx="9515533" cy="5352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10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787400"/>
          </a:xfrm>
        </p:spPr>
        <p:txBody>
          <a:bodyPr/>
          <a:lstStyle/>
          <a:p>
            <a:r>
              <a:rPr lang="en-US" b="1" dirty="0" smtClean="0"/>
              <a:t>GST </a:t>
            </a:r>
            <a:r>
              <a:rPr lang="en-US" b="1" dirty="0" smtClean="0"/>
              <a:t>– Registration Types</a:t>
            </a:r>
            <a:endParaRPr lang="en-IN" dirty="0"/>
          </a:p>
        </p:txBody>
      </p:sp>
      <p:sp>
        <p:nvSpPr>
          <p:cNvPr id="7" name="Content Placeholder 2"/>
          <p:cNvSpPr>
            <a:spLocks noGrp="1"/>
          </p:cNvSpPr>
          <p:nvPr>
            <p:ph idx="4294967295"/>
          </p:nvPr>
        </p:nvSpPr>
        <p:spPr>
          <a:xfrm>
            <a:off x="1955800" y="1319192"/>
            <a:ext cx="8458200" cy="4991100"/>
          </a:xfrm>
        </p:spPr>
        <p:txBody>
          <a:bodyPr>
            <a:normAutofit/>
          </a:bodyPr>
          <a:lstStyle/>
          <a:p>
            <a:r>
              <a:rPr lang="en-IN" dirty="0"/>
              <a:t>Normal </a:t>
            </a:r>
            <a:r>
              <a:rPr lang="en-IN" dirty="0" smtClean="0"/>
              <a:t>Taxpayer (Regular)</a:t>
            </a:r>
            <a:endParaRPr lang="en-IN" dirty="0"/>
          </a:p>
          <a:p>
            <a:r>
              <a:rPr lang="en-IN" dirty="0"/>
              <a:t>Composition</a:t>
            </a:r>
          </a:p>
          <a:p>
            <a:r>
              <a:rPr lang="en-IN" dirty="0"/>
              <a:t>Casual Taxable Person</a:t>
            </a:r>
          </a:p>
          <a:p>
            <a:r>
              <a:rPr lang="en-IN" dirty="0"/>
              <a:t>Input Service Distributor (ISD)</a:t>
            </a:r>
          </a:p>
          <a:p>
            <a:r>
              <a:rPr lang="en-IN" dirty="0"/>
              <a:t>Non-Resident Taxable Person</a:t>
            </a:r>
          </a:p>
          <a:p>
            <a:r>
              <a:rPr lang="en-IN" dirty="0"/>
              <a:t>Non-Resident Online Service Distributor</a:t>
            </a:r>
          </a:p>
          <a:p>
            <a:r>
              <a:rPr lang="en-IN" dirty="0"/>
              <a:t>Embassy/UN Body/ Other Notified Persons</a:t>
            </a:r>
          </a:p>
          <a:p>
            <a:r>
              <a:rPr lang="en-IN" dirty="0"/>
              <a:t>Special Economic Zone (SEZ) Developer/ Unit</a:t>
            </a:r>
          </a:p>
          <a:p>
            <a:r>
              <a:rPr lang="en-IN" dirty="0"/>
              <a:t>Tax Deductor at Source (TDS) /Tax Collector at Source (TCS)</a:t>
            </a:r>
          </a:p>
          <a:p>
            <a:pPr marL="0" indent="0">
              <a:buNone/>
            </a:pPr>
            <a:endParaRPr lang="en-US" dirty="0" smtClean="0"/>
          </a:p>
          <a:p>
            <a:endParaRPr lang="en-US" dirty="0"/>
          </a:p>
        </p:txBody>
      </p:sp>
    </p:spTree>
    <p:extLst>
      <p:ext uri="{BB962C8B-B14F-4D97-AF65-F5344CB8AC3E}">
        <p14:creationId xmlns:p14="http://schemas.microsoft.com/office/powerpoint/2010/main" val="3049511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787400"/>
          </a:xfrm>
        </p:spPr>
        <p:txBody>
          <a:bodyPr/>
          <a:lstStyle/>
          <a:p>
            <a:r>
              <a:rPr lang="en-US" b="1" dirty="0" smtClean="0"/>
              <a:t>GST </a:t>
            </a:r>
            <a:r>
              <a:rPr lang="en-US" b="1" dirty="0" smtClean="0"/>
              <a:t>– Registration Types</a:t>
            </a:r>
            <a:endParaRPr lang="en-IN" dirty="0"/>
          </a:p>
        </p:txBody>
      </p:sp>
      <p:sp>
        <p:nvSpPr>
          <p:cNvPr id="7" name="Content Placeholder 2"/>
          <p:cNvSpPr>
            <a:spLocks noGrp="1"/>
          </p:cNvSpPr>
          <p:nvPr>
            <p:ph idx="4294967295"/>
          </p:nvPr>
        </p:nvSpPr>
        <p:spPr>
          <a:xfrm>
            <a:off x="1955800" y="1319192"/>
            <a:ext cx="8458200" cy="4991100"/>
          </a:xfrm>
        </p:spPr>
        <p:txBody>
          <a:bodyPr>
            <a:normAutofit fontScale="70000" lnSpcReduction="20000"/>
          </a:bodyPr>
          <a:lstStyle/>
          <a:p>
            <a:r>
              <a:rPr lang="en-IN" sz="3600" dirty="0"/>
              <a:t>Normal </a:t>
            </a:r>
            <a:r>
              <a:rPr lang="en-IN" sz="3600" dirty="0" smtClean="0"/>
              <a:t>Taxpayer (Regular) :</a:t>
            </a:r>
          </a:p>
          <a:p>
            <a:pPr lvl="1"/>
            <a:r>
              <a:rPr lang="en-IN" sz="3600" dirty="0" smtClean="0"/>
              <a:t>Can issue tax invoice</a:t>
            </a:r>
          </a:p>
          <a:p>
            <a:pPr lvl="1"/>
            <a:r>
              <a:rPr lang="en-IN" sz="3600" dirty="0" smtClean="0"/>
              <a:t>Can avail </a:t>
            </a:r>
            <a:r>
              <a:rPr lang="en-IN" sz="3600" dirty="0"/>
              <a:t>input tax credit of GST Paid on purchase of goods or services or both</a:t>
            </a:r>
            <a:r>
              <a:rPr lang="en-IN" sz="3600" dirty="0" smtClean="0"/>
              <a:t>.</a:t>
            </a:r>
          </a:p>
          <a:p>
            <a:pPr lvl="1"/>
            <a:r>
              <a:rPr lang="en-US" sz="3600" dirty="0" smtClean="0"/>
              <a:t>Has to file returns monthly (GSTR1, GSTR3B)</a:t>
            </a:r>
            <a:endParaRPr lang="en-IN" sz="3600" dirty="0"/>
          </a:p>
          <a:p>
            <a:r>
              <a:rPr lang="en-IN" sz="3600" dirty="0" smtClean="0"/>
              <a:t>Composition: </a:t>
            </a:r>
            <a:r>
              <a:rPr lang="en-IN" sz="3600" dirty="0"/>
              <a:t>This scheme can be opted by any taxpayer whose turnover is less than </a:t>
            </a:r>
            <a:r>
              <a:rPr lang="en-IN" sz="3600" dirty="0" err="1"/>
              <a:t>Rs</a:t>
            </a:r>
            <a:r>
              <a:rPr lang="en-IN" sz="3600" dirty="0"/>
              <a:t>. 1.5 </a:t>
            </a:r>
            <a:r>
              <a:rPr lang="en-IN" sz="3600" dirty="0" smtClean="0"/>
              <a:t>crore. The </a:t>
            </a:r>
            <a:r>
              <a:rPr lang="en-IN" sz="3600" dirty="0"/>
              <a:t>following are the advantages of registering under composition scheme:</a:t>
            </a:r>
          </a:p>
          <a:p>
            <a:pPr lvl="1"/>
            <a:r>
              <a:rPr lang="en-IN" sz="3600" dirty="0"/>
              <a:t>Lesser compliance (returns, maintaining books of record, issuance of invoices)</a:t>
            </a:r>
          </a:p>
          <a:p>
            <a:pPr lvl="1"/>
            <a:r>
              <a:rPr lang="en-IN" sz="3600" dirty="0"/>
              <a:t>Limited tax liability</a:t>
            </a:r>
          </a:p>
          <a:p>
            <a:pPr lvl="1"/>
            <a:r>
              <a:rPr lang="en-IN" sz="3600" dirty="0"/>
              <a:t>High liquidity as taxes are at a lower </a:t>
            </a:r>
            <a:r>
              <a:rPr lang="en-IN" sz="3600" dirty="0" smtClean="0"/>
              <a:t>rate</a:t>
            </a:r>
            <a:endParaRPr lang="en-US" dirty="0" smtClean="0"/>
          </a:p>
          <a:p>
            <a:pPr marL="0" indent="0">
              <a:buNone/>
            </a:pPr>
            <a:endParaRPr lang="en-US" dirty="0" smtClean="0"/>
          </a:p>
          <a:p>
            <a:r>
              <a:rPr lang="en-US" dirty="0"/>
              <a:t>https://gstportalindia.in/types-of-gst-registration-for-indian-taxpayer/</a:t>
            </a:r>
            <a:endParaRPr lang="en-US" dirty="0"/>
          </a:p>
        </p:txBody>
      </p:sp>
    </p:spTree>
    <p:extLst>
      <p:ext uri="{BB962C8B-B14F-4D97-AF65-F5344CB8AC3E}">
        <p14:creationId xmlns:p14="http://schemas.microsoft.com/office/powerpoint/2010/main" val="4178445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787400"/>
          </a:xfrm>
        </p:spPr>
        <p:txBody>
          <a:bodyPr/>
          <a:lstStyle/>
          <a:p>
            <a:r>
              <a:rPr lang="en-US" b="1" dirty="0" smtClean="0"/>
              <a:t>HSN Code/ SAC Code</a:t>
            </a:r>
            <a:endParaRPr lang="en-IN" dirty="0"/>
          </a:p>
        </p:txBody>
      </p:sp>
      <p:sp>
        <p:nvSpPr>
          <p:cNvPr id="7" name="Content Placeholder 2"/>
          <p:cNvSpPr>
            <a:spLocks noGrp="1"/>
          </p:cNvSpPr>
          <p:nvPr>
            <p:ph idx="4294967295"/>
          </p:nvPr>
        </p:nvSpPr>
        <p:spPr>
          <a:xfrm>
            <a:off x="1955800" y="1319192"/>
            <a:ext cx="8458200" cy="4991100"/>
          </a:xfrm>
        </p:spPr>
        <p:txBody>
          <a:bodyPr>
            <a:normAutofit/>
          </a:bodyPr>
          <a:lstStyle/>
          <a:p>
            <a:r>
              <a:rPr lang="en-IN" dirty="0"/>
              <a:t>Goods are classified under HSN </a:t>
            </a:r>
            <a:r>
              <a:rPr lang="en-IN" dirty="0" smtClean="0"/>
              <a:t>Code. </a:t>
            </a:r>
            <a:r>
              <a:rPr lang="en-IN" dirty="0"/>
              <a:t>HSN </a:t>
            </a:r>
            <a:r>
              <a:rPr lang="en-IN" dirty="0" smtClean="0"/>
              <a:t>full form is</a:t>
            </a:r>
            <a:r>
              <a:rPr lang="en-IN" dirty="0"/>
              <a:t> </a:t>
            </a:r>
            <a:r>
              <a:rPr lang="en-IN" b="1" dirty="0"/>
              <a:t>Harmonized System of Nomenclature</a:t>
            </a:r>
            <a:endParaRPr lang="en-IN" dirty="0"/>
          </a:p>
          <a:p>
            <a:r>
              <a:rPr lang="en-IN" dirty="0" smtClean="0"/>
              <a:t>Services </a:t>
            </a:r>
            <a:r>
              <a:rPr lang="en-IN" dirty="0"/>
              <a:t>are classified under SAC </a:t>
            </a:r>
            <a:r>
              <a:rPr lang="en-IN" dirty="0" smtClean="0"/>
              <a:t>Code. </a:t>
            </a:r>
            <a:r>
              <a:rPr lang="en-IN" dirty="0"/>
              <a:t>SAC </a:t>
            </a:r>
            <a:r>
              <a:rPr lang="en-IN" dirty="0" smtClean="0"/>
              <a:t>full form is </a:t>
            </a:r>
            <a:r>
              <a:rPr lang="en-IN" dirty="0"/>
              <a:t>Services Accounting Code</a:t>
            </a:r>
            <a:endParaRPr lang="en-IN" dirty="0" smtClean="0"/>
          </a:p>
          <a:p>
            <a:r>
              <a:rPr lang="en-IN" dirty="0" smtClean="0"/>
              <a:t>Based </a:t>
            </a:r>
            <a:r>
              <a:rPr lang="en-IN" dirty="0"/>
              <a:t>on the HSN or SAC code, GST rates have been fixed in five slabs, namely NIL, 5%, 12%, 18% and 28</a:t>
            </a:r>
            <a:r>
              <a:rPr lang="en-IN" dirty="0" smtClean="0"/>
              <a:t>%.</a:t>
            </a:r>
          </a:p>
          <a:p>
            <a:endParaRPr lang="en-US" dirty="0"/>
          </a:p>
        </p:txBody>
      </p:sp>
    </p:spTree>
    <p:extLst>
      <p:ext uri="{BB962C8B-B14F-4D97-AF65-F5344CB8AC3E}">
        <p14:creationId xmlns:p14="http://schemas.microsoft.com/office/powerpoint/2010/main" val="1065242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81200" y="1357298"/>
            <a:ext cx="9359900" cy="5286412"/>
          </a:xfrm>
        </p:spPr>
        <p:txBody>
          <a:bodyPr>
            <a:noAutofit/>
          </a:bodyPr>
          <a:lstStyle/>
          <a:p>
            <a:pPr>
              <a:buNone/>
            </a:pPr>
            <a:r>
              <a:rPr lang="en-IN" sz="2100" dirty="0"/>
              <a:t>To be issued by the supplier containing, inter-alia</a:t>
            </a:r>
            <a:r>
              <a:rPr lang="en-IN" sz="2100" dirty="0" smtClean="0"/>
              <a:t>, </a:t>
            </a:r>
            <a:r>
              <a:rPr lang="en-IN" sz="2100" dirty="0"/>
              <a:t>the following details:- </a:t>
            </a:r>
          </a:p>
          <a:p>
            <a:pPr>
              <a:buNone/>
            </a:pPr>
            <a:r>
              <a:rPr lang="en-IN" sz="2100" dirty="0"/>
              <a:t>(a) name, address and GSTIN of the supplier/recipient; </a:t>
            </a:r>
          </a:p>
          <a:p>
            <a:pPr>
              <a:buNone/>
            </a:pPr>
            <a:r>
              <a:rPr lang="en-IN" sz="2100" dirty="0"/>
              <a:t>(b) a consecutive serial number, unique for a financial year, date of its issue; </a:t>
            </a:r>
          </a:p>
          <a:p>
            <a:pPr>
              <a:buNone/>
            </a:pPr>
            <a:r>
              <a:rPr lang="en-IN" sz="2100" dirty="0"/>
              <a:t>(c) Description, Quantity, HSN code of goods or Accounting Code of services; </a:t>
            </a:r>
          </a:p>
          <a:p>
            <a:pPr>
              <a:buNone/>
            </a:pPr>
            <a:r>
              <a:rPr lang="en-IN" sz="2100" dirty="0"/>
              <a:t>(d) total value of goods or services; </a:t>
            </a:r>
          </a:p>
          <a:p>
            <a:pPr>
              <a:buNone/>
            </a:pPr>
            <a:r>
              <a:rPr lang="en-IN" sz="2100" dirty="0"/>
              <a:t>(e) taxable value of goods or services after discount or abatement, if any;</a:t>
            </a:r>
          </a:p>
          <a:p>
            <a:pPr>
              <a:buNone/>
            </a:pPr>
            <a:r>
              <a:rPr lang="en-IN" sz="2100" dirty="0"/>
              <a:t>(f) rate of tax (CGST, SGST or IGST); </a:t>
            </a:r>
          </a:p>
          <a:p>
            <a:pPr>
              <a:buNone/>
            </a:pPr>
            <a:r>
              <a:rPr lang="en-IN" sz="2100" dirty="0"/>
              <a:t>(g) amount of tax charged (CGST, SGST or IGST); </a:t>
            </a:r>
          </a:p>
          <a:p>
            <a:pPr>
              <a:buNone/>
            </a:pPr>
            <a:r>
              <a:rPr lang="en-IN" sz="2100" dirty="0"/>
              <a:t>(h) place of supply along with the name of State, in case of a supply in the course of inter-State trade or commerce; </a:t>
            </a:r>
          </a:p>
          <a:p>
            <a:pPr>
              <a:buNone/>
            </a:pPr>
            <a:r>
              <a:rPr lang="en-IN" sz="2100" dirty="0"/>
              <a:t>(</a:t>
            </a:r>
            <a:r>
              <a:rPr lang="en-IN" sz="2100" dirty="0" err="1"/>
              <a:t>i</a:t>
            </a:r>
            <a:r>
              <a:rPr lang="en-IN" sz="2100" dirty="0"/>
              <a:t>) place of delivery where the same is different from the place of supply </a:t>
            </a:r>
          </a:p>
        </p:txBody>
      </p:sp>
      <p:sp>
        <p:nvSpPr>
          <p:cNvPr id="3" name="Title 2"/>
          <p:cNvSpPr>
            <a:spLocks noGrp="1"/>
          </p:cNvSpPr>
          <p:nvPr>
            <p:ph type="title"/>
          </p:nvPr>
        </p:nvSpPr>
        <p:spPr>
          <a:xfrm>
            <a:off x="1295400" y="241300"/>
            <a:ext cx="9601200" cy="1485900"/>
          </a:xfrm>
        </p:spPr>
        <p:txBody>
          <a:bodyPr/>
          <a:lstStyle/>
          <a:p>
            <a:r>
              <a:rPr lang="en-US" dirty="0" smtClean="0"/>
              <a:t>Tax Invoices</a:t>
            </a:r>
            <a:endParaRPr lang="en-IN" dirty="0"/>
          </a:p>
        </p:txBody>
      </p:sp>
    </p:spTree>
    <p:extLst>
      <p:ext uri="{BB962C8B-B14F-4D97-AF65-F5344CB8AC3E}">
        <p14:creationId xmlns:p14="http://schemas.microsoft.com/office/powerpoint/2010/main" val="2601465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GST RETURNS</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552281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057400" y="1955801"/>
            <a:ext cx="8229600" cy="4525963"/>
          </a:xfrm>
        </p:spPr>
        <p:txBody>
          <a:bodyPr>
            <a:normAutofit/>
          </a:bodyPr>
          <a:lstStyle/>
          <a:p>
            <a:pPr lvl="0" eaLnBrk="0"/>
            <a:r>
              <a:rPr lang="en-US" dirty="0" smtClean="0"/>
              <a:t>Mode for transfer of information to tax administration</a:t>
            </a:r>
          </a:p>
          <a:p>
            <a:pPr lvl="0" eaLnBrk="0"/>
            <a:r>
              <a:rPr lang="en-US" dirty="0" smtClean="0"/>
              <a:t>To declare tax liability for a given period</a:t>
            </a:r>
          </a:p>
          <a:p>
            <a:pPr lvl="0" eaLnBrk="0"/>
            <a:r>
              <a:rPr lang="en-US" dirty="0" smtClean="0"/>
              <a:t>Furnish details about the taxes paid in accordance with that return</a:t>
            </a:r>
          </a:p>
          <a:p>
            <a:pPr lvl="0" eaLnBrk="0"/>
            <a:r>
              <a:rPr lang="en-US" dirty="0" smtClean="0"/>
              <a:t>Compliance verification program of tax administration</a:t>
            </a:r>
          </a:p>
          <a:p>
            <a:pPr lvl="0" eaLnBrk="0"/>
            <a:r>
              <a:rPr lang="en-US" dirty="0" smtClean="0"/>
              <a:t>Providing  necessary inputs for taking policy decision</a:t>
            </a:r>
          </a:p>
          <a:p>
            <a:pPr lvl="0" eaLnBrk="0"/>
            <a:r>
              <a:rPr lang="en-US" dirty="0" smtClean="0"/>
              <a:t>Management of audit and anti-evasion programs of tax administration</a:t>
            </a:r>
          </a:p>
          <a:p>
            <a:endParaRPr lang="en-US" dirty="0"/>
          </a:p>
        </p:txBody>
      </p:sp>
      <p:sp>
        <p:nvSpPr>
          <p:cNvPr id="3" name="Title 2"/>
          <p:cNvSpPr>
            <a:spLocks noGrp="1"/>
          </p:cNvSpPr>
          <p:nvPr>
            <p:ph type="title"/>
          </p:nvPr>
        </p:nvSpPr>
        <p:spPr/>
        <p:txBody>
          <a:bodyPr/>
          <a:lstStyle/>
          <a:p>
            <a:r>
              <a:rPr lang="en-US" dirty="0" smtClean="0"/>
              <a:t>Need for Returns</a:t>
            </a:r>
            <a:endParaRPr lang="en-IN" dirty="0"/>
          </a:p>
        </p:txBody>
      </p:sp>
    </p:spTree>
    <p:extLst>
      <p:ext uri="{BB962C8B-B14F-4D97-AF65-F5344CB8AC3E}">
        <p14:creationId xmlns:p14="http://schemas.microsoft.com/office/powerpoint/2010/main" val="3262250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1779029855"/>
              </p:ext>
            </p:extLst>
          </p:nvPr>
        </p:nvGraphicFramePr>
        <p:xfrm>
          <a:off x="1851950" y="1905000"/>
          <a:ext cx="8498552" cy="3596640"/>
        </p:xfrm>
        <a:graphic>
          <a:graphicData uri="http://schemas.openxmlformats.org/drawingml/2006/table">
            <a:tbl>
              <a:tblPr firstRow="1" bandRow="1">
                <a:tableStyleId>{5C22544A-7EE6-4342-B048-85BDC9FD1C3A}</a:tableStyleId>
              </a:tblPr>
              <a:tblGrid>
                <a:gridCol w="1428636">
                  <a:extLst>
                    <a:ext uri="{9D8B030D-6E8A-4147-A177-3AD203B41FA5}">
                      <a16:colId xmlns:a16="http://schemas.microsoft.com/office/drawing/2014/main" val="20000"/>
                    </a:ext>
                  </a:extLst>
                </a:gridCol>
                <a:gridCol w="4205814">
                  <a:extLst>
                    <a:ext uri="{9D8B030D-6E8A-4147-A177-3AD203B41FA5}">
                      <a16:colId xmlns:a16="http://schemas.microsoft.com/office/drawing/2014/main" val="20001"/>
                    </a:ext>
                  </a:extLst>
                </a:gridCol>
                <a:gridCol w="2864102">
                  <a:extLst>
                    <a:ext uri="{9D8B030D-6E8A-4147-A177-3AD203B41FA5}">
                      <a16:colId xmlns:a16="http://schemas.microsoft.com/office/drawing/2014/main" val="20002"/>
                    </a:ext>
                  </a:extLst>
                </a:gridCol>
              </a:tblGrid>
              <a:tr h="370840">
                <a:tc>
                  <a:txBody>
                    <a:bodyPr/>
                    <a:lstStyle/>
                    <a:p>
                      <a:r>
                        <a:rPr lang="en-US" sz="2000" dirty="0" smtClean="0">
                          <a:latin typeface="Calibri" pitchFamily="34" charset="0"/>
                        </a:rPr>
                        <a:t>Format</a:t>
                      </a:r>
                      <a:endParaRPr lang="en-US" sz="2000" dirty="0">
                        <a:latin typeface="Calibri" pitchFamily="34" charset="0"/>
                      </a:endParaRPr>
                    </a:p>
                  </a:txBody>
                  <a:tcPr/>
                </a:tc>
                <a:tc>
                  <a:txBody>
                    <a:bodyPr/>
                    <a:lstStyle/>
                    <a:p>
                      <a:r>
                        <a:rPr lang="en-US" sz="2000" dirty="0" smtClean="0">
                          <a:latin typeface="Calibri" pitchFamily="34" charset="0"/>
                        </a:rPr>
                        <a:t>Description</a:t>
                      </a:r>
                      <a:endParaRPr lang="en-US" sz="2000" dirty="0">
                        <a:latin typeface="Calibri" pitchFamily="34" charset="0"/>
                      </a:endParaRPr>
                    </a:p>
                  </a:txBody>
                  <a:tcPr/>
                </a:tc>
                <a:tc>
                  <a:txBody>
                    <a:bodyPr/>
                    <a:lstStyle/>
                    <a:p>
                      <a:r>
                        <a:rPr lang="en-US" sz="2000" dirty="0" smtClean="0">
                          <a:latin typeface="Calibri" pitchFamily="34" charset="0"/>
                        </a:rPr>
                        <a:t>Due date</a:t>
                      </a:r>
                      <a:endParaRPr lang="en-US" sz="2000" dirty="0">
                        <a:latin typeface="Calibri" pitchFamily="34" charset="0"/>
                      </a:endParaRPr>
                    </a:p>
                  </a:txBody>
                  <a:tcPr/>
                </a:tc>
                <a:extLst>
                  <a:ext uri="{0D108BD9-81ED-4DB2-BD59-A6C34878D82A}">
                    <a16:rowId xmlns:a16="http://schemas.microsoft.com/office/drawing/2014/main" val="10000"/>
                  </a:ext>
                </a:extLst>
              </a:tr>
              <a:tr h="370840">
                <a:tc>
                  <a:txBody>
                    <a:bodyPr/>
                    <a:lstStyle/>
                    <a:p>
                      <a:r>
                        <a:rPr lang="en-US" sz="2000" dirty="0" smtClean="0">
                          <a:latin typeface="Calibri" pitchFamily="34" charset="0"/>
                        </a:rPr>
                        <a:t>GSTR-1</a:t>
                      </a:r>
                      <a:endParaRPr lang="en-US" sz="2000" dirty="0">
                        <a:latin typeface="Calibri" pitchFamily="34" charset="0"/>
                      </a:endParaRPr>
                    </a:p>
                  </a:txBody>
                  <a:tcPr/>
                </a:tc>
                <a:tc>
                  <a:txBody>
                    <a:bodyPr/>
                    <a:lstStyle/>
                    <a:p>
                      <a:r>
                        <a:rPr lang="en-US" sz="2000" dirty="0" smtClean="0">
                          <a:latin typeface="Calibri" pitchFamily="34" charset="0"/>
                        </a:rPr>
                        <a:t>Statement</a:t>
                      </a:r>
                      <a:r>
                        <a:rPr lang="en-US" sz="2000" baseline="0" dirty="0" smtClean="0">
                          <a:latin typeface="Calibri" pitchFamily="34" charset="0"/>
                        </a:rPr>
                        <a:t> of Outward Supplies </a:t>
                      </a:r>
                      <a:endParaRPr lang="en-US" sz="2000" dirty="0">
                        <a:latin typeface="Calibri" pitchFamily="34" charset="0"/>
                      </a:endParaRPr>
                    </a:p>
                  </a:txBody>
                  <a:tcPr/>
                </a:tc>
                <a:tc>
                  <a:txBody>
                    <a:bodyPr/>
                    <a:lstStyle/>
                    <a:p>
                      <a:r>
                        <a:rPr lang="en-US" sz="2000" dirty="0" smtClean="0">
                          <a:latin typeface="Calibri" pitchFamily="34" charset="0"/>
                        </a:rPr>
                        <a:t>10</a:t>
                      </a:r>
                      <a:r>
                        <a:rPr lang="en-US" sz="2000" baseline="30000" dirty="0" smtClean="0">
                          <a:latin typeface="Calibri" pitchFamily="34" charset="0"/>
                        </a:rPr>
                        <a:t>th</a:t>
                      </a:r>
                      <a:r>
                        <a:rPr lang="en-US" sz="2000" dirty="0" smtClean="0">
                          <a:latin typeface="Calibri" pitchFamily="34" charset="0"/>
                        </a:rPr>
                        <a:t> of next month</a:t>
                      </a:r>
                    </a:p>
                  </a:txBody>
                  <a:tcPr/>
                </a:tc>
                <a:extLst>
                  <a:ext uri="{0D108BD9-81ED-4DB2-BD59-A6C34878D82A}">
                    <a16:rowId xmlns:a16="http://schemas.microsoft.com/office/drawing/2014/main" val="10001"/>
                  </a:ext>
                </a:extLst>
              </a:tr>
              <a:tr h="370840">
                <a:tc>
                  <a:txBody>
                    <a:bodyPr/>
                    <a:lstStyle/>
                    <a:p>
                      <a:r>
                        <a:rPr lang="en-US" sz="2000" dirty="0" smtClean="0">
                          <a:latin typeface="Calibri" pitchFamily="34" charset="0"/>
                        </a:rPr>
                        <a:t>GSTR-1A</a:t>
                      </a:r>
                      <a:endParaRPr lang="en-US" sz="2000" dirty="0">
                        <a:latin typeface="Calibri" pitchFamily="34" charset="0"/>
                      </a:endParaRPr>
                    </a:p>
                  </a:txBody>
                  <a:tcPr/>
                </a:tc>
                <a:tc>
                  <a:txBody>
                    <a:bodyPr/>
                    <a:lstStyle/>
                    <a:p>
                      <a:r>
                        <a:rPr lang="en-US" sz="2000" dirty="0" smtClean="0"/>
                        <a:t>Details of outward supplies as added, corrected or deleted by the recipient </a:t>
                      </a:r>
                      <a:endParaRPr lang="en-US" sz="20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itchFamily="34" charset="0"/>
                        </a:rPr>
                        <a:t>Auto-Generated by System</a:t>
                      </a:r>
                    </a:p>
                  </a:txBody>
                  <a:tcPr/>
                </a:tc>
                <a:extLst>
                  <a:ext uri="{0D108BD9-81ED-4DB2-BD59-A6C34878D82A}">
                    <a16:rowId xmlns:a16="http://schemas.microsoft.com/office/drawing/2014/main" val="10002"/>
                  </a:ext>
                </a:extLst>
              </a:tr>
              <a:tr h="370840">
                <a:tc>
                  <a:txBody>
                    <a:bodyPr/>
                    <a:lstStyle/>
                    <a:p>
                      <a:r>
                        <a:rPr lang="en-US" sz="2000" dirty="0" smtClean="0">
                          <a:latin typeface="Calibri" pitchFamily="34" charset="0"/>
                        </a:rPr>
                        <a:t>GSTR-2</a:t>
                      </a:r>
                      <a:endParaRPr lang="en-US" sz="2000" dirty="0">
                        <a:latin typeface="Calibri" pitchFamily="34" charset="0"/>
                      </a:endParaRPr>
                    </a:p>
                  </a:txBody>
                  <a:tcPr/>
                </a:tc>
                <a:tc>
                  <a:txBody>
                    <a:bodyPr/>
                    <a:lstStyle/>
                    <a:p>
                      <a:r>
                        <a:rPr lang="en-US" sz="2000" dirty="0" smtClean="0">
                          <a:latin typeface="Calibri" pitchFamily="34" charset="0"/>
                        </a:rPr>
                        <a:t>Statement of Inward Supplies claiming</a:t>
                      </a:r>
                      <a:r>
                        <a:rPr lang="en-US" sz="2000" baseline="0" dirty="0" smtClean="0">
                          <a:latin typeface="Calibri" pitchFamily="34" charset="0"/>
                        </a:rPr>
                        <a:t> ITC</a:t>
                      </a:r>
                      <a:endParaRPr lang="en-US" sz="2000" dirty="0">
                        <a:latin typeface="Calibri" pitchFamily="34" charset="0"/>
                      </a:endParaRPr>
                    </a:p>
                  </a:txBody>
                  <a:tcPr/>
                </a:tc>
                <a:tc>
                  <a:txBody>
                    <a:bodyPr/>
                    <a:lstStyle/>
                    <a:p>
                      <a:r>
                        <a:rPr lang="en-US" sz="2000" dirty="0" smtClean="0">
                          <a:latin typeface="Calibri" pitchFamily="34" charset="0"/>
                        </a:rPr>
                        <a:t>10</a:t>
                      </a:r>
                      <a:r>
                        <a:rPr lang="en-US" sz="2000" baseline="30000" dirty="0" smtClean="0">
                          <a:latin typeface="Calibri" pitchFamily="34" charset="0"/>
                        </a:rPr>
                        <a:t>th</a:t>
                      </a:r>
                      <a:r>
                        <a:rPr lang="en-US" sz="2000" baseline="0" dirty="0" smtClean="0">
                          <a:latin typeface="Calibri" pitchFamily="34" charset="0"/>
                        </a:rPr>
                        <a:t> to </a:t>
                      </a:r>
                      <a:r>
                        <a:rPr lang="en-US" sz="2000" dirty="0" smtClean="0">
                          <a:latin typeface="Calibri" pitchFamily="34" charset="0"/>
                        </a:rPr>
                        <a:t>15</a:t>
                      </a:r>
                      <a:r>
                        <a:rPr lang="en-US" sz="2000" baseline="30000" dirty="0" smtClean="0">
                          <a:latin typeface="Calibri" pitchFamily="34" charset="0"/>
                        </a:rPr>
                        <a:t>th</a:t>
                      </a:r>
                      <a:r>
                        <a:rPr lang="en-US" sz="2000" dirty="0" smtClean="0">
                          <a:latin typeface="Calibri" pitchFamily="34" charset="0"/>
                        </a:rPr>
                        <a:t> of next month</a:t>
                      </a:r>
                      <a:endParaRPr lang="en-US" sz="2000" dirty="0">
                        <a:latin typeface="Calibri" pitchFamily="34" charset="0"/>
                      </a:endParaRPr>
                    </a:p>
                  </a:txBody>
                  <a:tcPr/>
                </a:tc>
                <a:extLst>
                  <a:ext uri="{0D108BD9-81ED-4DB2-BD59-A6C34878D82A}">
                    <a16:rowId xmlns:a16="http://schemas.microsoft.com/office/drawing/2014/main" val="10003"/>
                  </a:ext>
                </a:extLst>
              </a:tr>
              <a:tr h="370840">
                <a:tc>
                  <a:txBody>
                    <a:bodyPr/>
                    <a:lstStyle/>
                    <a:p>
                      <a:r>
                        <a:rPr lang="en-US" sz="2000" dirty="0" smtClean="0">
                          <a:latin typeface="Calibri" pitchFamily="34" charset="0"/>
                        </a:rPr>
                        <a:t>GSTR-2A</a:t>
                      </a:r>
                      <a:endParaRPr lang="en-US" sz="2000" dirty="0">
                        <a:latin typeface="Calibri" pitchFamily="34" charset="0"/>
                      </a:endParaRPr>
                    </a:p>
                  </a:txBody>
                  <a:tcPr/>
                </a:tc>
                <a:tc>
                  <a:txBody>
                    <a:bodyPr/>
                    <a:lstStyle/>
                    <a:p>
                      <a:r>
                        <a:rPr lang="en-US" sz="2000" dirty="0" smtClean="0"/>
                        <a:t>Details of inward supplies made available to the recipient on the basis of GSTR-1 furnished by the supplier</a:t>
                      </a:r>
                      <a:endParaRPr lang="en-US" sz="2000" dirty="0">
                        <a:latin typeface="Calibri" pitchFamily="34" charset="0"/>
                      </a:endParaRPr>
                    </a:p>
                  </a:txBody>
                  <a:tcPr/>
                </a:tc>
                <a:tc>
                  <a:txBody>
                    <a:bodyPr/>
                    <a:lstStyle/>
                    <a:p>
                      <a:r>
                        <a:rPr lang="en-US" sz="2000" dirty="0" smtClean="0">
                          <a:latin typeface="Calibri" pitchFamily="34" charset="0"/>
                        </a:rPr>
                        <a:t>Auto-Generated by System</a:t>
                      </a:r>
                      <a:endParaRPr lang="en-US" sz="2000" dirty="0">
                        <a:latin typeface="Calibri" pitchFamily="34" charset="0"/>
                      </a:endParaRPr>
                    </a:p>
                  </a:txBody>
                  <a:tcPr/>
                </a:tc>
                <a:extLst>
                  <a:ext uri="{0D108BD9-81ED-4DB2-BD59-A6C34878D82A}">
                    <a16:rowId xmlns:a16="http://schemas.microsoft.com/office/drawing/2014/main" val="10004"/>
                  </a:ext>
                </a:extLst>
              </a:tr>
              <a:tr h="370840">
                <a:tc>
                  <a:txBody>
                    <a:bodyPr/>
                    <a:lstStyle/>
                    <a:p>
                      <a:r>
                        <a:rPr lang="en-US" sz="2000" dirty="0" smtClean="0">
                          <a:latin typeface="Calibri" pitchFamily="34" charset="0"/>
                        </a:rPr>
                        <a:t>GSTR-3</a:t>
                      </a:r>
                      <a:endParaRPr lang="en-US" sz="2000" dirty="0">
                        <a:latin typeface="Calibri" pitchFamily="34" charset="0"/>
                      </a:endParaRPr>
                    </a:p>
                  </a:txBody>
                  <a:tcPr/>
                </a:tc>
                <a:tc>
                  <a:txBody>
                    <a:bodyPr/>
                    <a:lstStyle/>
                    <a:p>
                      <a:r>
                        <a:rPr lang="en-US" sz="2000" dirty="0" smtClean="0">
                          <a:latin typeface="Calibri" pitchFamily="34" charset="0"/>
                        </a:rPr>
                        <a:t>Monthly Return</a:t>
                      </a:r>
                      <a:endParaRPr lang="en-US" sz="2000" dirty="0">
                        <a:latin typeface="Calibri" pitchFamily="34" charset="0"/>
                      </a:endParaRPr>
                    </a:p>
                  </a:txBody>
                  <a:tcPr/>
                </a:tc>
                <a:tc>
                  <a:txBody>
                    <a:bodyPr/>
                    <a:lstStyle/>
                    <a:p>
                      <a:r>
                        <a:rPr lang="en-US" sz="2000" dirty="0" smtClean="0">
                          <a:latin typeface="Calibri" pitchFamily="34" charset="0"/>
                        </a:rPr>
                        <a:t>20</a:t>
                      </a:r>
                      <a:r>
                        <a:rPr lang="en-US" sz="2000" baseline="30000" dirty="0" smtClean="0">
                          <a:latin typeface="Calibri" pitchFamily="34" charset="0"/>
                        </a:rPr>
                        <a:t>th</a:t>
                      </a:r>
                      <a:r>
                        <a:rPr lang="en-US" sz="2000" dirty="0" smtClean="0">
                          <a:latin typeface="Calibri" pitchFamily="34" charset="0"/>
                        </a:rPr>
                        <a:t> of next month</a:t>
                      </a:r>
                      <a:endParaRPr lang="en-US" sz="2000" dirty="0">
                        <a:latin typeface="Calibri" pitchFamily="34" charset="0"/>
                      </a:endParaRP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1373188" y="431800"/>
            <a:ext cx="9601200" cy="1485900"/>
          </a:xfrm>
        </p:spPr>
        <p:txBody>
          <a:bodyPr>
            <a:normAutofit/>
          </a:bodyPr>
          <a:lstStyle/>
          <a:p>
            <a:r>
              <a:rPr lang="en-US" sz="5400" dirty="0" smtClean="0"/>
              <a:t>Types Of Returns</a:t>
            </a:r>
            <a:endParaRPr lang="en-IN" sz="5400" dirty="0"/>
          </a:p>
        </p:txBody>
      </p:sp>
    </p:spTree>
    <p:extLst>
      <p:ext uri="{BB962C8B-B14F-4D97-AF65-F5344CB8AC3E}">
        <p14:creationId xmlns:p14="http://schemas.microsoft.com/office/powerpoint/2010/main" val="14105325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Tax? </a:t>
            </a:r>
            <a:endParaRPr lang="en-IN" dirty="0"/>
          </a:p>
        </p:txBody>
      </p:sp>
      <p:sp>
        <p:nvSpPr>
          <p:cNvPr id="3" name="Content Placeholder 2"/>
          <p:cNvSpPr>
            <a:spLocks noGrp="1"/>
          </p:cNvSpPr>
          <p:nvPr>
            <p:ph idx="1"/>
          </p:nvPr>
        </p:nvSpPr>
        <p:spPr/>
        <p:txBody>
          <a:bodyPr/>
          <a:lstStyle/>
          <a:p>
            <a:r>
              <a:rPr lang="en-US" dirty="0" smtClean="0"/>
              <a:t>A tax is a compulsory financial charge or some other type of levy imposed upon a taxpayer by a governmental organization in order to fund government spending and various public expenditures. In India, Article 246 of Indian Constitution, provides the government the power to levy and collect taxes. Taxes are of two types-</a:t>
            </a:r>
          </a:p>
          <a:p>
            <a:pPr lvl="1"/>
            <a:r>
              <a:rPr lang="en-US" dirty="0" smtClean="0"/>
              <a:t>Direct Tax</a:t>
            </a:r>
          </a:p>
          <a:p>
            <a:pPr lvl="1"/>
            <a:r>
              <a:rPr lang="en-US" dirty="0" smtClean="0"/>
              <a:t>Indirect Tax </a:t>
            </a:r>
          </a:p>
          <a:p>
            <a:endParaRPr lang="en-IN" dirty="0"/>
          </a:p>
        </p:txBody>
      </p:sp>
      <p:pic>
        <p:nvPicPr>
          <p:cNvPr id="1028" name="Picture 4" descr="Pay advance tax before March 15 | Value Re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839" y="4450658"/>
            <a:ext cx="4572000" cy="2286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946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2804023507"/>
              </p:ext>
            </p:extLst>
          </p:nvPr>
        </p:nvGraphicFramePr>
        <p:xfrm>
          <a:off x="2149476" y="596900"/>
          <a:ext cx="8074025" cy="5699760"/>
        </p:xfrm>
        <a:graphic>
          <a:graphicData uri="http://schemas.openxmlformats.org/drawingml/2006/table">
            <a:tbl>
              <a:tblPr firstRow="1" bandRow="1">
                <a:tableStyleId>{5C22544A-7EE6-4342-B048-85BDC9FD1C3A}</a:tableStyleId>
              </a:tblPr>
              <a:tblGrid>
                <a:gridCol w="1292225">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370840">
                <a:tc>
                  <a:txBody>
                    <a:bodyPr/>
                    <a:lstStyle/>
                    <a:p>
                      <a:r>
                        <a:rPr lang="en-US" sz="2000" dirty="0" smtClean="0">
                          <a:latin typeface="+mj-lt"/>
                        </a:rPr>
                        <a:t>Format</a:t>
                      </a:r>
                      <a:endParaRPr lang="en-US" sz="2000" dirty="0">
                        <a:latin typeface="+mj-lt"/>
                      </a:endParaRPr>
                    </a:p>
                  </a:txBody>
                  <a:tcPr/>
                </a:tc>
                <a:tc>
                  <a:txBody>
                    <a:bodyPr/>
                    <a:lstStyle/>
                    <a:p>
                      <a:r>
                        <a:rPr lang="en-US" sz="2000" dirty="0" smtClean="0">
                          <a:latin typeface="+mj-lt"/>
                        </a:rPr>
                        <a:t>Description</a:t>
                      </a:r>
                      <a:endParaRPr lang="en-US" sz="2000" dirty="0">
                        <a:latin typeface="+mj-lt"/>
                      </a:endParaRPr>
                    </a:p>
                  </a:txBody>
                  <a:tcPr/>
                </a:tc>
                <a:tc>
                  <a:txBody>
                    <a:bodyPr/>
                    <a:lstStyle/>
                    <a:p>
                      <a:r>
                        <a:rPr lang="en-US" sz="2000" dirty="0" smtClean="0">
                          <a:latin typeface="+mj-lt"/>
                        </a:rPr>
                        <a:t>Due date</a:t>
                      </a:r>
                      <a:endParaRPr lang="en-US" sz="2000" dirty="0">
                        <a:latin typeface="+mj-lt"/>
                      </a:endParaRPr>
                    </a:p>
                  </a:txBody>
                  <a:tcPr/>
                </a:tc>
                <a:extLst>
                  <a:ext uri="{0D108BD9-81ED-4DB2-BD59-A6C34878D82A}">
                    <a16:rowId xmlns:a16="http://schemas.microsoft.com/office/drawing/2014/main" val="10000"/>
                  </a:ext>
                </a:extLst>
              </a:tr>
              <a:tr h="370840">
                <a:tc>
                  <a:txBody>
                    <a:bodyPr/>
                    <a:lstStyle/>
                    <a:p>
                      <a:r>
                        <a:rPr lang="en-US" sz="2000" dirty="0" smtClean="0">
                          <a:latin typeface="+mj-lt"/>
                        </a:rPr>
                        <a:t>GSTR-4</a:t>
                      </a:r>
                      <a:endParaRPr lang="en-US" sz="2000" dirty="0">
                        <a:latin typeface="+mj-lt"/>
                      </a:endParaRPr>
                    </a:p>
                  </a:txBody>
                  <a:tcPr/>
                </a:tc>
                <a:tc>
                  <a:txBody>
                    <a:bodyPr/>
                    <a:lstStyle/>
                    <a:p>
                      <a:r>
                        <a:rPr lang="en-US" sz="2000" dirty="0" smtClean="0">
                          <a:latin typeface="+mj-lt"/>
                        </a:rPr>
                        <a:t>Quarterly Returns</a:t>
                      </a:r>
                      <a:r>
                        <a:rPr lang="en-US" sz="2000" baseline="0" dirty="0" smtClean="0">
                          <a:latin typeface="+mj-lt"/>
                        </a:rPr>
                        <a:t> for Compounding suppliers</a:t>
                      </a:r>
                      <a:endParaRPr lang="en-US" sz="2000" dirty="0">
                        <a:latin typeface="+mj-lt"/>
                      </a:endParaRPr>
                    </a:p>
                  </a:txBody>
                  <a:tcPr/>
                </a:tc>
                <a:tc>
                  <a:txBody>
                    <a:bodyPr/>
                    <a:lstStyle/>
                    <a:p>
                      <a:r>
                        <a:rPr lang="en-US" sz="2000" dirty="0" smtClean="0">
                          <a:latin typeface="+mj-lt"/>
                        </a:rPr>
                        <a:t>18</a:t>
                      </a:r>
                      <a:r>
                        <a:rPr lang="en-US" sz="2000" baseline="30000" dirty="0" smtClean="0">
                          <a:latin typeface="+mj-lt"/>
                        </a:rPr>
                        <a:t>th</a:t>
                      </a:r>
                      <a:r>
                        <a:rPr lang="en-US" sz="2000" dirty="0" smtClean="0">
                          <a:latin typeface="+mj-lt"/>
                        </a:rPr>
                        <a:t> of</a:t>
                      </a:r>
                      <a:r>
                        <a:rPr lang="en-US" sz="2000" baseline="0" dirty="0" smtClean="0">
                          <a:latin typeface="+mj-lt"/>
                        </a:rPr>
                        <a:t> month in next quarter</a:t>
                      </a:r>
                      <a:endParaRPr lang="en-US" sz="2000" dirty="0">
                        <a:latin typeface="+mj-lt"/>
                      </a:endParaRPr>
                    </a:p>
                  </a:txBody>
                  <a:tcPr/>
                </a:tc>
                <a:extLst>
                  <a:ext uri="{0D108BD9-81ED-4DB2-BD59-A6C34878D82A}">
                    <a16:rowId xmlns:a16="http://schemas.microsoft.com/office/drawing/2014/main" val="10001"/>
                  </a:ext>
                </a:extLst>
              </a:tr>
              <a:tr h="370840">
                <a:tc>
                  <a:txBody>
                    <a:bodyPr/>
                    <a:lstStyle/>
                    <a:p>
                      <a:r>
                        <a:rPr lang="en-US" sz="2000" dirty="0" smtClean="0">
                          <a:latin typeface="+mj-lt"/>
                        </a:rPr>
                        <a:t>GSTR-5</a:t>
                      </a:r>
                      <a:endParaRPr lang="en-US" sz="2000" dirty="0">
                        <a:latin typeface="+mj-lt"/>
                      </a:endParaRPr>
                    </a:p>
                  </a:txBody>
                  <a:tcPr/>
                </a:tc>
                <a:tc>
                  <a:txBody>
                    <a:bodyPr/>
                    <a:lstStyle/>
                    <a:p>
                      <a:r>
                        <a:rPr lang="en-US" sz="2000" dirty="0" smtClean="0">
                          <a:latin typeface="+mj-lt"/>
                        </a:rPr>
                        <a:t>Return</a:t>
                      </a:r>
                      <a:r>
                        <a:rPr lang="en-US" sz="2000" baseline="0" dirty="0" smtClean="0">
                          <a:latin typeface="+mj-lt"/>
                        </a:rPr>
                        <a:t> for Non-resident suppliers</a:t>
                      </a:r>
                      <a:endParaRPr lang="en-US" sz="2000" dirty="0">
                        <a:latin typeface="+mj-lt"/>
                      </a:endParaRPr>
                    </a:p>
                  </a:txBody>
                  <a:tcPr/>
                </a:tc>
                <a:tc>
                  <a:txBody>
                    <a:bodyPr/>
                    <a:lstStyle/>
                    <a:p>
                      <a:r>
                        <a:rPr lang="en-US" sz="2000" dirty="0" smtClean="0">
                          <a:latin typeface="+mj-lt"/>
                        </a:rPr>
                        <a:t>20</a:t>
                      </a:r>
                      <a:r>
                        <a:rPr lang="en-US" sz="2000" baseline="30000" dirty="0" smtClean="0">
                          <a:latin typeface="+mj-lt"/>
                        </a:rPr>
                        <a:t>th</a:t>
                      </a:r>
                      <a:r>
                        <a:rPr lang="en-US" sz="2000" dirty="0" smtClean="0">
                          <a:latin typeface="+mj-lt"/>
                        </a:rPr>
                        <a:t> of next month</a:t>
                      </a:r>
                      <a:endParaRPr lang="en-US" sz="2000" dirty="0">
                        <a:latin typeface="+mj-lt"/>
                      </a:endParaRPr>
                    </a:p>
                  </a:txBody>
                  <a:tcPr/>
                </a:tc>
                <a:extLst>
                  <a:ext uri="{0D108BD9-81ED-4DB2-BD59-A6C34878D82A}">
                    <a16:rowId xmlns:a16="http://schemas.microsoft.com/office/drawing/2014/main" val="10002"/>
                  </a:ext>
                </a:extLst>
              </a:tr>
              <a:tr h="370840">
                <a:tc>
                  <a:txBody>
                    <a:bodyPr/>
                    <a:lstStyle/>
                    <a:p>
                      <a:r>
                        <a:rPr lang="en-US" sz="2000" dirty="0" smtClean="0">
                          <a:latin typeface="+mj-lt"/>
                        </a:rPr>
                        <a:t>GSTR-6</a:t>
                      </a:r>
                      <a:endParaRPr lang="en-US" sz="2000" dirty="0">
                        <a:latin typeface="+mj-lt"/>
                      </a:endParaRPr>
                    </a:p>
                  </a:txBody>
                  <a:tcPr/>
                </a:tc>
                <a:tc>
                  <a:txBody>
                    <a:bodyPr/>
                    <a:lstStyle/>
                    <a:p>
                      <a:r>
                        <a:rPr lang="en-US" sz="2000" dirty="0" smtClean="0">
                          <a:latin typeface="+mj-lt"/>
                        </a:rPr>
                        <a:t>Return for</a:t>
                      </a:r>
                      <a:r>
                        <a:rPr lang="en-US" sz="2000" baseline="0" dirty="0" smtClean="0">
                          <a:latin typeface="+mj-lt"/>
                        </a:rPr>
                        <a:t> ISD</a:t>
                      </a:r>
                      <a:endParaRPr lang="en-US" sz="2000" dirty="0">
                        <a:latin typeface="+mj-lt"/>
                      </a:endParaRPr>
                    </a:p>
                  </a:txBody>
                  <a:tcPr/>
                </a:tc>
                <a:tc>
                  <a:txBody>
                    <a:bodyPr/>
                    <a:lstStyle/>
                    <a:p>
                      <a:r>
                        <a:rPr lang="en-US" sz="2000" dirty="0" smtClean="0">
                          <a:latin typeface="+mj-lt"/>
                        </a:rPr>
                        <a:t>13</a:t>
                      </a:r>
                      <a:r>
                        <a:rPr lang="en-US" sz="2000" baseline="30000" dirty="0" smtClean="0">
                          <a:latin typeface="+mj-lt"/>
                        </a:rPr>
                        <a:t>th</a:t>
                      </a:r>
                      <a:r>
                        <a:rPr lang="en-US" sz="2000" dirty="0" smtClean="0">
                          <a:latin typeface="+mj-lt"/>
                        </a:rPr>
                        <a:t> of next month</a:t>
                      </a:r>
                      <a:endParaRPr lang="en-US" sz="2000" dirty="0">
                        <a:latin typeface="+mj-lt"/>
                      </a:endParaRPr>
                    </a:p>
                  </a:txBody>
                  <a:tcPr/>
                </a:tc>
                <a:extLst>
                  <a:ext uri="{0D108BD9-81ED-4DB2-BD59-A6C34878D82A}">
                    <a16:rowId xmlns:a16="http://schemas.microsoft.com/office/drawing/2014/main" val="10003"/>
                  </a:ext>
                </a:extLst>
              </a:tr>
              <a:tr h="370840">
                <a:tc>
                  <a:txBody>
                    <a:bodyPr/>
                    <a:lstStyle/>
                    <a:p>
                      <a:r>
                        <a:rPr lang="en-US" sz="2000" dirty="0" smtClean="0">
                          <a:latin typeface="+mj-lt"/>
                        </a:rPr>
                        <a:t>GSTR-7</a:t>
                      </a:r>
                      <a:endParaRPr lang="en-US" sz="2000" dirty="0">
                        <a:latin typeface="+mj-lt"/>
                      </a:endParaRPr>
                    </a:p>
                  </a:txBody>
                  <a:tcPr/>
                </a:tc>
                <a:tc>
                  <a:txBody>
                    <a:bodyPr/>
                    <a:lstStyle/>
                    <a:p>
                      <a:r>
                        <a:rPr lang="en-US" sz="2000" dirty="0" smtClean="0">
                          <a:latin typeface="+mj-lt"/>
                        </a:rPr>
                        <a:t>Return</a:t>
                      </a:r>
                      <a:r>
                        <a:rPr lang="en-US" sz="2000" baseline="0" dirty="0" smtClean="0">
                          <a:latin typeface="+mj-lt"/>
                        </a:rPr>
                        <a:t> for TDS Deductors</a:t>
                      </a:r>
                      <a:endParaRPr lang="en-US" sz="2000" dirty="0">
                        <a:latin typeface="+mj-lt"/>
                      </a:endParaRPr>
                    </a:p>
                  </a:txBody>
                  <a:tcPr/>
                </a:tc>
                <a:tc>
                  <a:txBody>
                    <a:bodyPr/>
                    <a:lstStyle/>
                    <a:p>
                      <a:r>
                        <a:rPr lang="en-US" sz="2000" dirty="0" smtClean="0">
                          <a:latin typeface="+mj-lt"/>
                        </a:rPr>
                        <a:t>10</a:t>
                      </a:r>
                      <a:r>
                        <a:rPr lang="en-US" sz="2000" baseline="30000" dirty="0" smtClean="0">
                          <a:latin typeface="+mj-lt"/>
                        </a:rPr>
                        <a:t>th</a:t>
                      </a:r>
                      <a:r>
                        <a:rPr lang="en-US" sz="2000" dirty="0" smtClean="0">
                          <a:latin typeface="+mj-lt"/>
                        </a:rPr>
                        <a:t> of next month</a:t>
                      </a:r>
                      <a:endParaRPr lang="en-US" sz="2000" dirty="0">
                        <a:latin typeface="+mj-lt"/>
                      </a:endParaRPr>
                    </a:p>
                  </a:txBody>
                  <a:tcPr/>
                </a:tc>
                <a:extLst>
                  <a:ext uri="{0D108BD9-81ED-4DB2-BD59-A6C34878D82A}">
                    <a16:rowId xmlns:a16="http://schemas.microsoft.com/office/drawing/2014/main" val="10004"/>
                  </a:ext>
                </a:extLst>
              </a:tr>
              <a:tr h="370840">
                <a:tc>
                  <a:txBody>
                    <a:bodyPr/>
                    <a:lstStyle/>
                    <a:p>
                      <a:r>
                        <a:rPr lang="en-US" sz="2000" dirty="0" smtClean="0">
                          <a:latin typeface="+mj-lt"/>
                        </a:rPr>
                        <a:t>GSTR-8</a:t>
                      </a:r>
                      <a:endParaRPr lang="en-US" sz="2000" dirty="0">
                        <a:latin typeface="+mj-lt"/>
                      </a:endParaRPr>
                    </a:p>
                  </a:txBody>
                  <a:tcPr/>
                </a:tc>
                <a:tc>
                  <a:txBody>
                    <a:bodyPr/>
                    <a:lstStyle/>
                    <a:p>
                      <a:r>
                        <a:rPr lang="en-US" sz="2000" dirty="0" smtClean="0">
                          <a:latin typeface="+mj-lt"/>
                        </a:rPr>
                        <a:t>Details of supplies effected through e-commerce operator and the amount of tax collected </a:t>
                      </a:r>
                      <a:endParaRPr lang="en-US" sz="2000" dirty="0">
                        <a:latin typeface="+mj-lt"/>
                      </a:endParaRPr>
                    </a:p>
                  </a:txBody>
                  <a:tcPr/>
                </a:tc>
                <a:tc>
                  <a:txBody>
                    <a:bodyPr/>
                    <a:lstStyle/>
                    <a:p>
                      <a:r>
                        <a:rPr lang="en-US" sz="2000" dirty="0" smtClean="0">
                          <a:latin typeface="+mj-lt"/>
                        </a:rPr>
                        <a:t>10</a:t>
                      </a:r>
                      <a:r>
                        <a:rPr lang="en-US" sz="2000" baseline="30000" dirty="0" smtClean="0">
                          <a:latin typeface="+mj-lt"/>
                        </a:rPr>
                        <a:t>th</a:t>
                      </a:r>
                      <a:r>
                        <a:rPr lang="en-US" sz="2000" dirty="0" smtClean="0">
                          <a:latin typeface="+mj-lt"/>
                        </a:rPr>
                        <a:t> of next</a:t>
                      </a:r>
                      <a:r>
                        <a:rPr lang="en-US" sz="2000" baseline="0" dirty="0" smtClean="0">
                          <a:latin typeface="+mj-lt"/>
                        </a:rPr>
                        <a:t> month</a:t>
                      </a:r>
                      <a:endParaRPr lang="en-US" sz="2000" dirty="0">
                        <a:latin typeface="+mj-lt"/>
                      </a:endParaRPr>
                    </a:p>
                  </a:txBody>
                  <a:tcPr/>
                </a:tc>
                <a:extLst>
                  <a:ext uri="{0D108BD9-81ED-4DB2-BD59-A6C34878D82A}">
                    <a16:rowId xmlns:a16="http://schemas.microsoft.com/office/drawing/2014/main" val="10005"/>
                  </a:ext>
                </a:extLst>
              </a:tr>
              <a:tr h="370840">
                <a:tc>
                  <a:txBody>
                    <a:bodyPr/>
                    <a:lstStyle/>
                    <a:p>
                      <a:r>
                        <a:rPr lang="en-US" sz="2000" dirty="0" smtClean="0">
                          <a:latin typeface="+mj-lt"/>
                        </a:rPr>
                        <a:t>GSTR-9</a:t>
                      </a:r>
                      <a:endParaRPr lang="en-US" sz="2000" dirty="0">
                        <a:latin typeface="+mj-lt"/>
                      </a:endParaRPr>
                    </a:p>
                  </a:txBody>
                  <a:tcPr/>
                </a:tc>
                <a:tc>
                  <a:txBody>
                    <a:bodyPr/>
                    <a:lstStyle/>
                    <a:p>
                      <a:r>
                        <a:rPr lang="en-US" sz="2000" dirty="0" smtClean="0">
                          <a:latin typeface="+mj-lt"/>
                        </a:rPr>
                        <a:t>Annual Return</a:t>
                      </a:r>
                      <a:endParaRPr lang="en-US" sz="2000" dirty="0">
                        <a:latin typeface="+mj-lt"/>
                      </a:endParaRPr>
                    </a:p>
                  </a:txBody>
                  <a:tcPr/>
                </a:tc>
                <a:tc>
                  <a:txBody>
                    <a:bodyPr/>
                    <a:lstStyle/>
                    <a:p>
                      <a:r>
                        <a:rPr lang="en-US" sz="2000" dirty="0" smtClean="0">
                          <a:latin typeface="+mj-lt"/>
                        </a:rPr>
                        <a:t>31</a:t>
                      </a:r>
                      <a:r>
                        <a:rPr lang="en-US" sz="2000" baseline="30000" dirty="0" smtClean="0">
                          <a:latin typeface="+mj-lt"/>
                        </a:rPr>
                        <a:t>st</a:t>
                      </a:r>
                      <a:r>
                        <a:rPr lang="en-US" sz="2000" dirty="0" smtClean="0">
                          <a:latin typeface="+mj-lt"/>
                        </a:rPr>
                        <a:t> December</a:t>
                      </a:r>
                      <a:endParaRPr lang="en-US" sz="2000" dirty="0">
                        <a:latin typeface="+mj-lt"/>
                      </a:endParaRPr>
                    </a:p>
                  </a:txBody>
                  <a:tcPr/>
                </a:tc>
                <a:extLst>
                  <a:ext uri="{0D108BD9-81ED-4DB2-BD59-A6C34878D82A}">
                    <a16:rowId xmlns:a16="http://schemas.microsoft.com/office/drawing/2014/main" val="10006"/>
                  </a:ext>
                </a:extLst>
              </a:tr>
              <a:tr h="370840">
                <a:tc>
                  <a:txBody>
                    <a:bodyPr/>
                    <a:lstStyle/>
                    <a:p>
                      <a:r>
                        <a:rPr lang="en-US" sz="2000" dirty="0" smtClean="0">
                          <a:latin typeface="+mj-lt"/>
                        </a:rPr>
                        <a:t>GSTR-10</a:t>
                      </a:r>
                      <a:endParaRPr lang="en-US" sz="2000" dirty="0">
                        <a:latin typeface="+mj-lt"/>
                      </a:endParaRPr>
                    </a:p>
                  </a:txBody>
                  <a:tcPr/>
                </a:tc>
                <a:tc>
                  <a:txBody>
                    <a:bodyPr/>
                    <a:lstStyle/>
                    <a:p>
                      <a:r>
                        <a:rPr lang="en-US" sz="2000" dirty="0" smtClean="0">
                          <a:latin typeface="+mj-lt"/>
                        </a:rPr>
                        <a:t>Final return</a:t>
                      </a:r>
                      <a:endParaRPr lang="en-US" sz="2000" dirty="0">
                        <a:latin typeface="+mj-lt"/>
                      </a:endParaRPr>
                    </a:p>
                  </a:txBody>
                  <a:tcPr/>
                </a:tc>
                <a:tc>
                  <a:txBody>
                    <a:bodyPr/>
                    <a:lstStyle/>
                    <a:p>
                      <a:r>
                        <a:rPr lang="en-US" sz="2000" dirty="0" smtClean="0">
                          <a:latin typeface="+mj-lt"/>
                        </a:rPr>
                        <a:t>Within</a:t>
                      </a:r>
                      <a:r>
                        <a:rPr lang="en-US" sz="2000" baseline="0" dirty="0" smtClean="0">
                          <a:latin typeface="+mj-lt"/>
                        </a:rPr>
                        <a:t> 3 months of cancellation of Registration</a:t>
                      </a:r>
                      <a:endParaRPr lang="en-US" sz="2000" dirty="0">
                        <a:latin typeface="+mj-lt"/>
                      </a:endParaRPr>
                    </a:p>
                  </a:txBody>
                  <a:tcPr/>
                </a:tc>
                <a:extLst>
                  <a:ext uri="{0D108BD9-81ED-4DB2-BD59-A6C34878D82A}">
                    <a16:rowId xmlns:a16="http://schemas.microsoft.com/office/drawing/2014/main" val="10007"/>
                  </a:ext>
                </a:extLst>
              </a:tr>
              <a:tr h="370840">
                <a:tc>
                  <a:txBody>
                    <a:bodyPr/>
                    <a:lstStyle/>
                    <a:p>
                      <a:r>
                        <a:rPr lang="en-US" sz="2000" dirty="0" smtClean="0">
                          <a:latin typeface="+mj-lt"/>
                        </a:rPr>
                        <a:t>GSTR-11</a:t>
                      </a:r>
                      <a:endParaRPr lang="en-US" sz="2000" dirty="0">
                        <a:latin typeface="+mj-lt"/>
                      </a:endParaRPr>
                    </a:p>
                  </a:txBody>
                  <a:tcPr/>
                </a:tc>
                <a:tc>
                  <a:txBody>
                    <a:bodyPr/>
                    <a:lstStyle/>
                    <a:p>
                      <a:r>
                        <a:rPr lang="en-US" sz="2000" dirty="0" smtClean="0">
                          <a:latin typeface="+mj-lt"/>
                        </a:rPr>
                        <a:t>Details of inward supplies to be furnished by a person having UIN</a:t>
                      </a:r>
                      <a:endParaRPr lang="en-US" sz="2000" dirty="0">
                        <a:latin typeface="+mj-lt"/>
                      </a:endParaRPr>
                    </a:p>
                  </a:txBody>
                  <a:tcPr/>
                </a:tc>
                <a:tc>
                  <a:txBody>
                    <a:bodyPr/>
                    <a:lstStyle/>
                    <a:p>
                      <a:r>
                        <a:rPr lang="en-US" sz="2000" dirty="0" smtClean="0">
                          <a:latin typeface="+mj-lt"/>
                        </a:rPr>
                        <a:t>28</a:t>
                      </a:r>
                      <a:r>
                        <a:rPr lang="en-US" sz="2000" baseline="30000" dirty="0" smtClean="0">
                          <a:latin typeface="+mj-lt"/>
                        </a:rPr>
                        <a:t>th</a:t>
                      </a:r>
                      <a:r>
                        <a:rPr lang="en-US" sz="2000" dirty="0" smtClean="0">
                          <a:latin typeface="+mj-lt"/>
                        </a:rPr>
                        <a:t> of next month</a:t>
                      </a:r>
                      <a:endParaRPr lang="en-US" sz="2000" dirty="0">
                        <a:latin typeface="+mj-lt"/>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503326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333500" y="1333500"/>
            <a:ext cx="10185400" cy="5156200"/>
          </a:xfrm>
        </p:spPr>
        <p:txBody>
          <a:bodyPr>
            <a:noAutofit/>
          </a:bodyPr>
          <a:lstStyle/>
          <a:p>
            <a:r>
              <a:rPr lang="en-US" sz="1600" dirty="0"/>
              <a:t>Basic details – GSTIN, Name, period, Turnover in last financial </a:t>
            </a:r>
            <a:r>
              <a:rPr lang="en-US" sz="1600" dirty="0" smtClean="0"/>
              <a:t>year–mostly </a:t>
            </a:r>
            <a:r>
              <a:rPr lang="en-US" sz="1600" dirty="0"/>
              <a:t>auto-populated</a:t>
            </a:r>
          </a:p>
          <a:p>
            <a:r>
              <a:rPr lang="en-US" sz="1600" dirty="0"/>
              <a:t>Invoice level details </a:t>
            </a:r>
          </a:p>
          <a:p>
            <a:pPr marL="344488" indent="0">
              <a:buNone/>
            </a:pPr>
            <a:r>
              <a:rPr lang="en-US" sz="1600" dirty="0"/>
              <a:t>B2B supplies, interstate and intrastate, interstate B2C supplies more than Rs. 2.5 </a:t>
            </a:r>
            <a:r>
              <a:rPr lang="en-US" sz="1600" dirty="0" err="1"/>
              <a:t>lakh</a:t>
            </a:r>
            <a:endParaRPr lang="en-US" sz="1600" dirty="0"/>
          </a:p>
          <a:p>
            <a:pPr lvl="1"/>
            <a:r>
              <a:rPr lang="en-US" sz="1400" dirty="0"/>
              <a:t>GSTIN of recipient</a:t>
            </a:r>
          </a:p>
          <a:p>
            <a:pPr lvl="1"/>
            <a:r>
              <a:rPr lang="en-US" sz="1400" dirty="0"/>
              <a:t>Invoice details – Number, date, Value, HSN, Taxable value,</a:t>
            </a:r>
          </a:p>
          <a:p>
            <a:pPr lvl="1"/>
            <a:r>
              <a:rPr lang="en-US" sz="1400" dirty="0"/>
              <a:t>Tax – IGST, CGST, SGST – Rate and Tax amount</a:t>
            </a:r>
          </a:p>
          <a:p>
            <a:pPr lvl="1"/>
            <a:r>
              <a:rPr lang="en-US" sz="1400" dirty="0"/>
              <a:t>Place of Supply </a:t>
            </a:r>
          </a:p>
          <a:p>
            <a:r>
              <a:rPr lang="en-US" sz="1600" dirty="0"/>
              <a:t>Reverse Charge</a:t>
            </a:r>
          </a:p>
          <a:p>
            <a:r>
              <a:rPr lang="en-US" sz="1600" dirty="0"/>
              <a:t>Details of supplies where no invoices raised</a:t>
            </a:r>
          </a:p>
          <a:p>
            <a:pPr lvl="1"/>
            <a:r>
              <a:rPr lang="en-US" sz="1400" dirty="0"/>
              <a:t>Advances received;	Free Supply</a:t>
            </a:r>
          </a:p>
          <a:p>
            <a:r>
              <a:rPr lang="en-US" sz="1600" dirty="0"/>
              <a:t>Credit and Debit Notes – linkage to original invoice</a:t>
            </a:r>
          </a:p>
          <a:p>
            <a:pPr lvl="1"/>
            <a:r>
              <a:rPr lang="en-US" sz="1400" dirty="0"/>
              <a:t>Document number</a:t>
            </a:r>
          </a:p>
          <a:p>
            <a:pPr lvl="1"/>
            <a:r>
              <a:rPr lang="en-US" sz="1400" dirty="0"/>
              <a:t>Original Invoice Number</a:t>
            </a:r>
          </a:p>
          <a:p>
            <a:pPr lvl="1"/>
            <a:r>
              <a:rPr lang="en-US" sz="1400" dirty="0"/>
              <a:t>Differential amount and differential tax</a:t>
            </a:r>
          </a:p>
          <a:p>
            <a:pPr lvl="1"/>
            <a:r>
              <a:rPr lang="en-US" sz="1400" dirty="0"/>
              <a:t>(relevant for interstate supplies</a:t>
            </a:r>
            <a:r>
              <a:rPr lang="en-US" sz="1400" dirty="0" smtClean="0"/>
              <a:t>)</a:t>
            </a:r>
            <a:endParaRPr lang="en-US" sz="1400" dirty="0"/>
          </a:p>
        </p:txBody>
      </p:sp>
      <p:sp>
        <p:nvSpPr>
          <p:cNvPr id="3" name="Title 2"/>
          <p:cNvSpPr>
            <a:spLocks noGrp="1"/>
          </p:cNvSpPr>
          <p:nvPr>
            <p:ph type="title"/>
          </p:nvPr>
        </p:nvSpPr>
        <p:spPr>
          <a:xfrm>
            <a:off x="1333500" y="317500"/>
            <a:ext cx="9601200" cy="1485900"/>
          </a:xfrm>
        </p:spPr>
        <p:txBody>
          <a:bodyPr/>
          <a:lstStyle/>
          <a:p>
            <a:r>
              <a:rPr lang="en-US" dirty="0" smtClean="0"/>
              <a:t>GSTR-1 (Information)</a:t>
            </a:r>
            <a:endParaRPr lang="en-IN" dirty="0"/>
          </a:p>
        </p:txBody>
      </p:sp>
    </p:spTree>
    <p:extLst>
      <p:ext uri="{BB962C8B-B14F-4D97-AF65-F5344CB8AC3E}">
        <p14:creationId xmlns:p14="http://schemas.microsoft.com/office/powerpoint/2010/main" val="4252269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91544" y="1828801"/>
            <a:ext cx="8229600" cy="4525963"/>
          </a:xfrm>
        </p:spPr>
        <p:txBody>
          <a:bodyPr/>
          <a:lstStyle/>
          <a:p>
            <a:r>
              <a:rPr lang="en-US" sz="1600" dirty="0"/>
              <a:t>Details of exports – with and without payment of tax</a:t>
            </a:r>
          </a:p>
          <a:p>
            <a:pPr lvl="1"/>
            <a:r>
              <a:rPr lang="en-US" sz="1400" dirty="0"/>
              <a:t>Invoice details, Shipping Bill/Bill of Export, tax details</a:t>
            </a:r>
          </a:p>
          <a:p>
            <a:r>
              <a:rPr lang="en-US" sz="1600" dirty="0"/>
              <a:t>Details of exempt, Nil rated and Non-GST supplies</a:t>
            </a:r>
          </a:p>
          <a:p>
            <a:pPr lvl="1"/>
            <a:r>
              <a:rPr lang="en-US" sz="1400" dirty="0"/>
              <a:t>Interstate and Intrastate B2B and B2C supplies</a:t>
            </a:r>
          </a:p>
          <a:p>
            <a:r>
              <a:rPr lang="en-US" sz="1600" b="1" dirty="0"/>
              <a:t>Amendment of any of the above details filed in previous </a:t>
            </a:r>
            <a:r>
              <a:rPr lang="en-US" sz="1600" b="1" dirty="0" smtClean="0"/>
              <a:t>months</a:t>
            </a:r>
            <a:endParaRPr lang="en-US" dirty="0" smtClean="0"/>
          </a:p>
          <a:p>
            <a:r>
              <a:rPr lang="en-US" sz="1600" dirty="0"/>
              <a:t>Details of outward supplies as added, corrected or deleted by the </a:t>
            </a:r>
            <a:r>
              <a:rPr lang="en-US" sz="1600" dirty="0" smtClean="0"/>
              <a:t>recipient</a:t>
            </a:r>
            <a:endParaRPr lang="en-US" sz="1600" dirty="0"/>
          </a:p>
          <a:p>
            <a:r>
              <a:rPr lang="en-US" sz="1600" dirty="0"/>
              <a:t>Auto Generated/populated</a:t>
            </a:r>
          </a:p>
        </p:txBody>
      </p:sp>
      <p:sp>
        <p:nvSpPr>
          <p:cNvPr id="3" name="Title 2"/>
          <p:cNvSpPr>
            <a:spLocks noGrp="1"/>
          </p:cNvSpPr>
          <p:nvPr>
            <p:ph type="title"/>
          </p:nvPr>
        </p:nvSpPr>
        <p:spPr>
          <a:xfrm>
            <a:off x="1305744" y="508001"/>
            <a:ext cx="9601200" cy="1485900"/>
          </a:xfrm>
        </p:spPr>
        <p:txBody>
          <a:bodyPr/>
          <a:lstStyle/>
          <a:p>
            <a:r>
              <a:rPr lang="en-US" dirty="0" smtClean="0"/>
              <a:t>GSTR-1A </a:t>
            </a:r>
            <a:endParaRPr lang="en-IN" dirty="0"/>
          </a:p>
        </p:txBody>
      </p:sp>
    </p:spTree>
    <p:extLst>
      <p:ext uri="{BB962C8B-B14F-4D97-AF65-F5344CB8AC3E}">
        <p14:creationId xmlns:p14="http://schemas.microsoft.com/office/powerpoint/2010/main" val="4237934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71600"/>
            <a:ext cx="8839200" cy="5334000"/>
          </a:xfrm>
        </p:spPr>
        <p:txBody>
          <a:bodyPr>
            <a:normAutofit fontScale="85000" lnSpcReduction="20000"/>
          </a:bodyPr>
          <a:lstStyle/>
          <a:p>
            <a:r>
              <a:rPr lang="en-US" dirty="0" smtClean="0"/>
              <a:t>Statement of Inwards Supplies</a:t>
            </a:r>
          </a:p>
          <a:p>
            <a:pPr lvl="1"/>
            <a:r>
              <a:rPr lang="en-US" dirty="0" smtClean="0"/>
              <a:t>Auto-populated from Statements of outward supplies</a:t>
            </a:r>
          </a:p>
          <a:p>
            <a:pPr lvl="1"/>
            <a:r>
              <a:rPr lang="en-US" dirty="0" smtClean="0"/>
              <a:t>Claimed – non auto-populated</a:t>
            </a:r>
          </a:p>
          <a:p>
            <a:pPr lvl="1"/>
            <a:r>
              <a:rPr lang="en-US" dirty="0" smtClean="0"/>
              <a:t>Supplies attracting reverse charge</a:t>
            </a:r>
          </a:p>
          <a:p>
            <a:r>
              <a:rPr lang="en-US" dirty="0" smtClean="0"/>
              <a:t>Invoice level details</a:t>
            </a:r>
          </a:p>
          <a:p>
            <a:pPr lvl="1"/>
            <a:r>
              <a:rPr lang="en-US" dirty="0" smtClean="0"/>
              <a:t>As in statement of outward supplies</a:t>
            </a:r>
          </a:p>
          <a:p>
            <a:pPr lvl="1"/>
            <a:r>
              <a:rPr lang="en-US" dirty="0" smtClean="0"/>
              <a:t>Input Tax Credit available, eligibility and availed</a:t>
            </a:r>
          </a:p>
          <a:p>
            <a:r>
              <a:rPr lang="en-US" dirty="0" smtClean="0"/>
              <a:t>Import of Services</a:t>
            </a:r>
          </a:p>
          <a:p>
            <a:pPr lvl="1"/>
            <a:r>
              <a:rPr lang="en-US" dirty="0" smtClean="0"/>
              <a:t>Invoice details, IGST rate and amount, ITC </a:t>
            </a:r>
          </a:p>
          <a:p>
            <a:r>
              <a:rPr lang="en-US" dirty="0"/>
              <a:t>Details of credit and debit notes</a:t>
            </a:r>
          </a:p>
          <a:p>
            <a:pPr lvl="1"/>
            <a:r>
              <a:rPr lang="en-US" dirty="0"/>
              <a:t>Auto-populated from statement of outward supplies</a:t>
            </a:r>
          </a:p>
          <a:p>
            <a:pPr lvl="1"/>
            <a:r>
              <a:rPr lang="en-US" dirty="0"/>
              <a:t>Claimed – non auto-populated</a:t>
            </a:r>
          </a:p>
          <a:p>
            <a:r>
              <a:rPr lang="en-US" dirty="0"/>
              <a:t>ISD Credit received </a:t>
            </a:r>
          </a:p>
          <a:p>
            <a:r>
              <a:rPr lang="en-US" dirty="0"/>
              <a:t>TDS Credit received</a:t>
            </a:r>
          </a:p>
          <a:p>
            <a:r>
              <a:rPr lang="en-US" dirty="0"/>
              <a:t>Other details of inward supplies</a:t>
            </a:r>
          </a:p>
          <a:p>
            <a:pPr lvl="1"/>
            <a:r>
              <a:rPr lang="en-US" dirty="0"/>
              <a:t>From exempt/composition suppliers</a:t>
            </a:r>
          </a:p>
          <a:p>
            <a:pPr lvl="1"/>
            <a:r>
              <a:rPr lang="en-US" dirty="0"/>
              <a:t>Exempt, nil rated and non-GST supplies</a:t>
            </a:r>
          </a:p>
          <a:p>
            <a:pPr lvl="1"/>
            <a:endParaRPr lang="en-US" dirty="0" smtClean="0"/>
          </a:p>
        </p:txBody>
      </p:sp>
      <p:sp>
        <p:nvSpPr>
          <p:cNvPr id="3" name="Title 2"/>
          <p:cNvSpPr>
            <a:spLocks noGrp="1"/>
          </p:cNvSpPr>
          <p:nvPr>
            <p:ph type="title"/>
          </p:nvPr>
        </p:nvSpPr>
        <p:spPr>
          <a:xfrm>
            <a:off x="1371600" y="254000"/>
            <a:ext cx="9601200" cy="1485900"/>
          </a:xfrm>
        </p:spPr>
        <p:txBody>
          <a:bodyPr/>
          <a:lstStyle/>
          <a:p>
            <a:r>
              <a:rPr lang="en-US" dirty="0" smtClean="0"/>
              <a:t>GSTR-2</a:t>
            </a:r>
            <a:endParaRPr lang="en-IN" dirty="0"/>
          </a:p>
        </p:txBody>
      </p:sp>
    </p:spTree>
    <p:extLst>
      <p:ext uri="{BB962C8B-B14F-4D97-AF65-F5344CB8AC3E}">
        <p14:creationId xmlns:p14="http://schemas.microsoft.com/office/powerpoint/2010/main" val="3924482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034064" cy="936104"/>
          </a:xfrm>
          <a:solidFill>
            <a:schemeClr val="bg1"/>
          </a:solidFill>
        </p:spPr>
        <p:txBody>
          <a:bodyPr>
            <a:normAutofit/>
          </a:bodyPr>
          <a:lstStyle/>
          <a:p>
            <a:pPr>
              <a:lnSpc>
                <a:spcPts val="3000"/>
              </a:lnSpc>
            </a:pPr>
            <a:r>
              <a:rPr lang="en-IN" sz="3600" b="1" dirty="0">
                <a:latin typeface="+mn-lt"/>
              </a:rPr>
              <a:t>GSTR 2A</a:t>
            </a:r>
          </a:p>
        </p:txBody>
      </p:sp>
      <p:sp>
        <p:nvSpPr>
          <p:cNvPr id="4" name="Title 1"/>
          <p:cNvSpPr txBox="1">
            <a:spLocks/>
          </p:cNvSpPr>
          <p:nvPr/>
        </p:nvSpPr>
        <p:spPr>
          <a:xfrm>
            <a:off x="1524000" y="1196752"/>
            <a:ext cx="9144000" cy="174848"/>
          </a:xfrm>
          <a:prstGeom prst="rect">
            <a:avLst/>
          </a:prstGeom>
          <a:solidFill>
            <a:schemeClr val="tx2"/>
          </a:solidFill>
          <a:scene3d>
            <a:camera prst="obliqueTopRight"/>
            <a:lightRig rig="threePt" dir="t"/>
          </a:scene3d>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solidFill>
                <a:schemeClr val="bg1"/>
              </a:solidFill>
            </a:endParaRPr>
          </a:p>
        </p:txBody>
      </p:sp>
      <p:sp>
        <p:nvSpPr>
          <p:cNvPr id="5" name="Slide Number Placeholder 4"/>
          <p:cNvSpPr>
            <a:spLocks noGrp="1"/>
          </p:cNvSpPr>
          <p:nvPr>
            <p:ph type="sldNum" sz="quarter" idx="12"/>
          </p:nvPr>
        </p:nvSpPr>
        <p:spPr>
          <a:xfrm>
            <a:off x="1631504" y="1196752"/>
            <a:ext cx="720080" cy="174848"/>
          </a:xfrm>
        </p:spPr>
        <p:txBody>
          <a:bodyPr/>
          <a:lstStyle/>
          <a:p>
            <a:fld id="{24E46BEC-6E5E-479C-8D24-A4952787BCBF}" type="slidenum">
              <a:rPr lang="en-GB" sz="1400" b="1" spc="600">
                <a:solidFill>
                  <a:schemeClr val="bg1"/>
                </a:solidFill>
              </a:rPr>
              <a:pPr/>
              <a:t>34</a:t>
            </a:fld>
            <a:endParaRPr lang="en-GB" sz="1400" b="1" spc="600" dirty="0">
              <a:solidFill>
                <a:schemeClr val="bg1"/>
              </a:solidFill>
            </a:endParaRPr>
          </a:p>
        </p:txBody>
      </p:sp>
      <p:sp>
        <p:nvSpPr>
          <p:cNvPr id="6" name="Content Placeholder 2"/>
          <p:cNvSpPr>
            <a:spLocks noGrp="1"/>
          </p:cNvSpPr>
          <p:nvPr>
            <p:ph idx="1"/>
          </p:nvPr>
        </p:nvSpPr>
        <p:spPr>
          <a:xfrm>
            <a:off x="1981200" y="1600201"/>
            <a:ext cx="8229600" cy="4525963"/>
          </a:xfrm>
        </p:spPr>
        <p:txBody>
          <a:bodyPr/>
          <a:lstStyle/>
          <a:p>
            <a:r>
              <a:rPr lang="en-US" dirty="0" smtClean="0"/>
              <a:t>Details of inward supplies made available to the recipient on the basis of FORM GSTR-1 furnished by the supplier</a:t>
            </a:r>
            <a:endParaRPr lang="en-US" dirty="0"/>
          </a:p>
        </p:txBody>
      </p:sp>
    </p:spTree>
    <p:extLst>
      <p:ext uri="{BB962C8B-B14F-4D97-AF65-F5344CB8AC3E}">
        <p14:creationId xmlns:p14="http://schemas.microsoft.com/office/powerpoint/2010/main" val="3762534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28800" y="1447800"/>
            <a:ext cx="8610600" cy="51816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Auto-populated based on GSTR-1 and GSTR-2</a:t>
            </a:r>
          </a:p>
          <a:p>
            <a:r>
              <a:rPr lang="en-US" dirty="0"/>
              <a:t>Outward Supplies</a:t>
            </a:r>
          </a:p>
          <a:p>
            <a:pPr lvl="1"/>
            <a:r>
              <a:rPr lang="en-US" dirty="0"/>
              <a:t>B2B and B2C inter and intra state supplies</a:t>
            </a:r>
          </a:p>
          <a:p>
            <a:pPr lvl="1"/>
            <a:r>
              <a:rPr lang="en-US" dirty="0"/>
              <a:t>Exports</a:t>
            </a:r>
          </a:p>
          <a:p>
            <a:pPr lvl="1"/>
            <a:r>
              <a:rPr lang="en-US" dirty="0"/>
              <a:t>Revision of tax of previous periods</a:t>
            </a:r>
          </a:p>
          <a:p>
            <a:r>
              <a:rPr lang="en-US" dirty="0"/>
              <a:t>Inward Supplies</a:t>
            </a:r>
          </a:p>
          <a:p>
            <a:pPr lvl="1"/>
            <a:r>
              <a:rPr lang="en-US" dirty="0"/>
              <a:t>Inter and intra state supplies received</a:t>
            </a:r>
          </a:p>
          <a:p>
            <a:pPr lvl="1"/>
            <a:r>
              <a:rPr lang="en-US" dirty="0"/>
              <a:t>Imports</a:t>
            </a:r>
          </a:p>
          <a:p>
            <a:pPr lvl="1"/>
            <a:r>
              <a:rPr lang="en-US" dirty="0"/>
              <a:t>Amendment to tax of previous periods</a:t>
            </a:r>
          </a:p>
          <a:p>
            <a:pPr lvl="1"/>
            <a:r>
              <a:rPr lang="en-US" dirty="0"/>
              <a:t>Credit to ITC Ledger</a:t>
            </a:r>
          </a:p>
          <a:p>
            <a:r>
              <a:rPr lang="en-US" dirty="0"/>
              <a:t>Tax Liability</a:t>
            </a:r>
          </a:p>
          <a:p>
            <a:pPr lvl="1"/>
            <a:r>
              <a:rPr lang="en-US" dirty="0"/>
              <a:t>Tax on outward supplies</a:t>
            </a:r>
          </a:p>
          <a:p>
            <a:pPr lvl="1"/>
            <a:r>
              <a:rPr lang="en-US" dirty="0"/>
              <a:t>Changes in output liability of previous periods</a:t>
            </a:r>
          </a:p>
          <a:p>
            <a:pPr lvl="1"/>
            <a:r>
              <a:rPr lang="en-US" dirty="0"/>
              <a:t>Amount payable due to reversal of ITC</a:t>
            </a:r>
          </a:p>
          <a:p>
            <a:r>
              <a:rPr lang="en-US" dirty="0"/>
              <a:t>Payment details</a:t>
            </a:r>
          </a:p>
          <a:p>
            <a:pPr lvl="1"/>
            <a:r>
              <a:rPr lang="en-US" dirty="0" smtClean="0"/>
              <a:t>Utilization </a:t>
            </a:r>
            <a:r>
              <a:rPr lang="en-US" dirty="0"/>
              <a:t>of credit of each tax (debit to ITC ledger)</a:t>
            </a:r>
          </a:p>
          <a:p>
            <a:pPr lvl="1"/>
            <a:r>
              <a:rPr lang="en-US" dirty="0"/>
              <a:t>Cash (debit to cash ledger)</a:t>
            </a:r>
          </a:p>
          <a:p>
            <a:r>
              <a:rPr lang="en-US" dirty="0"/>
              <a:t>Claim of Refund of ITC or cash ledger</a:t>
            </a:r>
          </a:p>
        </p:txBody>
      </p:sp>
      <p:sp>
        <p:nvSpPr>
          <p:cNvPr id="3" name="Title 2"/>
          <p:cNvSpPr>
            <a:spLocks noGrp="1"/>
          </p:cNvSpPr>
          <p:nvPr>
            <p:ph type="title"/>
          </p:nvPr>
        </p:nvSpPr>
        <p:spPr>
          <a:xfrm>
            <a:off x="1333500" y="355600"/>
            <a:ext cx="9601200" cy="836592"/>
          </a:xfrm>
        </p:spPr>
        <p:txBody>
          <a:bodyPr/>
          <a:lstStyle/>
          <a:p>
            <a:r>
              <a:rPr lang="en-US" dirty="0" smtClean="0"/>
              <a:t>Returns Monthly/ Quarterly</a:t>
            </a:r>
            <a:endParaRPr lang="en-IN" dirty="0"/>
          </a:p>
        </p:txBody>
      </p:sp>
    </p:spTree>
    <p:extLst>
      <p:ext uri="{BB962C8B-B14F-4D97-AF65-F5344CB8AC3E}">
        <p14:creationId xmlns:p14="http://schemas.microsoft.com/office/powerpoint/2010/main" val="95820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81200" y="1470248"/>
            <a:ext cx="8458200" cy="5235352"/>
          </a:xfrm>
        </p:spPr>
        <p:txBody>
          <a:bodyPr>
            <a:normAutofit fontScale="85000" lnSpcReduction="20000"/>
          </a:bodyPr>
          <a:lstStyle/>
          <a:p>
            <a:r>
              <a:rPr lang="en-US" dirty="0" smtClean="0"/>
              <a:t>Annual summary of all transactions</a:t>
            </a:r>
          </a:p>
          <a:p>
            <a:r>
              <a:rPr lang="en-US" dirty="0" smtClean="0"/>
              <a:t>Accounts to be certified by Chartered Accountant etc. if turnover more than Rs. 2 </a:t>
            </a:r>
            <a:r>
              <a:rPr lang="en-US" dirty="0" err="1" smtClean="0"/>
              <a:t>Crore</a:t>
            </a:r>
            <a:endParaRPr lang="en-US" dirty="0" smtClean="0"/>
          </a:p>
          <a:p>
            <a:r>
              <a:rPr lang="en-US" dirty="0" smtClean="0"/>
              <a:t>Personal Details</a:t>
            </a:r>
          </a:p>
          <a:p>
            <a:r>
              <a:rPr lang="en-US" dirty="0" smtClean="0"/>
              <a:t>Details of Expenditure</a:t>
            </a:r>
          </a:p>
          <a:p>
            <a:pPr lvl="1"/>
            <a:r>
              <a:rPr lang="en-US" dirty="0" smtClean="0"/>
              <a:t>Purchases – goods/services – intra/inter state</a:t>
            </a:r>
          </a:p>
          <a:p>
            <a:pPr lvl="1"/>
            <a:r>
              <a:rPr lang="en-US" dirty="0" smtClean="0"/>
              <a:t>Imports</a:t>
            </a:r>
          </a:p>
          <a:p>
            <a:r>
              <a:rPr lang="en-US" dirty="0" smtClean="0"/>
              <a:t>Details of Income</a:t>
            </a:r>
          </a:p>
          <a:p>
            <a:pPr lvl="1"/>
            <a:r>
              <a:rPr lang="en-US" dirty="0" smtClean="0"/>
              <a:t>Supplies – goods/services – intra/inter state </a:t>
            </a:r>
          </a:p>
          <a:p>
            <a:pPr lvl="1"/>
            <a:r>
              <a:rPr lang="en-US" dirty="0" smtClean="0"/>
              <a:t>Exports</a:t>
            </a:r>
          </a:p>
          <a:p>
            <a:r>
              <a:rPr lang="en-US" dirty="0"/>
              <a:t>Account of taxes payable and paid </a:t>
            </a:r>
          </a:p>
          <a:p>
            <a:r>
              <a:rPr lang="en-US" dirty="0"/>
              <a:t>Arrears of taxes</a:t>
            </a:r>
          </a:p>
          <a:p>
            <a:r>
              <a:rPr lang="en-US" dirty="0"/>
              <a:t>Refunds</a:t>
            </a:r>
          </a:p>
          <a:p>
            <a:r>
              <a:rPr lang="en-US" dirty="0"/>
              <a:t>Profit and Loss</a:t>
            </a:r>
          </a:p>
          <a:p>
            <a:r>
              <a:rPr lang="en-US" dirty="0"/>
              <a:t>Reconciliation Statement</a:t>
            </a:r>
          </a:p>
          <a:p>
            <a:r>
              <a:rPr lang="en-US" dirty="0"/>
              <a:t>Not to be filed by ISD, TDS </a:t>
            </a:r>
            <a:r>
              <a:rPr lang="en-US" dirty="0" err="1"/>
              <a:t>Deductor</a:t>
            </a:r>
            <a:r>
              <a:rPr lang="en-US" dirty="0"/>
              <a:t>, Casual Taxpayer, and Non resident taxpayer</a:t>
            </a:r>
          </a:p>
          <a:p>
            <a:pPr lvl="1"/>
            <a:endParaRPr lang="en-US" dirty="0" smtClean="0"/>
          </a:p>
        </p:txBody>
      </p:sp>
      <p:sp>
        <p:nvSpPr>
          <p:cNvPr id="3" name="Title 2"/>
          <p:cNvSpPr>
            <a:spLocks noGrp="1"/>
          </p:cNvSpPr>
          <p:nvPr>
            <p:ph type="title"/>
          </p:nvPr>
        </p:nvSpPr>
        <p:spPr>
          <a:xfrm>
            <a:off x="1409700" y="431800"/>
            <a:ext cx="9601200" cy="1485900"/>
          </a:xfrm>
        </p:spPr>
        <p:txBody>
          <a:bodyPr/>
          <a:lstStyle/>
          <a:p>
            <a:r>
              <a:rPr lang="en-US" dirty="0" smtClean="0"/>
              <a:t>Annual Returns</a:t>
            </a:r>
            <a:endParaRPr lang="en-IN" dirty="0"/>
          </a:p>
        </p:txBody>
      </p:sp>
    </p:spTree>
    <p:extLst>
      <p:ext uri="{BB962C8B-B14F-4D97-AF65-F5344CB8AC3E}">
        <p14:creationId xmlns:p14="http://schemas.microsoft.com/office/powerpoint/2010/main" val="860228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81200" y="1600201"/>
            <a:ext cx="8229600" cy="4525963"/>
          </a:xfrm>
        </p:spPr>
        <p:txBody>
          <a:bodyPr/>
          <a:lstStyle/>
          <a:p>
            <a:r>
              <a:rPr lang="en-US" dirty="0" smtClean="0"/>
              <a:t>No ITC Available</a:t>
            </a:r>
          </a:p>
          <a:p>
            <a:r>
              <a:rPr lang="en-US" dirty="0" smtClean="0"/>
              <a:t>Details of inward supplies </a:t>
            </a:r>
          </a:p>
          <a:p>
            <a:pPr lvl="1"/>
            <a:r>
              <a:rPr lang="en-US" dirty="0" smtClean="0"/>
              <a:t>Invoice level – auto-populated and uploaded</a:t>
            </a:r>
          </a:p>
          <a:p>
            <a:pPr lvl="1"/>
            <a:r>
              <a:rPr lang="en-US" dirty="0" smtClean="0"/>
              <a:t>Details attracting reverse charge – purchases from unregistered suppliers</a:t>
            </a:r>
          </a:p>
          <a:p>
            <a:r>
              <a:rPr lang="en-US" dirty="0" smtClean="0"/>
              <a:t>Details of import of goods and services</a:t>
            </a:r>
          </a:p>
          <a:p>
            <a:r>
              <a:rPr lang="en-US" dirty="0" smtClean="0"/>
              <a:t>Details of outward supplies – gross basis</a:t>
            </a:r>
          </a:p>
          <a:p>
            <a:r>
              <a:rPr lang="en-US" dirty="0" smtClean="0"/>
              <a:t>Tax liability and payment details</a:t>
            </a:r>
            <a:endParaRPr lang="en-US" dirty="0"/>
          </a:p>
        </p:txBody>
      </p:sp>
      <p:sp>
        <p:nvSpPr>
          <p:cNvPr id="3" name="Title 2"/>
          <p:cNvSpPr>
            <a:spLocks noGrp="1"/>
          </p:cNvSpPr>
          <p:nvPr>
            <p:ph type="title"/>
          </p:nvPr>
        </p:nvSpPr>
        <p:spPr>
          <a:xfrm>
            <a:off x="1295400" y="381000"/>
            <a:ext cx="9601200" cy="1485900"/>
          </a:xfrm>
        </p:spPr>
        <p:txBody>
          <a:bodyPr/>
          <a:lstStyle/>
          <a:p>
            <a:r>
              <a:rPr lang="en-IN" b="1" dirty="0"/>
              <a:t>Return for Composition </a:t>
            </a:r>
            <a:r>
              <a:rPr lang="en-IN" b="1" dirty="0" smtClean="0"/>
              <a:t>Suppliers</a:t>
            </a:r>
            <a:endParaRPr lang="en-IN" dirty="0"/>
          </a:p>
        </p:txBody>
      </p:sp>
    </p:spTree>
    <p:extLst>
      <p:ext uri="{BB962C8B-B14F-4D97-AF65-F5344CB8AC3E}">
        <p14:creationId xmlns:p14="http://schemas.microsoft.com/office/powerpoint/2010/main" val="3822503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511300" y="16637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Backed by advance tax</a:t>
            </a:r>
          </a:p>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They can take credit of IGST on import and pass on credit on all supplies</a:t>
            </a:r>
          </a:p>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Credit of tax paid on imports</a:t>
            </a:r>
          </a:p>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Details of outward supplies</a:t>
            </a:r>
          </a:p>
          <a:p>
            <a:pPr marL="384048" lvl="1"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Similar to GSTR-1</a:t>
            </a:r>
          </a:p>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Details of tax </a:t>
            </a:r>
            <a:r>
              <a:rPr lang="en-US" sz="2000" dirty="0" smtClean="0">
                <a:solidFill>
                  <a:schemeClr val="tx2"/>
                </a:solidFill>
              </a:rPr>
              <a:t>paid</a:t>
            </a:r>
          </a:p>
          <a:p>
            <a:pPr marL="400050" lvl="1" indent="0">
              <a:lnSpc>
                <a:spcPct val="94000"/>
              </a:lnSpc>
              <a:spcBef>
                <a:spcPts val="1000"/>
              </a:spcBef>
              <a:spcAft>
                <a:spcPts val="200"/>
              </a:spcAft>
              <a:buNone/>
            </a:pPr>
            <a:r>
              <a:rPr lang="en-US" sz="1600" dirty="0" smtClean="0">
                <a:solidFill>
                  <a:schemeClr val="tx2"/>
                </a:solidFill>
              </a:rPr>
              <a:t> </a:t>
            </a:r>
            <a:r>
              <a:rPr lang="en-US" sz="1600" dirty="0">
                <a:solidFill>
                  <a:schemeClr val="tx2"/>
                </a:solidFill>
              </a:rPr>
              <a:t>– ITC ledger and cash ledger</a:t>
            </a:r>
          </a:p>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Closing stock of goods</a:t>
            </a:r>
          </a:p>
        </p:txBody>
      </p:sp>
      <p:sp>
        <p:nvSpPr>
          <p:cNvPr id="3" name="Title 2"/>
          <p:cNvSpPr>
            <a:spLocks noGrp="1"/>
          </p:cNvSpPr>
          <p:nvPr>
            <p:ph type="title"/>
          </p:nvPr>
        </p:nvSpPr>
        <p:spPr>
          <a:xfrm>
            <a:off x="1447800" y="266701"/>
            <a:ext cx="9601200" cy="1485900"/>
          </a:xfrm>
        </p:spPr>
        <p:txBody>
          <a:bodyPr/>
          <a:lstStyle/>
          <a:p>
            <a:r>
              <a:rPr lang="en-US" b="1" dirty="0"/>
              <a:t>Return for Non-resident </a:t>
            </a:r>
            <a:r>
              <a:rPr lang="en-US" b="1" dirty="0" smtClean="0"/>
              <a:t>Tax </a:t>
            </a:r>
            <a:r>
              <a:rPr lang="en-US" b="1" dirty="0"/>
              <a:t>P</a:t>
            </a:r>
            <a:r>
              <a:rPr lang="en-US" b="1" dirty="0" smtClean="0"/>
              <a:t>ayers</a:t>
            </a:r>
            <a:endParaRPr lang="en-IN" dirty="0"/>
          </a:p>
        </p:txBody>
      </p:sp>
    </p:spTree>
    <p:extLst>
      <p:ext uri="{BB962C8B-B14F-4D97-AF65-F5344CB8AC3E}">
        <p14:creationId xmlns:p14="http://schemas.microsoft.com/office/powerpoint/2010/main" val="4019430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68300"/>
            <a:ext cx="9601200" cy="1485900"/>
          </a:xfrm>
        </p:spPr>
        <p:txBody>
          <a:bodyPr/>
          <a:lstStyle/>
          <a:p>
            <a:r>
              <a:rPr lang="en-IN" b="1" dirty="0"/>
              <a:t>Return for ISD</a:t>
            </a:r>
            <a:endParaRPr lang="en-IN" dirty="0"/>
          </a:p>
        </p:txBody>
      </p:sp>
      <p:sp>
        <p:nvSpPr>
          <p:cNvPr id="7" name="Content Placeholder 2"/>
          <p:cNvSpPr>
            <a:spLocks noGrp="1"/>
          </p:cNvSpPr>
          <p:nvPr>
            <p:ph idx="4294967295"/>
          </p:nvPr>
        </p:nvSpPr>
        <p:spPr>
          <a:xfrm>
            <a:off x="2209800" y="1828800"/>
            <a:ext cx="8229600" cy="4525963"/>
          </a:xfrm>
        </p:spPr>
        <p:txBody>
          <a:bodyPr>
            <a:normAutofit/>
          </a:bodyPr>
          <a:lstStyle/>
          <a:p>
            <a:r>
              <a:rPr lang="en-US" dirty="0" smtClean="0"/>
              <a:t>Details of inward supplies</a:t>
            </a:r>
          </a:p>
          <a:p>
            <a:pPr lvl="1"/>
            <a:r>
              <a:rPr lang="en-US" dirty="0" smtClean="0"/>
              <a:t>Similar to GSTR-2</a:t>
            </a:r>
          </a:p>
          <a:p>
            <a:r>
              <a:rPr lang="en-US" dirty="0" smtClean="0"/>
              <a:t>Details of credit distributed</a:t>
            </a:r>
          </a:p>
          <a:p>
            <a:pPr lvl="1"/>
            <a:r>
              <a:rPr lang="en-US" dirty="0" smtClean="0"/>
              <a:t>GSTIN of recipient</a:t>
            </a:r>
          </a:p>
          <a:p>
            <a:pPr lvl="1"/>
            <a:r>
              <a:rPr lang="en-US" dirty="0" smtClean="0"/>
              <a:t>Invoice details</a:t>
            </a:r>
          </a:p>
          <a:p>
            <a:pPr lvl="1"/>
            <a:r>
              <a:rPr lang="en-US" dirty="0" smtClean="0"/>
              <a:t>Credit distributed – IGST, CGST, SGST</a:t>
            </a:r>
          </a:p>
          <a:p>
            <a:r>
              <a:rPr lang="en-US" dirty="0" smtClean="0"/>
              <a:t>ITC account</a:t>
            </a:r>
          </a:p>
          <a:p>
            <a:pPr lvl="1"/>
            <a:r>
              <a:rPr lang="en-US" dirty="0" smtClean="0"/>
              <a:t>ITC received</a:t>
            </a:r>
          </a:p>
          <a:p>
            <a:pPr lvl="1"/>
            <a:r>
              <a:rPr lang="en-US" dirty="0" smtClean="0"/>
              <a:t>ITC distributed</a:t>
            </a:r>
            <a:endParaRPr lang="en-US" dirty="0"/>
          </a:p>
        </p:txBody>
      </p:sp>
    </p:spTree>
    <p:extLst>
      <p:ext uri="{BB962C8B-B14F-4D97-AF65-F5344CB8AC3E}">
        <p14:creationId xmlns:p14="http://schemas.microsoft.com/office/powerpoint/2010/main" val="255611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Tax</a:t>
            </a:r>
            <a:endParaRPr lang="en-IN" dirty="0"/>
          </a:p>
        </p:txBody>
      </p:sp>
      <p:sp>
        <p:nvSpPr>
          <p:cNvPr id="3" name="Content Placeholder 2"/>
          <p:cNvSpPr>
            <a:spLocks noGrp="1"/>
          </p:cNvSpPr>
          <p:nvPr>
            <p:ph idx="1"/>
          </p:nvPr>
        </p:nvSpPr>
        <p:spPr/>
        <p:txBody>
          <a:bodyPr/>
          <a:lstStyle/>
          <a:p>
            <a:r>
              <a:rPr lang="en-US" dirty="0" smtClean="0"/>
              <a:t>Direct taxes are those which are paid directly are paid by the person to the imposing authority. They are levied on income and profits.  Some examples of Direct Tax are:-</a:t>
            </a:r>
          </a:p>
          <a:p>
            <a:pPr marL="800100" lvl="1" indent="-342900">
              <a:buFont typeface="+mj-lt"/>
              <a:buAutoNum type="alphaLcParenR"/>
            </a:pPr>
            <a:r>
              <a:rPr lang="en-US" dirty="0" smtClean="0"/>
              <a:t>Corporation Tax </a:t>
            </a:r>
          </a:p>
          <a:p>
            <a:pPr marL="800100" lvl="1" indent="-342900">
              <a:buFont typeface="+mj-lt"/>
              <a:buAutoNum type="alphaLcParenR"/>
            </a:pPr>
            <a:r>
              <a:rPr lang="en-US" dirty="0" smtClean="0"/>
              <a:t>Taxes on Income </a:t>
            </a:r>
          </a:p>
          <a:p>
            <a:pPr marL="800100" lvl="1" indent="-342900">
              <a:buFont typeface="+mj-lt"/>
              <a:buAutoNum type="alphaLcParenR"/>
            </a:pPr>
            <a:r>
              <a:rPr lang="en-US" dirty="0" smtClean="0"/>
              <a:t>Estate Tax </a:t>
            </a:r>
          </a:p>
          <a:p>
            <a:pPr marL="800100" lvl="1" indent="-342900">
              <a:buFont typeface="+mj-lt"/>
              <a:buAutoNum type="alphaLcParenR"/>
            </a:pPr>
            <a:r>
              <a:rPr lang="en-US" dirty="0" smtClean="0"/>
              <a:t>Interest Tax </a:t>
            </a:r>
          </a:p>
          <a:p>
            <a:pPr marL="800100" lvl="1" indent="-342900">
              <a:buFont typeface="+mj-lt"/>
              <a:buAutoNum type="alphaLcParenR"/>
            </a:pPr>
            <a:r>
              <a:rPr lang="en-US" dirty="0" smtClean="0"/>
              <a:t>Wealth Tax</a:t>
            </a:r>
          </a:p>
          <a:p>
            <a:pPr marL="800100" lvl="1" indent="-342900">
              <a:buFont typeface="+mj-lt"/>
              <a:buAutoNum type="alphaLcParenR"/>
            </a:pPr>
            <a:r>
              <a:rPr lang="en-US" dirty="0" smtClean="0"/>
              <a:t>Expenditure Tax</a:t>
            </a:r>
            <a:endParaRPr lang="en-IN" dirty="0"/>
          </a:p>
        </p:txBody>
      </p:sp>
      <p:pic>
        <p:nvPicPr>
          <p:cNvPr id="2050" name="Picture 2" descr="Cartoon Background clipart - Business, Cartoon, Text, transparent ..."/>
          <p:cNvPicPr>
            <a:picLocks noChangeAspect="1" noChangeArrowheads="1"/>
          </p:cNvPicPr>
          <p:nvPr/>
        </p:nvPicPr>
        <p:blipFill rotWithShape="1">
          <a:blip r:embed="rId2">
            <a:extLst>
              <a:ext uri="{28A0092B-C50C-407E-A947-70E740481C1C}">
                <a14:useLocalDpi xmlns:a14="http://schemas.microsoft.com/office/drawing/2010/main" val="0"/>
              </a:ext>
            </a:extLst>
          </a:blip>
          <a:srcRect l="13257" r="13723"/>
          <a:stretch/>
        </p:blipFill>
        <p:spPr bwMode="auto">
          <a:xfrm>
            <a:off x="7567447" y="3751229"/>
            <a:ext cx="2963919" cy="22685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327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81200" y="1600201"/>
            <a:ext cx="8229600" cy="4525963"/>
          </a:xfrm>
        </p:spPr>
        <p:txBody>
          <a:bodyPr/>
          <a:lstStyle/>
          <a:p>
            <a:r>
              <a:rPr lang="en-US" dirty="0" smtClean="0"/>
              <a:t>Pertains to cash ledger and not credit ledger</a:t>
            </a:r>
          </a:p>
          <a:p>
            <a:r>
              <a:rPr lang="en-US" dirty="0" smtClean="0"/>
              <a:t>TDS details</a:t>
            </a:r>
          </a:p>
          <a:p>
            <a:pPr lvl="1"/>
            <a:r>
              <a:rPr lang="en-US" dirty="0" smtClean="0"/>
              <a:t>GSTIN of </a:t>
            </a:r>
            <a:r>
              <a:rPr lang="en-US" dirty="0" err="1" smtClean="0"/>
              <a:t>deductee</a:t>
            </a:r>
            <a:endParaRPr lang="en-US" dirty="0" smtClean="0"/>
          </a:p>
          <a:p>
            <a:pPr lvl="1"/>
            <a:r>
              <a:rPr lang="en-US" dirty="0" smtClean="0"/>
              <a:t>Invoice details – number, date value</a:t>
            </a:r>
          </a:p>
          <a:p>
            <a:pPr lvl="1"/>
            <a:r>
              <a:rPr lang="en-US" dirty="0" smtClean="0"/>
              <a:t>TDS details – rate and amount – IGST, CGST, SGST</a:t>
            </a:r>
          </a:p>
          <a:p>
            <a:r>
              <a:rPr lang="en-US" dirty="0" smtClean="0"/>
              <a:t>Details of payment – only by cash ledger</a:t>
            </a:r>
          </a:p>
          <a:p>
            <a:r>
              <a:rPr lang="en-US" dirty="0" smtClean="0"/>
              <a:t>TDS amount cannot be paid by debiting ITC ledger`</a:t>
            </a:r>
            <a:endParaRPr lang="en-US" dirty="0"/>
          </a:p>
        </p:txBody>
      </p:sp>
      <p:sp>
        <p:nvSpPr>
          <p:cNvPr id="3" name="Title 2"/>
          <p:cNvSpPr>
            <a:spLocks noGrp="1"/>
          </p:cNvSpPr>
          <p:nvPr>
            <p:ph type="title"/>
          </p:nvPr>
        </p:nvSpPr>
        <p:spPr>
          <a:xfrm>
            <a:off x="1295400" y="317500"/>
            <a:ext cx="9601200" cy="828393"/>
          </a:xfrm>
        </p:spPr>
        <p:txBody>
          <a:bodyPr>
            <a:normAutofit/>
          </a:bodyPr>
          <a:lstStyle/>
          <a:p>
            <a:r>
              <a:rPr lang="en-US" b="1" dirty="0"/>
              <a:t>Return for TDS </a:t>
            </a:r>
            <a:r>
              <a:rPr lang="en-US" b="1" dirty="0" err="1"/>
              <a:t>Deductors</a:t>
            </a:r>
            <a:endParaRPr lang="en-IN" dirty="0"/>
          </a:p>
        </p:txBody>
      </p:sp>
    </p:spTree>
    <p:extLst>
      <p:ext uri="{BB962C8B-B14F-4D97-AF65-F5344CB8AC3E}">
        <p14:creationId xmlns:p14="http://schemas.microsoft.com/office/powerpoint/2010/main" val="1490391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81200" y="1600200"/>
            <a:ext cx="8610600" cy="5029200"/>
          </a:xfrm>
        </p:spPr>
        <p:txBody>
          <a:bodyPr>
            <a:normAutofit fontScale="85000" lnSpcReduction="20000"/>
          </a:bodyPr>
          <a:lstStyle/>
          <a:p>
            <a:r>
              <a:rPr lang="en-US" dirty="0" smtClean="0"/>
              <a:t>All returns filed with payment of taxes are treated as valid return</a:t>
            </a:r>
            <a:endParaRPr lang="en-US" b="1" dirty="0" smtClean="0">
              <a:solidFill>
                <a:schemeClr val="accent6">
                  <a:lumMod val="60000"/>
                  <a:lumOff val="40000"/>
                </a:schemeClr>
              </a:solidFill>
            </a:endParaRPr>
          </a:p>
          <a:p>
            <a:r>
              <a:rPr lang="en-US" dirty="0" smtClean="0"/>
              <a:t>Self assessment – ITC to be allowed on filing of return</a:t>
            </a:r>
          </a:p>
          <a:p>
            <a:pPr lvl="1"/>
            <a:r>
              <a:rPr lang="en-US" dirty="0" smtClean="0"/>
              <a:t>Provisionally allowed for payment of taxes in that return as per his claim</a:t>
            </a:r>
            <a:endParaRPr lang="en-US" b="1" dirty="0" smtClean="0">
              <a:solidFill>
                <a:schemeClr val="accent6">
                  <a:lumMod val="60000"/>
                  <a:lumOff val="40000"/>
                </a:schemeClr>
              </a:solidFill>
            </a:endParaRPr>
          </a:p>
          <a:p>
            <a:r>
              <a:rPr lang="en-US" dirty="0" smtClean="0"/>
              <a:t>After filing of return</a:t>
            </a:r>
          </a:p>
          <a:p>
            <a:pPr lvl="1"/>
            <a:r>
              <a:rPr lang="en-US" dirty="0" smtClean="0"/>
              <a:t>ITC claims checked for duplication</a:t>
            </a:r>
          </a:p>
          <a:p>
            <a:pPr lvl="1"/>
            <a:r>
              <a:rPr lang="en-US" dirty="0" smtClean="0"/>
              <a:t>ITC claims matched with tax paid in valid returns</a:t>
            </a:r>
          </a:p>
          <a:p>
            <a:pPr lvl="1"/>
            <a:r>
              <a:rPr lang="en-US" dirty="0" smtClean="0"/>
              <a:t>Claims that come as a result of auto-population taken as matched if tax paid by supplier</a:t>
            </a:r>
          </a:p>
          <a:p>
            <a:pPr lvl="1"/>
            <a:r>
              <a:rPr lang="en-US" dirty="0" smtClean="0"/>
              <a:t>Uploaded invoices matched with supply invoices</a:t>
            </a:r>
          </a:p>
          <a:p>
            <a:r>
              <a:rPr lang="en-US" dirty="0"/>
              <a:t>Duplicate claims  communicated to recipient and unmatched claims communicated to both</a:t>
            </a:r>
          </a:p>
          <a:p>
            <a:r>
              <a:rPr lang="en-US" dirty="0"/>
              <a:t>ITC claimed on duplicate invoice added in next return</a:t>
            </a:r>
          </a:p>
          <a:p>
            <a:r>
              <a:rPr lang="en-US" dirty="0"/>
              <a:t>Unmatched invoices</a:t>
            </a:r>
          </a:p>
          <a:p>
            <a:pPr lvl="1"/>
            <a:r>
              <a:rPr lang="en-US" dirty="0"/>
              <a:t>Either supplier owns up in next return and uploads it as part of his next month’s GSTR-1 – match in that return cycle</a:t>
            </a:r>
          </a:p>
          <a:p>
            <a:pPr lvl="1"/>
            <a:r>
              <a:rPr lang="en-US" dirty="0"/>
              <a:t>Otherwise, ITC claim remains unmatched in next month return and gets added in next </a:t>
            </a:r>
            <a:r>
              <a:rPr lang="en-US" dirty="0" smtClean="0"/>
              <a:t>return</a:t>
            </a:r>
            <a:endParaRPr lang="en-US" dirty="0"/>
          </a:p>
        </p:txBody>
      </p:sp>
      <p:sp>
        <p:nvSpPr>
          <p:cNvPr id="3" name="Title 2"/>
          <p:cNvSpPr>
            <a:spLocks noGrp="1"/>
          </p:cNvSpPr>
          <p:nvPr>
            <p:ph type="title"/>
          </p:nvPr>
        </p:nvSpPr>
        <p:spPr>
          <a:xfrm>
            <a:off x="1485900" y="412750"/>
            <a:ext cx="9601200" cy="1485900"/>
          </a:xfrm>
        </p:spPr>
        <p:txBody>
          <a:bodyPr/>
          <a:lstStyle/>
          <a:p>
            <a:r>
              <a:rPr lang="en-US" b="1" dirty="0"/>
              <a:t>ITC Matching and Reversal</a:t>
            </a:r>
            <a:endParaRPr lang="en-IN" dirty="0"/>
          </a:p>
        </p:txBody>
      </p:sp>
    </p:spTree>
    <p:extLst>
      <p:ext uri="{BB962C8B-B14F-4D97-AF65-F5344CB8AC3E}">
        <p14:creationId xmlns:p14="http://schemas.microsoft.com/office/powerpoint/2010/main" val="2036974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900" y="254000"/>
            <a:ext cx="9601200" cy="1485900"/>
          </a:xfrm>
        </p:spPr>
        <p:txBody>
          <a:bodyPr/>
          <a:lstStyle/>
          <a:p>
            <a:r>
              <a:rPr lang="en-US" b="1" dirty="0"/>
              <a:t>Correction in </a:t>
            </a:r>
            <a:r>
              <a:rPr lang="en-US" b="1" dirty="0" smtClean="0"/>
              <a:t>Returns</a:t>
            </a:r>
            <a:endParaRPr lang="en-IN" dirty="0"/>
          </a:p>
        </p:txBody>
      </p:sp>
      <p:sp>
        <p:nvSpPr>
          <p:cNvPr id="7" name="Content Placeholder 2"/>
          <p:cNvSpPr>
            <a:spLocks noGrp="1"/>
          </p:cNvSpPr>
          <p:nvPr>
            <p:ph idx="4294967295"/>
          </p:nvPr>
        </p:nvSpPr>
        <p:spPr>
          <a:xfrm>
            <a:off x="1854200" y="1168400"/>
            <a:ext cx="8610600" cy="5334000"/>
          </a:xfrm>
        </p:spPr>
        <p:txBody>
          <a:bodyPr>
            <a:normAutofit fontScale="92500" lnSpcReduction="10000"/>
          </a:bodyPr>
          <a:lstStyle/>
          <a:p>
            <a:r>
              <a:rPr lang="en-US" dirty="0" smtClean="0"/>
              <a:t>No Revision of returns</a:t>
            </a:r>
          </a:p>
          <a:p>
            <a:pPr lvl="1"/>
            <a:r>
              <a:rPr lang="en-US" dirty="0" smtClean="0"/>
              <a:t>As per the return taxes have already been paid and fund transfers already settled</a:t>
            </a:r>
          </a:p>
          <a:p>
            <a:pPr lvl="1"/>
            <a:r>
              <a:rPr lang="en-US" dirty="0" smtClean="0"/>
              <a:t>No significance as the basis now is individual transaction</a:t>
            </a:r>
          </a:p>
          <a:p>
            <a:r>
              <a:rPr lang="en-US" dirty="0" smtClean="0"/>
              <a:t>All changes through amendments in subsequent returns</a:t>
            </a:r>
          </a:p>
          <a:p>
            <a:r>
              <a:rPr lang="en-US" dirty="0" smtClean="0"/>
              <a:t>If an invoice has been left out in GSTR-1 or GSTR-2 – can be uploaded in subsequent returns</a:t>
            </a:r>
          </a:p>
          <a:p>
            <a:r>
              <a:rPr lang="en-US" dirty="0" smtClean="0"/>
              <a:t>If and invoice has been wrongly entered but remains unmatched – can be amended in subsequent returns;</a:t>
            </a:r>
          </a:p>
          <a:p>
            <a:r>
              <a:rPr lang="en-US" dirty="0"/>
              <a:t>Post transaction changes to be done through debit or credit notes</a:t>
            </a:r>
          </a:p>
          <a:p>
            <a:r>
              <a:rPr lang="en-US" dirty="0"/>
              <a:t>Other details like B2C supplies can be amended in subsequent returns</a:t>
            </a:r>
          </a:p>
          <a:p>
            <a:r>
              <a:rPr lang="en-US" dirty="0"/>
              <a:t>Delayed uploading coupled with payment of interest</a:t>
            </a:r>
          </a:p>
          <a:p>
            <a:r>
              <a:rPr lang="en-US" dirty="0"/>
              <a:t>All changes, credit or debit notes to be carried out before September of the next financial year </a:t>
            </a:r>
          </a:p>
          <a:p>
            <a:pPr lvl="1"/>
            <a:r>
              <a:rPr lang="en-US" dirty="0"/>
              <a:t>To enable any auto-reversal before Annual Return</a:t>
            </a:r>
          </a:p>
          <a:p>
            <a:endParaRPr lang="en-US" dirty="0" smtClean="0"/>
          </a:p>
        </p:txBody>
      </p:sp>
    </p:spTree>
    <p:extLst>
      <p:ext uri="{BB962C8B-B14F-4D97-AF65-F5344CB8AC3E}">
        <p14:creationId xmlns:p14="http://schemas.microsoft.com/office/powerpoint/2010/main" val="1825143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0" y="254000"/>
            <a:ext cx="9601200" cy="1485900"/>
          </a:xfrm>
        </p:spPr>
        <p:txBody>
          <a:bodyPr/>
          <a:lstStyle/>
          <a:p>
            <a:r>
              <a:rPr lang="en-US" b="1" dirty="0"/>
              <a:t>ITC Matching and Reversal</a:t>
            </a:r>
            <a:endParaRPr lang="en-IN" dirty="0"/>
          </a:p>
        </p:txBody>
      </p:sp>
      <p:sp>
        <p:nvSpPr>
          <p:cNvPr id="6" name="Content Placeholder 2"/>
          <p:cNvSpPr>
            <a:spLocks noGrp="1"/>
          </p:cNvSpPr>
          <p:nvPr>
            <p:ph idx="4294967295"/>
          </p:nvPr>
        </p:nvSpPr>
        <p:spPr>
          <a:xfrm>
            <a:off x="1828800" y="1219200"/>
            <a:ext cx="8610600" cy="5029200"/>
          </a:xfrm>
        </p:spPr>
        <p:txBody>
          <a:bodyPr>
            <a:normAutofit fontScale="85000" lnSpcReduction="20000"/>
          </a:bodyPr>
          <a:lstStyle/>
          <a:p>
            <a:r>
              <a:rPr lang="en-US" dirty="0" smtClean="0"/>
              <a:t>All returns filed with payment of taxes are treated as valid return</a:t>
            </a:r>
            <a:endParaRPr lang="en-US" b="1" dirty="0" smtClean="0">
              <a:solidFill>
                <a:schemeClr val="accent6">
                  <a:lumMod val="60000"/>
                  <a:lumOff val="40000"/>
                </a:schemeClr>
              </a:solidFill>
            </a:endParaRPr>
          </a:p>
          <a:p>
            <a:r>
              <a:rPr lang="en-US" dirty="0" smtClean="0"/>
              <a:t>Self assessment – ITC to be allowed on filing of return</a:t>
            </a:r>
          </a:p>
          <a:p>
            <a:pPr lvl="1"/>
            <a:r>
              <a:rPr lang="en-US" dirty="0" smtClean="0"/>
              <a:t>Provisionally allowed for payment of taxes in that return as per his claim</a:t>
            </a:r>
            <a:endParaRPr lang="en-US" b="1" dirty="0" smtClean="0">
              <a:solidFill>
                <a:schemeClr val="accent6">
                  <a:lumMod val="60000"/>
                  <a:lumOff val="40000"/>
                </a:schemeClr>
              </a:solidFill>
            </a:endParaRPr>
          </a:p>
          <a:p>
            <a:r>
              <a:rPr lang="en-US" dirty="0" smtClean="0"/>
              <a:t>After filing of return</a:t>
            </a:r>
          </a:p>
          <a:p>
            <a:pPr lvl="1"/>
            <a:r>
              <a:rPr lang="en-US" dirty="0" smtClean="0"/>
              <a:t>ITC claims checked for duplication</a:t>
            </a:r>
          </a:p>
          <a:p>
            <a:pPr lvl="1"/>
            <a:r>
              <a:rPr lang="en-US" dirty="0" smtClean="0"/>
              <a:t>ITC claims matched with tax paid in valid returns</a:t>
            </a:r>
          </a:p>
          <a:p>
            <a:pPr lvl="1"/>
            <a:r>
              <a:rPr lang="en-US" dirty="0" smtClean="0"/>
              <a:t>Claims that come as a result of auto-population taken as matched if tax paid by supplier</a:t>
            </a:r>
          </a:p>
          <a:p>
            <a:pPr lvl="1"/>
            <a:r>
              <a:rPr lang="en-US" dirty="0" smtClean="0"/>
              <a:t>Uploaded invoices matched with supply invoices</a:t>
            </a:r>
          </a:p>
          <a:p>
            <a:r>
              <a:rPr lang="en-US" dirty="0"/>
              <a:t>Duplicate claims  communicated to recipient and unmatched claims communicated to both</a:t>
            </a:r>
          </a:p>
          <a:p>
            <a:r>
              <a:rPr lang="en-US" dirty="0"/>
              <a:t>ITC claimed on duplicate invoice added in next return</a:t>
            </a:r>
          </a:p>
          <a:p>
            <a:r>
              <a:rPr lang="en-US" dirty="0"/>
              <a:t>Unmatched invoices</a:t>
            </a:r>
          </a:p>
          <a:p>
            <a:pPr lvl="1"/>
            <a:r>
              <a:rPr lang="en-US" dirty="0"/>
              <a:t>Either supplier owns up in next return and uploads it as part of his next month’s GSTR-1 – match in that return cycle</a:t>
            </a:r>
          </a:p>
          <a:p>
            <a:pPr lvl="1"/>
            <a:r>
              <a:rPr lang="en-US" dirty="0"/>
              <a:t>Otherwise, ITC claim remains unmatched in next month return and gets added in next </a:t>
            </a:r>
            <a:r>
              <a:rPr lang="en-US" dirty="0" smtClean="0"/>
              <a:t>return</a:t>
            </a:r>
            <a:endParaRPr lang="en-US" dirty="0"/>
          </a:p>
        </p:txBody>
      </p:sp>
    </p:spTree>
    <p:extLst>
      <p:ext uri="{BB962C8B-B14F-4D97-AF65-F5344CB8AC3E}">
        <p14:creationId xmlns:p14="http://schemas.microsoft.com/office/powerpoint/2010/main" val="73094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1300" y="190500"/>
            <a:ext cx="9601200" cy="1485900"/>
          </a:xfrm>
        </p:spPr>
        <p:txBody>
          <a:bodyPr/>
          <a:lstStyle/>
          <a:p>
            <a:r>
              <a:rPr lang="en-US" b="1" dirty="0"/>
              <a:t>Accounts and Registers</a:t>
            </a:r>
            <a:endParaRPr lang="en-IN" dirty="0"/>
          </a:p>
        </p:txBody>
      </p:sp>
      <p:sp>
        <p:nvSpPr>
          <p:cNvPr id="7" name="Content Placeholder 2"/>
          <p:cNvSpPr>
            <a:spLocks noGrp="1"/>
          </p:cNvSpPr>
          <p:nvPr>
            <p:ph idx="4294967295"/>
          </p:nvPr>
        </p:nvSpPr>
        <p:spPr>
          <a:xfrm>
            <a:off x="2197100" y="1181100"/>
            <a:ext cx="8229600" cy="5029200"/>
          </a:xfrm>
        </p:spPr>
        <p:txBody>
          <a:bodyPr>
            <a:normAutofit fontScale="92500" lnSpcReduction="10000"/>
          </a:bodyPr>
          <a:lstStyle/>
          <a:p>
            <a:pPr algn="ctr">
              <a:buNone/>
            </a:pPr>
            <a:r>
              <a:rPr lang="en-US" b="1" dirty="0" smtClean="0"/>
              <a:t>Electronic Tax Liability Register FORM GST PMT-1 on the Common Portal</a:t>
            </a:r>
          </a:p>
          <a:p>
            <a:r>
              <a:rPr lang="en-US" dirty="0" smtClean="0"/>
              <a:t> It shall be debited by: </a:t>
            </a:r>
          </a:p>
          <a:p>
            <a:pPr lvl="1">
              <a:buNone/>
            </a:pPr>
            <a:r>
              <a:rPr lang="en-US" dirty="0" smtClean="0"/>
              <a:t>(a) the amount payable towards tax, interest, late fee or any other amount payable as per the return; </a:t>
            </a:r>
          </a:p>
          <a:p>
            <a:pPr lvl="1">
              <a:buNone/>
            </a:pPr>
            <a:r>
              <a:rPr lang="en-US" dirty="0" smtClean="0"/>
              <a:t>(b) the amount of tax, interest, penalty or any other amount payable as determined by a proper officer.</a:t>
            </a:r>
          </a:p>
          <a:p>
            <a:pPr>
              <a:buNone/>
            </a:pPr>
            <a:r>
              <a:rPr lang="en-US" dirty="0" smtClean="0"/>
              <a:t> </a:t>
            </a:r>
          </a:p>
          <a:p>
            <a:pPr>
              <a:buNone/>
            </a:pPr>
            <a:r>
              <a:rPr lang="en-US" dirty="0"/>
              <a:t> It shall be </a:t>
            </a:r>
            <a:r>
              <a:rPr lang="en-US" dirty="0" smtClean="0"/>
              <a:t>Credited </a:t>
            </a:r>
            <a:r>
              <a:rPr lang="en-US" dirty="0"/>
              <a:t>by: </a:t>
            </a:r>
            <a:endParaRPr lang="en-US" dirty="0" smtClean="0"/>
          </a:p>
          <a:p>
            <a:r>
              <a:rPr lang="en-US" dirty="0" smtClean="0"/>
              <a:t>Payment of every liability as per return shall be made by debiting the electronic credit ledger or the electronic cash ledger and the Tax Liability register shall be credited accordingly. </a:t>
            </a:r>
          </a:p>
          <a:p>
            <a:r>
              <a:rPr lang="en-US" dirty="0" smtClean="0"/>
              <a:t>The amount of penalty imposed shall stand reduced partly or fully, as the case may be, if the taxable person makes the payment of tax, interest and penalty specified in the show cause notice or demand order, and the Tax Liability register shall be credited accordingly.</a:t>
            </a:r>
            <a:endParaRPr lang="en-US" dirty="0"/>
          </a:p>
        </p:txBody>
      </p:sp>
    </p:spTree>
    <p:extLst>
      <p:ext uri="{BB962C8B-B14F-4D97-AF65-F5344CB8AC3E}">
        <p14:creationId xmlns:p14="http://schemas.microsoft.com/office/powerpoint/2010/main" val="618605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1485900"/>
          </a:xfrm>
        </p:spPr>
        <p:txBody>
          <a:bodyPr/>
          <a:lstStyle/>
          <a:p>
            <a:r>
              <a:rPr lang="en-US" b="1" dirty="0"/>
              <a:t>Credit Ledger</a:t>
            </a:r>
            <a:endParaRPr lang="en-IN" dirty="0"/>
          </a:p>
        </p:txBody>
      </p:sp>
      <p:sp>
        <p:nvSpPr>
          <p:cNvPr id="7" name="Content Placeholder 2"/>
          <p:cNvSpPr>
            <a:spLocks noGrp="1"/>
          </p:cNvSpPr>
          <p:nvPr>
            <p:ph idx="4294967295"/>
          </p:nvPr>
        </p:nvSpPr>
        <p:spPr>
          <a:xfrm>
            <a:off x="1955800" y="1193800"/>
            <a:ext cx="8458200" cy="5105400"/>
          </a:xfrm>
        </p:spPr>
        <p:txBody>
          <a:bodyPr>
            <a:normAutofit lnSpcReduction="10000"/>
          </a:bodyPr>
          <a:lstStyle/>
          <a:p>
            <a:pPr algn="ctr">
              <a:buNone/>
            </a:pPr>
            <a:r>
              <a:rPr lang="en-US" dirty="0" smtClean="0"/>
              <a:t> </a:t>
            </a:r>
            <a:r>
              <a:rPr lang="en-US" b="1" dirty="0" smtClean="0"/>
              <a:t>Electronic Credit Ledger shall be maintained in FORM GST PMT-2 on the Common Portal </a:t>
            </a:r>
          </a:p>
          <a:p>
            <a:pPr algn="ctr">
              <a:buNone/>
            </a:pPr>
            <a:endParaRPr lang="en-US" b="1" dirty="0" smtClean="0"/>
          </a:p>
          <a:p>
            <a:pPr>
              <a:buFont typeface="Wingdings" panose="05000000000000000000" pitchFamily="2" charset="2"/>
              <a:buChar char="§"/>
            </a:pPr>
            <a:r>
              <a:rPr lang="en-US" dirty="0"/>
              <a:t>It shall be </a:t>
            </a:r>
            <a:r>
              <a:rPr lang="en-US" dirty="0" smtClean="0"/>
              <a:t>credited </a:t>
            </a:r>
            <a:r>
              <a:rPr lang="en-US" dirty="0"/>
              <a:t>by</a:t>
            </a:r>
          </a:p>
          <a:p>
            <a:pPr lvl="1">
              <a:buFont typeface="Wingdings" panose="05000000000000000000" pitchFamily="2" charset="2"/>
              <a:buChar char="§"/>
            </a:pPr>
            <a:r>
              <a:rPr lang="en-US" dirty="0" smtClean="0"/>
              <a:t>Every claim of input tax credit under the Act shall be credited to the said Ledger. </a:t>
            </a:r>
          </a:p>
          <a:p>
            <a:pPr>
              <a:buFont typeface="Wingdings" panose="05000000000000000000" pitchFamily="2" charset="2"/>
              <a:buChar char="§"/>
            </a:pPr>
            <a:endParaRPr lang="en-US" dirty="0" smtClean="0"/>
          </a:p>
          <a:p>
            <a:pPr>
              <a:buFont typeface="Wingdings" panose="05000000000000000000" pitchFamily="2" charset="2"/>
              <a:buChar char="§"/>
            </a:pPr>
            <a:r>
              <a:rPr lang="en-US" dirty="0"/>
              <a:t>It shall be </a:t>
            </a:r>
            <a:r>
              <a:rPr lang="en-US" dirty="0" smtClean="0"/>
              <a:t>debited by</a:t>
            </a:r>
          </a:p>
          <a:p>
            <a:pPr lvl="1">
              <a:buFont typeface="Wingdings" panose="05000000000000000000" pitchFamily="2" charset="2"/>
              <a:buChar char="§"/>
            </a:pPr>
            <a:r>
              <a:rPr lang="en-US" dirty="0" smtClean="0"/>
              <a:t>The extent of discharge of any liability,</a:t>
            </a:r>
          </a:p>
          <a:p>
            <a:pPr lvl="1">
              <a:buFont typeface="Wingdings" panose="05000000000000000000" pitchFamily="2" charset="2"/>
              <a:buChar char="§"/>
            </a:pPr>
            <a:r>
              <a:rPr lang="en-US" dirty="0" smtClean="0"/>
              <a:t>Claim of refund of any unutilized amount from the electronic credit ledger</a:t>
            </a:r>
            <a:r>
              <a:rPr lang="en-US" dirty="0"/>
              <a:t>.</a:t>
            </a:r>
            <a:endParaRPr lang="en-US" dirty="0" smtClean="0"/>
          </a:p>
          <a:p>
            <a:pPr>
              <a:buFont typeface="Wingdings" panose="05000000000000000000" pitchFamily="2" charset="2"/>
              <a:buChar char="§"/>
            </a:pPr>
            <a:r>
              <a:rPr lang="en-US" dirty="0" smtClean="0"/>
              <a:t>If the refund so filed is rejected, either fully or partly, the amount debited, to the extent of rejection, shall be re-credited to the electronic credit ledger by the proper officer by an order made in FORM GST PMT-2A.</a:t>
            </a:r>
          </a:p>
        </p:txBody>
      </p:sp>
    </p:spTree>
    <p:extLst>
      <p:ext uri="{BB962C8B-B14F-4D97-AF65-F5344CB8AC3E}">
        <p14:creationId xmlns:p14="http://schemas.microsoft.com/office/powerpoint/2010/main" val="1127652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6200" y="381000"/>
            <a:ext cx="9601200" cy="1485900"/>
          </a:xfrm>
        </p:spPr>
        <p:txBody>
          <a:bodyPr/>
          <a:lstStyle/>
          <a:p>
            <a:r>
              <a:rPr lang="en-US" b="1" dirty="0"/>
              <a:t>Cash Ledger</a:t>
            </a:r>
            <a:endParaRPr lang="en-IN" dirty="0"/>
          </a:p>
        </p:txBody>
      </p:sp>
      <p:sp>
        <p:nvSpPr>
          <p:cNvPr id="7" name="Content Placeholder 2"/>
          <p:cNvSpPr>
            <a:spLocks noGrp="1"/>
          </p:cNvSpPr>
          <p:nvPr>
            <p:ph idx="4294967295"/>
          </p:nvPr>
        </p:nvSpPr>
        <p:spPr>
          <a:xfrm>
            <a:off x="2032000" y="1498600"/>
            <a:ext cx="8229600" cy="4525963"/>
          </a:xfrm>
        </p:spPr>
        <p:txBody>
          <a:bodyPr>
            <a:normAutofit/>
          </a:bodyPr>
          <a:lstStyle/>
          <a:p>
            <a:pPr marL="0" indent="0" algn="ctr">
              <a:buNone/>
            </a:pPr>
            <a:r>
              <a:rPr lang="en-US" b="1" dirty="0" smtClean="0"/>
              <a:t>The electronic cash ledger in FORM GST PMT-3 on the Common Portal </a:t>
            </a:r>
          </a:p>
          <a:p>
            <a:r>
              <a:rPr lang="en-US" dirty="0" smtClean="0"/>
              <a:t>Credited for the amount deposited </a:t>
            </a:r>
          </a:p>
          <a:p>
            <a:r>
              <a:rPr lang="en-US" dirty="0" smtClean="0"/>
              <a:t>And debited for the payment there from towards tax, interest, penalty, fee or any other amount. </a:t>
            </a:r>
          </a:p>
        </p:txBody>
      </p:sp>
    </p:spTree>
    <p:extLst>
      <p:ext uri="{BB962C8B-B14F-4D97-AF65-F5344CB8AC3E}">
        <p14:creationId xmlns:p14="http://schemas.microsoft.com/office/powerpoint/2010/main" val="19067390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326984"/>
            <a:ext cx="9601200" cy="957806"/>
          </a:xfrm>
        </p:spPr>
        <p:txBody>
          <a:bodyPr/>
          <a:lstStyle/>
          <a:p>
            <a:r>
              <a:rPr lang="en-US" dirty="0" smtClean="0"/>
              <a:t>Invoice Matching </a:t>
            </a:r>
            <a:endParaRPr lang="en-IN" dirty="0"/>
          </a:p>
        </p:txBody>
      </p:sp>
      <p:sp>
        <p:nvSpPr>
          <p:cNvPr id="4" name="Content Placeholder 3"/>
          <p:cNvSpPr>
            <a:spLocks noGrp="1"/>
          </p:cNvSpPr>
          <p:nvPr>
            <p:ph idx="1"/>
          </p:nvPr>
        </p:nvSpPr>
        <p:spPr>
          <a:xfrm>
            <a:off x="1371600" y="1134320"/>
            <a:ext cx="10619772" cy="5723680"/>
          </a:xfrm>
        </p:spPr>
        <p:txBody>
          <a:bodyPr>
            <a:normAutofit fontScale="92500" lnSpcReduction="10000"/>
          </a:bodyPr>
          <a:lstStyle/>
          <a:p>
            <a:r>
              <a:rPr lang="en-IN" dirty="0" smtClean="0"/>
              <a:t>Invoice </a:t>
            </a:r>
            <a:r>
              <a:rPr lang="en-IN" dirty="0"/>
              <a:t>matching is a concept wherein all the taxable supplies procured by a buyer and supplied by a seller are matched. The Government, through this concept, seeks to ensure the accurate transfer of Input Tax Credit (ITC) between the states and the parties in a transaction</a:t>
            </a:r>
            <a:r>
              <a:rPr lang="en-IN" dirty="0" smtClean="0"/>
              <a:t>.</a:t>
            </a:r>
          </a:p>
          <a:p>
            <a:r>
              <a:rPr lang="en-IN" dirty="0"/>
              <a:t>The procurer of goods is eligible to claim Input Tax Credit (ITC) for specified transactions. This benefit can only be claimed when the details of inward supply filled by the purchaser in GSTR-2 matches with the details of outward supply filled by the supplier in GSTR-1. Hence the need for this mechanism</a:t>
            </a:r>
            <a:r>
              <a:rPr lang="en-IN" dirty="0" smtClean="0"/>
              <a:t>.</a:t>
            </a:r>
          </a:p>
          <a:p>
            <a:r>
              <a:rPr lang="en-IN" dirty="0" smtClean="0"/>
              <a:t>Invoice </a:t>
            </a:r>
            <a:r>
              <a:rPr lang="en-IN" dirty="0"/>
              <a:t>matching is a mechanism wherein all taxable GST supplies are matched with the ones received by the purchaser</a:t>
            </a:r>
            <a:r>
              <a:rPr lang="en-IN" dirty="0" smtClean="0"/>
              <a:t>.</a:t>
            </a:r>
          </a:p>
          <a:p>
            <a:pPr marL="0" indent="0">
              <a:buNone/>
            </a:pPr>
            <a:r>
              <a:rPr lang="en-IN" sz="2600" b="1" dirty="0"/>
              <a:t>Components to be Matched</a:t>
            </a:r>
          </a:p>
          <a:p>
            <a:pPr marL="0" indent="0">
              <a:buNone/>
            </a:pPr>
            <a:r>
              <a:rPr lang="en-IN" dirty="0"/>
              <a:t>The following details must be matched in the GSTN portal while filing Form GST-2:</a:t>
            </a:r>
          </a:p>
          <a:p>
            <a:pPr lvl="1"/>
            <a:r>
              <a:rPr lang="en-IN" sz="1900" dirty="0"/>
              <a:t>GSTN of the supplier</a:t>
            </a:r>
          </a:p>
          <a:p>
            <a:pPr lvl="1"/>
            <a:r>
              <a:rPr lang="en-IN" sz="1900" dirty="0"/>
              <a:t>GSTN of the recipient</a:t>
            </a:r>
          </a:p>
          <a:p>
            <a:pPr lvl="1"/>
            <a:r>
              <a:rPr lang="en-IN" sz="1900" dirty="0"/>
              <a:t>Invoice/Debit Note number</a:t>
            </a:r>
          </a:p>
          <a:p>
            <a:pPr lvl="1"/>
            <a:r>
              <a:rPr lang="en-IN" sz="1900" dirty="0"/>
              <a:t>Invoice/Debit Note date</a:t>
            </a:r>
          </a:p>
          <a:p>
            <a:pPr lvl="1"/>
            <a:r>
              <a:rPr lang="en-IN" sz="1900" dirty="0"/>
              <a:t>Taxable value</a:t>
            </a:r>
          </a:p>
          <a:p>
            <a:pPr lvl="1"/>
            <a:r>
              <a:rPr lang="en-IN" sz="1900" dirty="0"/>
              <a:t>Tax amount</a:t>
            </a:r>
          </a:p>
          <a:p>
            <a:endParaRPr lang="en-IN" dirty="0"/>
          </a:p>
        </p:txBody>
      </p:sp>
    </p:spTree>
    <p:extLst>
      <p:ext uri="{BB962C8B-B14F-4D97-AF65-F5344CB8AC3E}">
        <p14:creationId xmlns:p14="http://schemas.microsoft.com/office/powerpoint/2010/main" val="2860498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704" t="19928"/>
          <a:stretch/>
        </p:blipFill>
        <p:spPr>
          <a:xfrm>
            <a:off x="1589260" y="1388962"/>
            <a:ext cx="9279367" cy="5150433"/>
          </a:xfrm>
          <a:prstGeom prst="rect">
            <a:avLst/>
          </a:prstGeom>
          <a:solidFill>
            <a:srgbClr val="FFFFFF">
              <a:shade val="85000"/>
            </a:srgbClr>
          </a:solidFill>
          <a:ln w="190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itle 3"/>
          <p:cNvSpPr>
            <a:spLocks noGrp="1"/>
          </p:cNvSpPr>
          <p:nvPr>
            <p:ph type="title"/>
          </p:nvPr>
        </p:nvSpPr>
        <p:spPr>
          <a:xfrm>
            <a:off x="1275944" y="150471"/>
            <a:ext cx="9905998" cy="1106346"/>
          </a:xfrm>
        </p:spPr>
        <p:txBody>
          <a:bodyPr>
            <a:normAutofit/>
          </a:bodyPr>
          <a:lstStyle/>
          <a:p>
            <a:r>
              <a:rPr lang="en-US" sz="4800" b="1" dirty="0" smtClean="0"/>
              <a:t>ITC OFFSET</a:t>
            </a:r>
            <a:endParaRPr lang="en-IN" sz="4800" b="1" dirty="0"/>
          </a:p>
        </p:txBody>
      </p:sp>
    </p:spTree>
    <p:extLst>
      <p:ext uri="{BB962C8B-B14F-4D97-AF65-F5344CB8AC3E}">
        <p14:creationId xmlns:p14="http://schemas.microsoft.com/office/powerpoint/2010/main" val="2102513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828658" y="5741576"/>
            <a:ext cx="4226708" cy="594436"/>
          </a:xfrm>
        </p:spPr>
        <p:txBody>
          <a:bodyPr>
            <a:noAutofit/>
          </a:bodyPr>
          <a:lstStyle/>
          <a:p>
            <a:r>
              <a:rPr lang="en-US" sz="1800" dirty="0" smtClean="0"/>
              <a:t>SISOFT TECHNOLOGIES Pvt. Ltd.</a:t>
            </a:r>
          </a:p>
          <a:p>
            <a:r>
              <a:rPr lang="en-US" sz="1800" dirty="0" smtClean="0"/>
              <a:t>  </a:t>
            </a:r>
            <a:endParaRPr lang="en-IN"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080" y="335207"/>
            <a:ext cx="3725315" cy="5587973"/>
          </a:xfrm>
          <a:prstGeom prst="rect">
            <a:avLst/>
          </a:prstGeom>
        </p:spPr>
      </p:pic>
    </p:spTree>
    <p:extLst>
      <p:ext uri="{BB962C8B-B14F-4D97-AF65-F5344CB8AC3E}">
        <p14:creationId xmlns:p14="http://schemas.microsoft.com/office/powerpoint/2010/main" val="338050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Tax</a:t>
            </a:r>
            <a:endParaRPr lang="en-IN" dirty="0"/>
          </a:p>
        </p:txBody>
      </p:sp>
      <p:sp>
        <p:nvSpPr>
          <p:cNvPr id="3" name="Content Placeholder 2"/>
          <p:cNvSpPr>
            <a:spLocks noGrp="1"/>
          </p:cNvSpPr>
          <p:nvPr>
            <p:ph idx="1"/>
          </p:nvPr>
        </p:nvSpPr>
        <p:spPr>
          <a:xfrm>
            <a:off x="1066798" y="2511972"/>
            <a:ext cx="10315903" cy="3615559"/>
          </a:xfrm>
        </p:spPr>
        <p:txBody>
          <a:bodyPr>
            <a:normAutofit/>
          </a:bodyPr>
          <a:lstStyle/>
          <a:p>
            <a:r>
              <a:rPr lang="en-US" dirty="0" smtClean="0"/>
              <a:t>Tax deposition has to be done by the assesse directly. There are two types of direct taxes levied in India:-</a:t>
            </a:r>
          </a:p>
          <a:p>
            <a:pPr marL="987552" lvl="1" indent="-457200">
              <a:buFont typeface="+mj-lt"/>
              <a:buAutoNum type="arabicPeriod"/>
            </a:pPr>
            <a:r>
              <a:rPr lang="en-US" dirty="0" smtClean="0"/>
              <a:t>TDS (Tax Deducted at Source), these are tax deducted on payments made by companies and individual, if payment exceeds the threshold. For example, Salary, rent, brokerage, professional fees, commission, interest etc.</a:t>
            </a:r>
          </a:p>
          <a:p>
            <a:pPr marL="987552" lvl="1" indent="-457200">
              <a:buFont typeface="+mj-lt"/>
              <a:buAutoNum type="arabicPeriod"/>
            </a:pPr>
            <a:r>
              <a:rPr lang="en-US" dirty="0" smtClean="0"/>
              <a:t>TCS (Tax Collected at Source), these are the tax collected by the seller when selling certain goods to the buyer or grants a lease/license/enters into contract/transfer of rights or interests. This is generally done by governmental bodies. For example, Alcohol for human consumption, </a:t>
            </a:r>
            <a:r>
              <a:rPr lang="en-US" dirty="0" err="1" smtClean="0"/>
              <a:t>Tendu</a:t>
            </a:r>
            <a:r>
              <a:rPr lang="en-US" dirty="0" smtClean="0"/>
              <a:t> Leaves, Timber obtained under forest lease, Scrap, Minerals being coal or lignite or iron ore, Lease of parking lots, mines and quarries and even toll plazas. There is also a, 1%, TCS on high value items</a:t>
            </a:r>
            <a:r>
              <a:rPr lang="en-US" dirty="0"/>
              <a:t> (i.e. above </a:t>
            </a:r>
            <a:r>
              <a:rPr lang="en-US" dirty="0" err="1"/>
              <a:t>Rs</a:t>
            </a:r>
            <a:r>
              <a:rPr lang="en-US" dirty="0"/>
              <a:t> 10 </a:t>
            </a:r>
            <a:r>
              <a:rPr lang="en-US" dirty="0" smtClean="0"/>
              <a:t>Lacs) like Cars, Jewellery and etc.</a:t>
            </a:r>
          </a:p>
          <a:p>
            <a:pPr marL="0" indent="0">
              <a:buNone/>
            </a:pPr>
            <a:endParaRPr lang="en-IN" dirty="0"/>
          </a:p>
        </p:txBody>
      </p:sp>
    </p:spTree>
    <p:extLst>
      <p:ext uri="{BB962C8B-B14F-4D97-AF65-F5344CB8AC3E}">
        <p14:creationId xmlns:p14="http://schemas.microsoft.com/office/powerpoint/2010/main" val="17848270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371600" y="2171700"/>
            <a:ext cx="8623684" cy="3109801"/>
          </a:xfrm>
          <a:noFill/>
        </p:spPr>
        <p:txBody>
          <a:bodyPr>
            <a:noAutofit/>
          </a:bodyPr>
          <a:lstStyle/>
          <a:p>
            <a:pPr algn="just">
              <a:buSzPct val="100000"/>
              <a:buFont typeface="Wingdings" panose="05000000000000000000" pitchFamily="2" charset="2"/>
              <a:buChar char="§"/>
            </a:pPr>
            <a:r>
              <a:rPr lang="en-US" dirty="0" smtClean="0">
                <a:cs typeface="Andalus" panose="02020603050405020304" pitchFamily="18" charset="-78"/>
              </a:rPr>
              <a:t>The idea of moving towards GST was first mooted in Budget for 2006-07;</a:t>
            </a:r>
          </a:p>
          <a:p>
            <a:pPr algn="just">
              <a:buSzPct val="100000"/>
              <a:buFont typeface="Wingdings" panose="05000000000000000000" pitchFamily="2" charset="2"/>
              <a:buChar char="§"/>
            </a:pPr>
            <a:r>
              <a:rPr lang="en-US" dirty="0" smtClean="0">
                <a:cs typeface="Andalus" panose="02020603050405020304" pitchFamily="18" charset="-78"/>
              </a:rPr>
              <a:t>Earlier it was proposed to implement by 1</a:t>
            </a:r>
            <a:r>
              <a:rPr lang="en-US" baseline="30000" dirty="0" smtClean="0">
                <a:cs typeface="Andalus" panose="02020603050405020304" pitchFamily="18" charset="-78"/>
              </a:rPr>
              <a:t>st</a:t>
            </a:r>
            <a:r>
              <a:rPr lang="en-US" dirty="0" smtClean="0">
                <a:cs typeface="Andalus" panose="02020603050405020304" pitchFamily="18" charset="-78"/>
              </a:rPr>
              <a:t> April, 2010;</a:t>
            </a:r>
          </a:p>
          <a:p>
            <a:pPr algn="just">
              <a:buSzPct val="100000"/>
              <a:buFont typeface="Wingdings" panose="05000000000000000000" pitchFamily="2" charset="2"/>
              <a:buChar char="§"/>
            </a:pPr>
            <a:r>
              <a:rPr lang="en-US" dirty="0" smtClean="0">
                <a:cs typeface="Andalus" panose="02020603050405020304" pitchFamily="18" charset="-78"/>
              </a:rPr>
              <a:t>The power to levy GST comes from 101th Constitutional amendment in Article 246A passed on 20</a:t>
            </a:r>
            <a:r>
              <a:rPr lang="en-US" baseline="30000" dirty="0" smtClean="0">
                <a:cs typeface="Andalus" panose="02020603050405020304" pitchFamily="18" charset="-78"/>
              </a:rPr>
              <a:t>th</a:t>
            </a:r>
            <a:r>
              <a:rPr lang="en-US" dirty="0" smtClean="0">
                <a:cs typeface="Andalus" panose="02020603050405020304" pitchFamily="18" charset="-78"/>
              </a:rPr>
              <a:t> Sep. 2016;</a:t>
            </a:r>
          </a:p>
          <a:p>
            <a:pPr algn="just">
              <a:buSzPct val="100000"/>
              <a:buFont typeface="Wingdings" panose="05000000000000000000" pitchFamily="2" charset="2"/>
              <a:buChar char="§"/>
            </a:pPr>
            <a:r>
              <a:rPr lang="en-US" dirty="0" smtClean="0">
                <a:cs typeface="Andalus" panose="02020603050405020304" pitchFamily="18" charset="-78"/>
              </a:rPr>
              <a:t>This empowers Centre, State and UTs to make laws related to GST;</a:t>
            </a:r>
          </a:p>
          <a:p>
            <a:pPr algn="just">
              <a:buSzPct val="100000"/>
              <a:buFont typeface="Wingdings" panose="05000000000000000000" pitchFamily="2" charset="2"/>
              <a:buChar char="§"/>
            </a:pPr>
            <a:endParaRPr lang="en-US" dirty="0" smtClean="0">
              <a:cs typeface="Andalus" panose="02020603050405020304" pitchFamily="18" charset="-78"/>
            </a:endParaRPr>
          </a:p>
          <a:p>
            <a:pPr algn="just">
              <a:buSzPct val="100000"/>
              <a:buFont typeface="Wingdings" panose="05000000000000000000" pitchFamily="2" charset="2"/>
              <a:buChar char="§"/>
            </a:pPr>
            <a:endParaRPr lang="en-US" dirty="0" smtClean="0">
              <a:cs typeface="Andalus" panose="02020603050405020304" pitchFamily="18" charset="-78"/>
            </a:endParaRPr>
          </a:p>
          <a:p>
            <a:pPr lvl="1" algn="just">
              <a:buSzPct val="100000"/>
              <a:buFont typeface="Wingdings" panose="05000000000000000000" pitchFamily="2" charset="2"/>
              <a:buChar char="§"/>
            </a:pPr>
            <a:endParaRPr lang="en-US" dirty="0" smtClean="0">
              <a:cs typeface="Andalus" panose="02020603050405020304" pitchFamily="18" charset="-78"/>
            </a:endParaRPr>
          </a:p>
        </p:txBody>
      </p:sp>
      <p:sp>
        <p:nvSpPr>
          <p:cNvPr id="3" name="Title 2"/>
          <p:cNvSpPr>
            <a:spLocks noGrp="1"/>
          </p:cNvSpPr>
          <p:nvPr>
            <p:ph type="title"/>
          </p:nvPr>
        </p:nvSpPr>
        <p:spPr>
          <a:xfrm>
            <a:off x="1371600" y="801413"/>
            <a:ext cx="9601200" cy="1485900"/>
          </a:xfrm>
        </p:spPr>
        <p:txBody>
          <a:bodyPr/>
          <a:lstStyle/>
          <a:p>
            <a:r>
              <a:rPr lang="en-US" dirty="0" smtClean="0"/>
              <a:t>The Genesis</a:t>
            </a:r>
            <a:endParaRPr lang="en-IN" dirty="0"/>
          </a:p>
        </p:txBody>
      </p:sp>
    </p:spTree>
    <p:extLst>
      <p:ext uri="{BB962C8B-B14F-4D97-AF65-F5344CB8AC3E}">
        <p14:creationId xmlns:p14="http://schemas.microsoft.com/office/powerpoint/2010/main" val="1876583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Tax</a:t>
            </a:r>
            <a:endParaRPr lang="en-IN" dirty="0"/>
          </a:p>
        </p:txBody>
      </p:sp>
      <p:sp>
        <p:nvSpPr>
          <p:cNvPr id="3" name="Content Placeholder 2"/>
          <p:cNvSpPr>
            <a:spLocks noGrp="1"/>
          </p:cNvSpPr>
          <p:nvPr>
            <p:ph idx="1"/>
          </p:nvPr>
        </p:nvSpPr>
        <p:spPr/>
        <p:txBody>
          <a:bodyPr>
            <a:normAutofit lnSpcReduction="10000"/>
          </a:bodyPr>
          <a:lstStyle/>
          <a:p>
            <a:r>
              <a:rPr lang="en-US" dirty="0" smtClean="0"/>
              <a:t>Indirect Tax is levied on goods and services rather than on income or profits. It is a collected by an intermediary from the person who bears the ultimate economic burden of the tax. The intermediary later files a tax return and forwards the tax proceeds to government with the return. </a:t>
            </a:r>
          </a:p>
          <a:p>
            <a:r>
              <a:rPr lang="en-US" dirty="0" smtClean="0"/>
              <a:t>In this type, the final burden is on the Consumer and it cannot be averted as many sellers and manufactures and it to the cost. Hence, it tends to increase Inflation. Some examples are:-</a:t>
            </a:r>
            <a:endParaRPr lang="en-IN" dirty="0" smtClean="0"/>
          </a:p>
          <a:p>
            <a:pPr marL="800100" lvl="1" indent="-342900">
              <a:buFont typeface="+mj-lt"/>
              <a:buAutoNum type="alphaLcParenR"/>
            </a:pPr>
            <a:r>
              <a:rPr lang="en-US" dirty="0" smtClean="0"/>
              <a:t>Custom Duty and Import Duty</a:t>
            </a:r>
          </a:p>
          <a:p>
            <a:pPr marL="800100" lvl="1" indent="-342900">
              <a:buFont typeface="+mj-lt"/>
              <a:buAutoNum type="alphaLcParenR"/>
            </a:pPr>
            <a:r>
              <a:rPr lang="en-US" dirty="0" smtClean="0"/>
              <a:t>GST (Goods and Services Tax)</a:t>
            </a:r>
          </a:p>
          <a:p>
            <a:pPr marL="800100" lvl="1" indent="-342900">
              <a:buFont typeface="+mj-lt"/>
              <a:buAutoNum type="alphaLcParenR"/>
            </a:pPr>
            <a:r>
              <a:rPr lang="en-US" dirty="0" smtClean="0"/>
              <a:t>Excise Duty (Union and State)</a:t>
            </a:r>
          </a:p>
          <a:p>
            <a:pPr marL="800100" lvl="1" indent="-342900">
              <a:buFont typeface="+mj-lt"/>
              <a:buAutoNum type="alphaLcParenR"/>
            </a:pPr>
            <a:r>
              <a:rPr lang="en-US" dirty="0" smtClean="0"/>
              <a:t>Entertainment Tax </a:t>
            </a:r>
          </a:p>
        </p:txBody>
      </p:sp>
    </p:spTree>
    <p:extLst>
      <p:ext uri="{BB962C8B-B14F-4D97-AF65-F5344CB8AC3E}">
        <p14:creationId xmlns:p14="http://schemas.microsoft.com/office/powerpoint/2010/main" val="298605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Need for Indirect Tax Reform - GST</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12577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739516" y="1556792"/>
            <a:ext cx="8712968" cy="5184576"/>
          </a:xfrm>
          <a:noFill/>
        </p:spPr>
        <p:txBody>
          <a:bodyPr>
            <a:normAutofit/>
          </a:bodyPr>
          <a:lstStyle/>
          <a:p>
            <a:pPr algn="just">
              <a:buSzPct val="100000"/>
              <a:buFont typeface="Wingdings" panose="05000000000000000000" pitchFamily="2" charset="2"/>
              <a:buChar char="§"/>
            </a:pPr>
            <a:r>
              <a:rPr lang="en-US" sz="2200" dirty="0">
                <a:cs typeface="Andalus" panose="02020603050405020304" pitchFamily="18" charset="-78"/>
              </a:rPr>
              <a:t>Both Centre and State has power to levy taxes on the items divided in Article </a:t>
            </a:r>
            <a:r>
              <a:rPr lang="en-US" sz="2200" dirty="0" smtClean="0">
                <a:cs typeface="Andalus" panose="02020603050405020304" pitchFamily="18" charset="-78"/>
              </a:rPr>
              <a:t>246 of Indian Constitution</a:t>
            </a:r>
            <a:endParaRPr lang="en-US" sz="2200" dirty="0">
              <a:cs typeface="Andalus" panose="02020603050405020304" pitchFamily="18" charset="-78"/>
            </a:endParaRPr>
          </a:p>
          <a:p>
            <a:pPr algn="just">
              <a:buSzPct val="100000"/>
              <a:buFont typeface="Wingdings" panose="05000000000000000000" pitchFamily="2" charset="2"/>
              <a:buChar char="§"/>
            </a:pPr>
            <a:r>
              <a:rPr lang="en-US" sz="2200" dirty="0">
                <a:cs typeface="Andalus" panose="02020603050405020304" pitchFamily="18" charset="-78"/>
              </a:rPr>
              <a:t>The center  can levy taxes listed in </a:t>
            </a:r>
            <a:r>
              <a:rPr lang="en-US" sz="2200" b="1" dirty="0">
                <a:cs typeface="Andalus" panose="02020603050405020304" pitchFamily="18" charset="-78"/>
              </a:rPr>
              <a:t>Central list </a:t>
            </a:r>
            <a:r>
              <a:rPr lang="en-US" sz="2200" dirty="0">
                <a:cs typeface="Andalus" panose="02020603050405020304" pitchFamily="18" charset="-78"/>
              </a:rPr>
              <a:t>and state can levy on </a:t>
            </a:r>
            <a:r>
              <a:rPr lang="en-US" sz="2200" b="1" dirty="0">
                <a:cs typeface="Andalus" panose="02020603050405020304" pitchFamily="18" charset="-78"/>
              </a:rPr>
              <a:t>State list</a:t>
            </a:r>
            <a:r>
              <a:rPr lang="en-US" sz="2200" dirty="0">
                <a:cs typeface="Andalus" panose="02020603050405020304" pitchFamily="18" charset="-78"/>
              </a:rPr>
              <a:t>;</a:t>
            </a:r>
          </a:p>
          <a:p>
            <a:pPr algn="just">
              <a:buSzPct val="100000"/>
              <a:buFont typeface="Wingdings" panose="05000000000000000000" pitchFamily="2" charset="2"/>
              <a:buChar char="§"/>
            </a:pPr>
            <a:r>
              <a:rPr lang="en-US" sz="2200" dirty="0">
                <a:cs typeface="Andalus" panose="02020603050405020304" pitchFamily="18" charset="-78"/>
              </a:rPr>
              <a:t>There is one more list called </a:t>
            </a:r>
            <a:r>
              <a:rPr lang="en-US" sz="2200" b="1" dirty="0">
                <a:cs typeface="Andalus" panose="02020603050405020304" pitchFamily="18" charset="-78"/>
              </a:rPr>
              <a:t>concurrent list </a:t>
            </a:r>
            <a:r>
              <a:rPr lang="en-US" sz="2200" dirty="0">
                <a:cs typeface="Andalus" panose="02020603050405020304" pitchFamily="18" charset="-78"/>
              </a:rPr>
              <a:t>on which Centre and State both have power to levy tax;</a:t>
            </a:r>
          </a:p>
          <a:p>
            <a:pPr algn="just">
              <a:buSzPct val="100000"/>
              <a:buFont typeface="Wingdings" panose="05000000000000000000" pitchFamily="2" charset="2"/>
              <a:buChar char="§"/>
            </a:pPr>
            <a:r>
              <a:rPr lang="en-US" sz="2200" dirty="0">
                <a:cs typeface="Andalus" panose="02020603050405020304" pitchFamily="18" charset="-78"/>
              </a:rPr>
              <a:t>The present tax system is origin based tax (the taxes, central taxes, are charged at the place of origin </a:t>
            </a:r>
            <a:r>
              <a:rPr lang="en-US" sz="2200" dirty="0" err="1">
                <a:cs typeface="Andalus" panose="02020603050405020304" pitchFamily="18" charset="-78"/>
              </a:rPr>
              <a:t>ie</a:t>
            </a:r>
            <a:r>
              <a:rPr lang="en-US" sz="2200" dirty="0">
                <a:cs typeface="Andalus" panose="02020603050405020304" pitchFamily="18" charset="-78"/>
              </a:rPr>
              <a:t> where goods are manufactured or services are originated where as state taxes are destination based taxes);</a:t>
            </a:r>
          </a:p>
          <a:p>
            <a:pPr algn="just">
              <a:buSzPct val="100000"/>
              <a:buFont typeface="Wingdings" panose="05000000000000000000" pitchFamily="2" charset="2"/>
              <a:buChar char="§"/>
            </a:pPr>
            <a:r>
              <a:rPr lang="en-US" sz="2200" dirty="0">
                <a:cs typeface="Andalus" panose="02020603050405020304" pitchFamily="18" charset="-78"/>
              </a:rPr>
              <a:t>Taxes are levied and collected by respective tax departments of central and state govt.</a:t>
            </a:r>
          </a:p>
          <a:p>
            <a:pPr algn="just">
              <a:buSzPct val="100000"/>
              <a:buFont typeface="Wingdings" panose="05000000000000000000" pitchFamily="2" charset="2"/>
              <a:buChar char="§"/>
            </a:pPr>
            <a:r>
              <a:rPr lang="en-US" sz="2200" dirty="0">
                <a:cs typeface="Andalus" panose="02020603050405020304" pitchFamily="18" charset="-78"/>
              </a:rPr>
              <a:t>No sharing of taxes so collected;</a:t>
            </a:r>
            <a:endParaRPr lang="en-US" sz="1800" dirty="0">
              <a:cs typeface="Andalus" panose="02020603050405020304" pitchFamily="18" charset="-78"/>
            </a:endParaRPr>
          </a:p>
        </p:txBody>
      </p:sp>
      <p:sp>
        <p:nvSpPr>
          <p:cNvPr id="3" name="Title 2"/>
          <p:cNvSpPr>
            <a:spLocks noGrp="1"/>
          </p:cNvSpPr>
          <p:nvPr>
            <p:ph type="title"/>
          </p:nvPr>
        </p:nvSpPr>
        <p:spPr>
          <a:xfrm>
            <a:off x="1295400" y="107678"/>
            <a:ext cx="9601200" cy="1485900"/>
          </a:xfrm>
        </p:spPr>
        <p:txBody>
          <a:bodyPr/>
          <a:lstStyle/>
          <a:p>
            <a:r>
              <a:rPr lang="en-US" dirty="0" smtClean="0"/>
              <a:t>Past Problems: Need for Reform</a:t>
            </a:r>
            <a:endParaRPr lang="en-IN" dirty="0"/>
          </a:p>
        </p:txBody>
      </p:sp>
    </p:spTree>
    <p:extLst>
      <p:ext uri="{BB962C8B-B14F-4D97-AF65-F5344CB8AC3E}">
        <p14:creationId xmlns:p14="http://schemas.microsoft.com/office/powerpoint/2010/main" val="3748737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453148" y="1371600"/>
            <a:ext cx="3185652" cy="914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Central Taxes</a:t>
            </a:r>
          </a:p>
        </p:txBody>
      </p:sp>
      <p:sp>
        <p:nvSpPr>
          <p:cNvPr id="9" name="Rounded Rectangle 8"/>
          <p:cNvSpPr/>
          <p:nvPr/>
        </p:nvSpPr>
        <p:spPr>
          <a:xfrm>
            <a:off x="2209800" y="2514600"/>
            <a:ext cx="36576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b="1" dirty="0"/>
              <a:t>Central excise duty</a:t>
            </a:r>
          </a:p>
          <a:p>
            <a:pPr marL="342900" indent="-342900">
              <a:buFont typeface="+mj-lt"/>
              <a:buAutoNum type="arabicPeriod"/>
            </a:pPr>
            <a:r>
              <a:rPr lang="en-US" sz="1600" b="1" dirty="0"/>
              <a:t>Duties of Excise</a:t>
            </a:r>
          </a:p>
          <a:p>
            <a:pPr marL="342900" indent="-342900">
              <a:buFont typeface="+mj-lt"/>
              <a:buAutoNum type="arabicPeriod"/>
            </a:pPr>
            <a:r>
              <a:rPr lang="en-US" sz="1600" b="1" dirty="0"/>
              <a:t>Additional duties of excise</a:t>
            </a:r>
          </a:p>
          <a:p>
            <a:pPr marL="342900" indent="-342900">
              <a:buFont typeface="+mj-lt"/>
              <a:buAutoNum type="arabicPeriod"/>
            </a:pPr>
            <a:r>
              <a:rPr lang="en-US" sz="1600" b="1" dirty="0"/>
              <a:t>Additional duties of Customs (CVD)</a:t>
            </a:r>
          </a:p>
          <a:p>
            <a:pPr marL="342900" indent="-342900">
              <a:buFont typeface="+mj-lt"/>
              <a:buAutoNum type="arabicPeriod"/>
            </a:pPr>
            <a:r>
              <a:rPr lang="en-US" sz="1600" b="1" dirty="0"/>
              <a:t>Special additional duties of customs (SAD)</a:t>
            </a:r>
          </a:p>
          <a:p>
            <a:pPr marL="342900" indent="-342900">
              <a:buFont typeface="+mj-lt"/>
              <a:buAutoNum type="arabicPeriod"/>
            </a:pPr>
            <a:r>
              <a:rPr lang="en-US" sz="1600" b="1" dirty="0"/>
              <a:t>Service taxes</a:t>
            </a:r>
          </a:p>
          <a:p>
            <a:pPr marL="342900" indent="-342900">
              <a:buFont typeface="+mj-lt"/>
              <a:buAutoNum type="arabicPeriod"/>
            </a:pPr>
            <a:r>
              <a:rPr lang="en-US" sz="1600" b="1" dirty="0"/>
              <a:t>Central surcharges and </a:t>
            </a:r>
            <a:r>
              <a:rPr lang="en-US" sz="1600" b="1" dirty="0" err="1"/>
              <a:t>cesses</a:t>
            </a:r>
            <a:endParaRPr lang="en-US" sz="1600" b="1" dirty="0"/>
          </a:p>
          <a:p>
            <a:pPr algn="ctr"/>
            <a:endParaRPr lang="en-US" dirty="0"/>
          </a:p>
        </p:txBody>
      </p:sp>
      <p:sp>
        <p:nvSpPr>
          <p:cNvPr id="10" name="Isosceles Triangle 9"/>
          <p:cNvSpPr/>
          <p:nvPr/>
        </p:nvSpPr>
        <p:spPr>
          <a:xfrm>
            <a:off x="2209800" y="5638800"/>
            <a:ext cx="365760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CGST</a:t>
            </a:r>
          </a:p>
        </p:txBody>
      </p:sp>
      <p:sp>
        <p:nvSpPr>
          <p:cNvPr id="12" name="Rounded Rectangle 11"/>
          <p:cNvSpPr/>
          <p:nvPr/>
        </p:nvSpPr>
        <p:spPr>
          <a:xfrm>
            <a:off x="6324600" y="2514600"/>
            <a:ext cx="3657600" cy="3124200"/>
          </a:xfrm>
          <a:prstGeom prst="roundRect">
            <a:avLst/>
          </a:prstGeom>
          <a:solidFill>
            <a:srgbClr val="79C1D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endParaRPr lang="en-US" sz="1400" b="1" dirty="0"/>
          </a:p>
          <a:p>
            <a:pPr marL="342900" indent="-342900">
              <a:buFont typeface="+mj-lt"/>
              <a:buAutoNum type="arabicPeriod"/>
            </a:pPr>
            <a:endParaRPr lang="en-US" sz="1400" b="1" dirty="0"/>
          </a:p>
          <a:p>
            <a:pPr marL="342900" indent="-342900">
              <a:buFont typeface="+mj-lt"/>
              <a:buAutoNum type="arabicPeriod"/>
            </a:pPr>
            <a:endParaRPr lang="en-US" sz="1400" b="1" dirty="0"/>
          </a:p>
          <a:p>
            <a:pPr marL="342900" indent="-342900">
              <a:buFont typeface="+mj-lt"/>
              <a:buAutoNum type="arabicPeriod"/>
            </a:pPr>
            <a:r>
              <a:rPr lang="en-US" sz="1400" b="1" dirty="0"/>
              <a:t>State VAT</a:t>
            </a:r>
          </a:p>
          <a:p>
            <a:pPr marL="342900" indent="-342900">
              <a:buFont typeface="+mj-lt"/>
              <a:buAutoNum type="arabicPeriod"/>
            </a:pPr>
            <a:r>
              <a:rPr lang="en-US" sz="1400" b="1" dirty="0"/>
              <a:t>Central sales tax</a:t>
            </a:r>
          </a:p>
          <a:p>
            <a:pPr marL="342900" indent="-342900">
              <a:buFont typeface="+mj-lt"/>
              <a:buAutoNum type="arabicPeriod"/>
            </a:pPr>
            <a:r>
              <a:rPr lang="en-US" sz="1400" b="1" dirty="0"/>
              <a:t>Luxury tax</a:t>
            </a:r>
          </a:p>
          <a:p>
            <a:pPr marL="342900" indent="-342900">
              <a:buFont typeface="+mj-lt"/>
              <a:buAutoNum type="arabicPeriod"/>
            </a:pPr>
            <a:r>
              <a:rPr lang="en-US" sz="1400" b="1" dirty="0"/>
              <a:t>Entry tax (on goods including octroy)</a:t>
            </a:r>
          </a:p>
          <a:p>
            <a:pPr marL="342900" indent="-342900">
              <a:buFont typeface="+mj-lt"/>
              <a:buAutoNum type="arabicPeriod"/>
            </a:pPr>
            <a:r>
              <a:rPr lang="en-US" sz="1400" b="1" dirty="0"/>
              <a:t>Entertainment and Amusement Tax</a:t>
            </a:r>
          </a:p>
          <a:p>
            <a:pPr marL="342900" indent="-342900">
              <a:buFont typeface="+mj-lt"/>
              <a:buAutoNum type="arabicPeriod"/>
            </a:pPr>
            <a:r>
              <a:rPr lang="en-US" sz="1400" b="1" dirty="0"/>
              <a:t>Taxes on advertisement</a:t>
            </a:r>
          </a:p>
          <a:p>
            <a:pPr marL="342900" indent="-342900">
              <a:buFont typeface="+mj-lt"/>
              <a:buAutoNum type="arabicPeriod"/>
            </a:pPr>
            <a:r>
              <a:rPr lang="en-US" sz="1400" b="1" dirty="0"/>
              <a:t>Purchase tax</a:t>
            </a:r>
          </a:p>
          <a:p>
            <a:pPr marL="342900" indent="-342900">
              <a:buFont typeface="+mj-lt"/>
              <a:buAutoNum type="arabicPeriod"/>
            </a:pPr>
            <a:r>
              <a:rPr lang="en-US" sz="1400" b="1" dirty="0"/>
              <a:t>Taxes on lotteries, betting and gambling</a:t>
            </a:r>
          </a:p>
          <a:p>
            <a:pPr marL="342900" indent="-342900">
              <a:buFont typeface="+mj-lt"/>
              <a:buAutoNum type="arabicPeriod"/>
            </a:pPr>
            <a:r>
              <a:rPr lang="en-US" sz="1400" b="1" dirty="0"/>
              <a:t>State surcharges and </a:t>
            </a:r>
            <a:r>
              <a:rPr lang="en-US" sz="1400" b="1" dirty="0" err="1"/>
              <a:t>cesses</a:t>
            </a:r>
            <a:endParaRPr lang="en-US" sz="1400" b="1" dirty="0"/>
          </a:p>
          <a:p>
            <a:pPr marL="342900" indent="-342900">
              <a:buFont typeface="+mj-lt"/>
              <a:buAutoNum type="arabicPeriod"/>
            </a:pPr>
            <a:endParaRPr lang="en-US" sz="1600" b="1" dirty="0"/>
          </a:p>
          <a:p>
            <a:pPr marL="342900" indent="-342900">
              <a:buFont typeface="+mj-lt"/>
              <a:buAutoNum type="arabicPeriod"/>
            </a:pPr>
            <a:endParaRPr lang="en-US" sz="1600" b="1" dirty="0"/>
          </a:p>
          <a:p>
            <a:pPr algn="ctr"/>
            <a:endParaRPr lang="en-US" dirty="0"/>
          </a:p>
        </p:txBody>
      </p:sp>
      <p:sp>
        <p:nvSpPr>
          <p:cNvPr id="13" name="Isosceles Triangle 12"/>
          <p:cNvSpPr/>
          <p:nvPr/>
        </p:nvSpPr>
        <p:spPr>
          <a:xfrm>
            <a:off x="6324600" y="5638800"/>
            <a:ext cx="3657600" cy="914400"/>
          </a:xfrm>
          <a:prstGeom prst="triangle">
            <a:avLst/>
          </a:prstGeom>
          <a:solidFill>
            <a:srgbClr val="79C1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SGST</a:t>
            </a:r>
          </a:p>
        </p:txBody>
      </p:sp>
      <p:sp>
        <p:nvSpPr>
          <p:cNvPr id="17" name="Flowchart: Connector 16"/>
          <p:cNvSpPr/>
          <p:nvPr/>
        </p:nvSpPr>
        <p:spPr>
          <a:xfrm>
            <a:off x="3429000" y="2324100"/>
            <a:ext cx="1143000" cy="1905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7581900" y="2286000"/>
            <a:ext cx="1143000" cy="228600"/>
          </a:xfrm>
          <a:prstGeom prst="flowChartConnector">
            <a:avLst/>
          </a:prstGeom>
          <a:solidFill>
            <a:srgbClr val="79C1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560574" y="1371600"/>
            <a:ext cx="3185652" cy="914400"/>
          </a:xfrm>
          <a:prstGeom prst="ellipse">
            <a:avLst/>
          </a:prstGeom>
          <a:solidFill>
            <a:srgbClr val="79C1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State Taxes</a:t>
            </a:r>
          </a:p>
        </p:txBody>
      </p:sp>
      <p:sp>
        <p:nvSpPr>
          <p:cNvPr id="3" name="Title 2"/>
          <p:cNvSpPr>
            <a:spLocks noGrp="1"/>
          </p:cNvSpPr>
          <p:nvPr>
            <p:ph type="title"/>
          </p:nvPr>
        </p:nvSpPr>
        <p:spPr>
          <a:xfrm>
            <a:off x="1254970" y="209550"/>
            <a:ext cx="9601200" cy="1485900"/>
          </a:xfrm>
        </p:spPr>
        <p:txBody>
          <a:bodyPr>
            <a:normAutofit/>
          </a:bodyPr>
          <a:lstStyle/>
          <a:p>
            <a:pPr algn="ctr"/>
            <a:r>
              <a:rPr lang="en-US" sz="5400" b="1" dirty="0" smtClean="0"/>
              <a:t>Taxes Subsumed</a:t>
            </a:r>
            <a:endParaRPr lang="en-IN" sz="5400" b="1" dirty="0"/>
          </a:p>
        </p:txBody>
      </p:sp>
    </p:spTree>
    <p:extLst>
      <p:ext uri="{BB962C8B-B14F-4D97-AF65-F5344CB8AC3E}">
        <p14:creationId xmlns:p14="http://schemas.microsoft.com/office/powerpoint/2010/main" val="2362955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aralla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3.xml><?xml version="1.0" encoding="utf-8"?>
<a:theme xmlns:a="http://schemas.openxmlformats.org/drawingml/2006/main" name="Cro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Badg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5.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6.xml><?xml version="1.0" encoding="utf-8"?>
<a:theme xmlns:a="http://schemas.openxmlformats.org/drawingml/2006/main" name="Mesh">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561</TotalTime>
  <Words>3701</Words>
  <Application>Microsoft Office PowerPoint</Application>
  <PresentationFormat>Widescreen</PresentationFormat>
  <Paragraphs>528</Paragraphs>
  <Slides>50</Slides>
  <Notes>31</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50</vt:i4>
      </vt:variant>
    </vt:vector>
  </HeadingPairs>
  <TitlesOfParts>
    <vt:vector size="71" baseType="lpstr">
      <vt:lpstr>Andalus</vt:lpstr>
      <vt:lpstr>Arial</vt:lpstr>
      <vt:lpstr>Calibri</vt:lpstr>
      <vt:lpstr>Century Gothic</vt:lpstr>
      <vt:lpstr>Corbel</vt:lpstr>
      <vt:lpstr>Courier New</vt:lpstr>
      <vt:lpstr>Franklin Gothic Book</vt:lpstr>
      <vt:lpstr>Garamond</vt:lpstr>
      <vt:lpstr>Georgia</vt:lpstr>
      <vt:lpstr>Gill Sans MT</vt:lpstr>
      <vt:lpstr>Impact</vt:lpstr>
      <vt:lpstr>Quattrocento</vt:lpstr>
      <vt:lpstr>Wingdings</vt:lpstr>
      <vt:lpstr>Wingdings 2</vt:lpstr>
      <vt:lpstr>Wingdings 3</vt:lpstr>
      <vt:lpstr>Parallax</vt:lpstr>
      <vt:lpstr>Ion Boardroom</vt:lpstr>
      <vt:lpstr>Crop</vt:lpstr>
      <vt:lpstr>Badge</vt:lpstr>
      <vt:lpstr>Quotable</vt:lpstr>
      <vt:lpstr>Mesh</vt:lpstr>
      <vt:lpstr>Indian Taxation System</vt:lpstr>
      <vt:lpstr>Taxation </vt:lpstr>
      <vt:lpstr>What is a Tax? </vt:lpstr>
      <vt:lpstr>Direct Tax</vt:lpstr>
      <vt:lpstr>Direct Tax</vt:lpstr>
      <vt:lpstr>Indirect Tax</vt:lpstr>
      <vt:lpstr>Need for Indirect Tax Reform - GST</vt:lpstr>
      <vt:lpstr>Past Problems: Need for Reform</vt:lpstr>
      <vt:lpstr>Taxes Subsumed</vt:lpstr>
      <vt:lpstr>Exemptions: The Left Out</vt:lpstr>
      <vt:lpstr>PowerPoint Presentation</vt:lpstr>
      <vt:lpstr>PowerPoint Presentation</vt:lpstr>
      <vt:lpstr>PowerPoint Presentation</vt:lpstr>
      <vt:lpstr>GST Process</vt:lpstr>
      <vt:lpstr>Goods and Services Tax (GST) </vt:lpstr>
      <vt:lpstr>GST (Continued)</vt:lpstr>
      <vt:lpstr>PowerPoint Presentation</vt:lpstr>
      <vt:lpstr>TDS under GST  </vt:lpstr>
      <vt:lpstr>TCS under GST </vt:lpstr>
      <vt:lpstr>GST Process</vt:lpstr>
      <vt:lpstr>GST - Registration</vt:lpstr>
      <vt:lpstr>PowerPoint Presentation</vt:lpstr>
      <vt:lpstr>GST – Registration Types</vt:lpstr>
      <vt:lpstr>GST – Registration Types</vt:lpstr>
      <vt:lpstr>HSN Code/ SAC Code</vt:lpstr>
      <vt:lpstr>Tax Invoices</vt:lpstr>
      <vt:lpstr>GST RETURNS</vt:lpstr>
      <vt:lpstr>Need for Returns</vt:lpstr>
      <vt:lpstr>Types Of Returns</vt:lpstr>
      <vt:lpstr>PowerPoint Presentation</vt:lpstr>
      <vt:lpstr>GSTR-1 (Information)</vt:lpstr>
      <vt:lpstr>GSTR-1A </vt:lpstr>
      <vt:lpstr>GSTR-2</vt:lpstr>
      <vt:lpstr>GSTR 2A</vt:lpstr>
      <vt:lpstr>Returns Monthly/ Quarterly</vt:lpstr>
      <vt:lpstr>Annual Returns</vt:lpstr>
      <vt:lpstr>Return for Composition Suppliers</vt:lpstr>
      <vt:lpstr>Return for Non-resident Tax Payers</vt:lpstr>
      <vt:lpstr>Return for ISD</vt:lpstr>
      <vt:lpstr>Return for TDS Deductors</vt:lpstr>
      <vt:lpstr>ITC Matching and Reversal</vt:lpstr>
      <vt:lpstr>Correction in Returns</vt:lpstr>
      <vt:lpstr>ITC Matching and Reversal</vt:lpstr>
      <vt:lpstr>Accounts and Registers</vt:lpstr>
      <vt:lpstr>Credit Ledger</vt:lpstr>
      <vt:lpstr>Cash Ledger</vt:lpstr>
      <vt:lpstr>Invoice Matching </vt:lpstr>
      <vt:lpstr>ITC OFFSET</vt:lpstr>
      <vt:lpstr>PowerPoint Presentation</vt:lpstr>
      <vt:lpstr>The Genesis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Taxation System</dc:title>
  <dc:creator>vijay</dc:creator>
  <cp:lastModifiedBy>vijay</cp:lastModifiedBy>
  <cp:revision>44</cp:revision>
  <dcterms:created xsi:type="dcterms:W3CDTF">2020-06-02T17:12:52Z</dcterms:created>
  <dcterms:modified xsi:type="dcterms:W3CDTF">2021-09-29T15:35:28Z</dcterms:modified>
</cp:coreProperties>
</file>