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5" r:id="rId1"/>
  </p:sldMasterIdLst>
  <p:notesMasterIdLst>
    <p:notesMasterId r:id="rId12"/>
  </p:notesMasterIdLst>
  <p:sldIdLst>
    <p:sldId id="351" r:id="rId2"/>
    <p:sldId id="333" r:id="rId3"/>
    <p:sldId id="340" r:id="rId4"/>
    <p:sldId id="352" r:id="rId5"/>
    <p:sldId id="339" r:id="rId6"/>
    <p:sldId id="353" r:id="rId7"/>
    <p:sldId id="355" r:id="rId8"/>
    <p:sldId id="356" r:id="rId9"/>
    <p:sldId id="338" r:id="rId10"/>
    <p:sldId id="35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0922" autoAdjust="0"/>
  </p:normalViewPr>
  <p:slideViewPr>
    <p:cSldViewPr>
      <p:cViewPr varScale="1">
        <p:scale>
          <a:sx n="82" d="100"/>
          <a:sy n="82" d="100"/>
        </p:scale>
        <p:origin x="15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C45FDA1-8221-43AC-BE42-4830C53C68BD}" type="datetimeFigureOut">
              <a:rPr lang="en-US"/>
              <a:pPr>
                <a:defRPr/>
              </a:pPr>
              <a:t>9/25/2021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54AF076-7423-4C28-B992-C6A4E1FE21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IN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80796A46-2097-433B-BC8E-D17C1EDB1C08}" type="slidenum">
              <a:rPr lang="en-US" alt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altLang="en-US" sz="12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807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 imag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7200"/>
            <a:ext cx="3017838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A3AA1-337C-4AA0-BDA2-819D755994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80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29AAE-BE75-48E9-8E68-3F2B7DAB1B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28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1C46B-D096-48C9-8B80-D46B2718C4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135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BD80F-2D13-4FD5-9F98-6091F0970F78}" type="datetimeFigureOut">
              <a:rPr lang="en-IN"/>
              <a:pPr>
                <a:defRPr/>
              </a:pPr>
              <a:t>25-Sep-21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4934-85C5-445C-A409-A49851F9734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30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252F-08FC-410E-AC59-A6D3631C87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193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FC4E1-B658-4B92-BFCF-2BC2CADB00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406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0F697-0E5C-49DF-AC50-A7FCA3FAB8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582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413C1-8309-44C8-9F92-D7933B0BCC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71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81C8B-87B7-4DF7-926C-AFA62E04CF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921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941A6-B5A9-4FF6-AEF1-C588059A0D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3391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65E5-F33B-4C92-BEEA-44214AAB0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238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IN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I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D57A42-7FA2-4043-9897-43577500566D}" type="datetimeFigureOut">
              <a:rPr lang="en-IN"/>
              <a:pPr>
                <a:defRPr/>
              </a:pPr>
              <a:t>25-Sep-21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CB4854D-8FC0-42E9-86D6-50C4F6B6FA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pic>
        <p:nvPicPr>
          <p:cNvPr id="1031" name="Picture 1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975" y="0"/>
            <a:ext cx="10890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2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soft.i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674938"/>
            <a:ext cx="7543800" cy="1287462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Sale and Purchase Vouchers</a:t>
            </a:r>
            <a:endParaRPr lang="en-US" altLang="en-US" b="1" dirty="0" smtClean="0"/>
          </a:p>
        </p:txBody>
      </p:sp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457200" y="5105400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3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Sisoft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Technologies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Pvt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Ltd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SRC E7,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Shipra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Riviera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Bazar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Gyan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Khand-3,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Indirapuram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Ghaziabad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Website: 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  <a:hlinkClick r:id="rId3"/>
              </a:rPr>
              <a:t>www.sisoft.in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Email:info@sisoft.in</a:t>
            </a: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Phone: +91-9999-283-283</a:t>
            </a:r>
          </a:p>
          <a:p>
            <a:pPr algn="ctr" fontAlgn="auto">
              <a:spcAft>
                <a:spcPts val="0"/>
              </a:spcAft>
              <a:defRPr/>
            </a:pP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843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688" cy="8382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Credit/Debit Note</a:t>
            </a:r>
            <a:r>
              <a:rPr lang="en-IN" altLang="en-US" b="1" dirty="0" smtClean="0"/>
              <a:t> </a:t>
            </a:r>
            <a:r>
              <a:rPr lang="en-IN" altLang="en-US" b="1" dirty="0" smtClean="0"/>
              <a:t>Entry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034212" cy="453707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IN" altLang="en-US" dirty="0" smtClean="0"/>
              <a:t>For </a:t>
            </a:r>
            <a:r>
              <a:rPr lang="en-IN" altLang="en-US" dirty="0" smtClean="0"/>
              <a:t>Credit Note (Sales Return)</a:t>
            </a:r>
            <a:endParaRPr lang="en-IN" altLang="en-US" dirty="0" smtClean="0"/>
          </a:p>
          <a:p>
            <a:pPr eaLnBrk="1" hangingPunct="1"/>
            <a:r>
              <a:rPr lang="en-US" altLang="en-US" dirty="0" smtClean="0"/>
              <a:t>Cr </a:t>
            </a:r>
            <a:r>
              <a:rPr lang="en-US" altLang="en-US" dirty="0" smtClean="0"/>
              <a:t>to Customer Account</a:t>
            </a:r>
          </a:p>
          <a:p>
            <a:pPr eaLnBrk="1" hangingPunct="1"/>
            <a:r>
              <a:rPr lang="en-US" altLang="en-US" dirty="0" err="1" smtClean="0"/>
              <a:t>Dr</a:t>
            </a:r>
            <a:r>
              <a:rPr lang="en-US" altLang="en-US" dirty="0" smtClean="0"/>
              <a:t> </a:t>
            </a:r>
            <a:r>
              <a:rPr lang="en-US" altLang="en-US" dirty="0" smtClean="0"/>
              <a:t>to Sales Ledger</a:t>
            </a:r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r>
              <a:rPr lang="en-IN" altLang="en-US" dirty="0"/>
              <a:t>For </a:t>
            </a:r>
            <a:r>
              <a:rPr lang="en-IN" altLang="en-US" dirty="0" smtClean="0"/>
              <a:t>Debit Note (Purchase Return)</a:t>
            </a:r>
            <a:endParaRPr lang="en-IN" altLang="en-US" dirty="0"/>
          </a:p>
          <a:p>
            <a:pPr eaLnBrk="1" hangingPunct="1"/>
            <a:r>
              <a:rPr lang="en-US" altLang="en-US" dirty="0" smtClean="0"/>
              <a:t>Cr </a:t>
            </a:r>
            <a:r>
              <a:rPr lang="en-US" altLang="en-US" dirty="0"/>
              <a:t>to </a:t>
            </a:r>
            <a:r>
              <a:rPr lang="en-US" altLang="en-US" dirty="0" smtClean="0"/>
              <a:t>Purchase Ledger</a:t>
            </a:r>
            <a:endParaRPr lang="en-US" altLang="en-US" dirty="0"/>
          </a:p>
          <a:p>
            <a:pPr eaLnBrk="1" hangingPunct="1"/>
            <a:r>
              <a:rPr lang="en-US" altLang="en-US" dirty="0" err="1" smtClean="0"/>
              <a:t>Dr</a:t>
            </a:r>
            <a:r>
              <a:rPr lang="en-US" altLang="en-US" dirty="0" smtClean="0"/>
              <a:t> </a:t>
            </a:r>
            <a:r>
              <a:rPr lang="en-US" altLang="en-US" dirty="0"/>
              <a:t>to </a:t>
            </a:r>
            <a:r>
              <a:rPr lang="en-US" altLang="en-US" dirty="0" smtClean="0"/>
              <a:t>Supplier Ledger</a:t>
            </a: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275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Regular Vouchers in tally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66800" y="1600200"/>
            <a:ext cx="60960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Contra Voucher    	(F4)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Payment Voucher  	(F5)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Receipt Voucher   	(F6)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Journal Voucher   	(F7)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Sales Voucher     	(F8)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Credit Note Voucher 	(Ctrl+F8)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Purchase Voucher 	(F9)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Debit Note Voucher 	(Ctrl + F9)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688" cy="838200"/>
          </a:xfrm>
        </p:spPr>
        <p:txBody>
          <a:bodyPr/>
          <a:lstStyle/>
          <a:p>
            <a:pPr eaLnBrk="1" hangingPunct="1"/>
            <a:r>
              <a:rPr lang="en-IN" altLang="en-US" b="1" smtClean="0"/>
              <a:t>Sales/Purchase Entry</a:t>
            </a:r>
            <a:endParaRPr lang="en-IN" altLang="en-US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034212" cy="453707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 smtClean="0"/>
              <a:t>These four ledgers required:</a:t>
            </a:r>
          </a:p>
          <a:p>
            <a:pPr eaLnBrk="1" hangingPunct="1"/>
            <a:r>
              <a:rPr lang="en-IN" altLang="en-US" b="1" dirty="0"/>
              <a:t>Sales Ledger – </a:t>
            </a:r>
            <a:r>
              <a:rPr lang="en-IN" altLang="en-US" dirty="0"/>
              <a:t>A Ledger for recording sales. It can even be used for differentiating sales like domestic or international.</a:t>
            </a:r>
          </a:p>
          <a:p>
            <a:pPr eaLnBrk="1" hangingPunct="1"/>
            <a:r>
              <a:rPr lang="en-IN" altLang="en-US" b="1" dirty="0"/>
              <a:t>Purchase Ledger – </a:t>
            </a:r>
            <a:r>
              <a:rPr lang="en-IN" altLang="en-US" dirty="0"/>
              <a:t>A ledger for recording purchases. Again, it can be used for differentiating purchases such as domestic or </a:t>
            </a:r>
            <a:r>
              <a:rPr lang="en-IN" altLang="en-US" dirty="0" smtClean="0"/>
              <a:t>international</a:t>
            </a:r>
            <a:endParaRPr lang="en-IN" altLang="en-US" b="1" dirty="0" smtClean="0"/>
          </a:p>
          <a:p>
            <a:pPr eaLnBrk="1" hangingPunct="1"/>
            <a:r>
              <a:rPr lang="en-IN" altLang="en-US" b="1" dirty="0" smtClean="0"/>
              <a:t>Sundry Debtor – </a:t>
            </a:r>
            <a:r>
              <a:rPr lang="en-IN" altLang="en-US" dirty="0" smtClean="0"/>
              <a:t>The person to whom you are selling.</a:t>
            </a:r>
          </a:p>
          <a:p>
            <a:pPr eaLnBrk="1" hangingPunct="1"/>
            <a:r>
              <a:rPr lang="en-IN" altLang="en-US" b="1" dirty="0" smtClean="0"/>
              <a:t>Sundry Creditor –</a:t>
            </a:r>
            <a:r>
              <a:rPr lang="en-IN" altLang="en-US" dirty="0" smtClean="0"/>
              <a:t> The person from whom you are purchasing.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688" cy="838200"/>
          </a:xfrm>
        </p:spPr>
        <p:txBody>
          <a:bodyPr/>
          <a:lstStyle/>
          <a:p>
            <a:pPr eaLnBrk="1" hangingPunct="1"/>
            <a:r>
              <a:rPr lang="en-IN" altLang="en-US" b="1" smtClean="0"/>
              <a:t>Sales/Purchase Entry</a:t>
            </a:r>
            <a:endParaRPr lang="en-IN" altLang="en-US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034212" cy="4537075"/>
          </a:xfrm>
        </p:spPr>
        <p:txBody>
          <a:bodyPr/>
          <a:lstStyle/>
          <a:p>
            <a:pPr eaLnBrk="1" hangingPunct="1"/>
            <a:r>
              <a:rPr lang="en-IN" altLang="en-US" dirty="0" smtClean="0"/>
              <a:t>For Sales of any services or item, a entry is made that results in</a:t>
            </a:r>
          </a:p>
          <a:p>
            <a:pPr eaLnBrk="1" hangingPunct="1"/>
            <a:r>
              <a:rPr lang="en-US" altLang="en-US" dirty="0" err="1" smtClean="0"/>
              <a:t>Dr</a:t>
            </a:r>
            <a:r>
              <a:rPr lang="en-US" altLang="en-US" dirty="0" smtClean="0"/>
              <a:t> to Customer Account</a:t>
            </a:r>
          </a:p>
          <a:p>
            <a:pPr eaLnBrk="1" hangingPunct="1"/>
            <a:r>
              <a:rPr lang="en-US" altLang="en-US" dirty="0" smtClean="0"/>
              <a:t>Cr to Sales Ledger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IN" altLang="en-US" dirty="0"/>
              <a:t>For </a:t>
            </a:r>
            <a:r>
              <a:rPr lang="en-IN" altLang="en-US" dirty="0" smtClean="0"/>
              <a:t>Purchase </a:t>
            </a:r>
            <a:r>
              <a:rPr lang="en-IN" altLang="en-US" dirty="0"/>
              <a:t>of any services or item, a entry is made that results in</a:t>
            </a:r>
          </a:p>
          <a:p>
            <a:pPr eaLnBrk="1" hangingPunct="1"/>
            <a:r>
              <a:rPr lang="en-US" altLang="en-US" dirty="0" err="1"/>
              <a:t>Dr</a:t>
            </a:r>
            <a:r>
              <a:rPr lang="en-US" altLang="en-US" dirty="0"/>
              <a:t> to </a:t>
            </a:r>
            <a:r>
              <a:rPr lang="en-US" altLang="en-US" dirty="0" smtClean="0"/>
              <a:t>Purchase Ledger</a:t>
            </a:r>
            <a:endParaRPr lang="en-US" altLang="en-US" dirty="0"/>
          </a:p>
          <a:p>
            <a:pPr eaLnBrk="1" hangingPunct="1"/>
            <a:r>
              <a:rPr lang="en-US" altLang="en-US" dirty="0"/>
              <a:t>Cr to </a:t>
            </a:r>
            <a:r>
              <a:rPr lang="en-US" altLang="en-US" dirty="0" smtClean="0"/>
              <a:t>Supplier Ledger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IN" altLang="en-US" dirty="0" smtClean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9824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688" cy="838200"/>
          </a:xfrm>
        </p:spPr>
        <p:txBody>
          <a:bodyPr/>
          <a:lstStyle/>
          <a:p>
            <a:pPr eaLnBrk="1" hangingPunct="1"/>
            <a:r>
              <a:rPr lang="en-IN" altLang="en-US" b="1" dirty="0" smtClean="0"/>
              <a:t>Sales/Purchase Entry Modes</a:t>
            </a:r>
            <a:endParaRPr lang="en-IN" alt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034212" cy="453707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IN" altLang="en-US" sz="2400" b="1" dirty="0" smtClean="0"/>
              <a:t>Sales/Purchase may be entered either as Voucher or Invoice</a:t>
            </a:r>
          </a:p>
          <a:p>
            <a:pPr eaLnBrk="1" hangingPunct="1"/>
            <a:r>
              <a:rPr lang="en-US" altLang="en-US" dirty="0" smtClean="0"/>
              <a:t>Voucher Mode: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Invoice Mode: </a:t>
            </a:r>
            <a:r>
              <a:rPr lang="en-IN" altLang="en-US" dirty="0" smtClean="0"/>
              <a:t>Two </a:t>
            </a:r>
            <a:r>
              <a:rPr lang="en-IN" altLang="en-US" dirty="0"/>
              <a:t>invoice </a:t>
            </a:r>
            <a:r>
              <a:rPr lang="en-IN" altLang="en-US" dirty="0" smtClean="0"/>
              <a:t>Modes…</a:t>
            </a:r>
            <a:endParaRPr lang="en-IN" altLang="en-US" dirty="0"/>
          </a:p>
          <a:p>
            <a:pPr eaLnBrk="1" hangingPunct="1"/>
            <a:endParaRPr lang="en-US" altLang="en-US" dirty="0" smtClean="0"/>
          </a:p>
          <a:p>
            <a:pPr lvl="1" eaLnBrk="1" hangingPunct="1"/>
            <a:r>
              <a:rPr lang="en-US" altLang="en-US" dirty="0"/>
              <a:t>Accounting Invoice: Only ledger may be selected and no stock item during voucher entry</a:t>
            </a:r>
          </a:p>
          <a:p>
            <a:pPr lvl="1" eaLnBrk="1" hangingPunct="1"/>
            <a:endParaRPr lang="en-IN" altLang="en-US" dirty="0"/>
          </a:p>
          <a:p>
            <a:pPr lvl="1" eaLnBrk="1" hangingPunct="1"/>
            <a:r>
              <a:rPr lang="en-US" altLang="en-US" dirty="0"/>
              <a:t>Item Invoice: Stock item may be selected and its movement may be recorded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Entry of other details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Sale Voucher Entry</a:t>
            </a:r>
          </a:p>
          <a:p>
            <a:r>
              <a:rPr lang="en-US" dirty="0" smtClean="0"/>
              <a:t>Dispatch Details, Order Details, Export Details</a:t>
            </a:r>
          </a:p>
          <a:p>
            <a:r>
              <a:rPr lang="en-US" dirty="0" smtClean="0"/>
              <a:t>Party Details (Buyer, Consigner)</a:t>
            </a:r>
          </a:p>
          <a:p>
            <a:r>
              <a:rPr lang="en-US" dirty="0" err="1" smtClean="0"/>
              <a:t>eWay</a:t>
            </a:r>
            <a:r>
              <a:rPr lang="en-US" dirty="0" smtClean="0"/>
              <a:t> Bill Details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Purchase </a:t>
            </a:r>
            <a:r>
              <a:rPr lang="en-US" dirty="0"/>
              <a:t>Voucher Entry</a:t>
            </a:r>
            <a:endParaRPr lang="en-US" dirty="0" smtClean="0"/>
          </a:p>
          <a:p>
            <a:r>
              <a:rPr lang="en-US" dirty="0" smtClean="0"/>
              <a:t>Receipt </a:t>
            </a:r>
            <a:r>
              <a:rPr lang="en-US" dirty="0"/>
              <a:t>Details, Order Details, </a:t>
            </a:r>
            <a:r>
              <a:rPr lang="en-US" dirty="0" smtClean="0"/>
              <a:t>Import </a:t>
            </a:r>
            <a:r>
              <a:rPr lang="en-US" dirty="0"/>
              <a:t>Details</a:t>
            </a:r>
          </a:p>
          <a:p>
            <a:r>
              <a:rPr lang="en-US" dirty="0"/>
              <a:t>Party Details (Buyer, Consigner)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41546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Invoice Sharing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Invoice Printing</a:t>
            </a:r>
          </a:p>
          <a:p>
            <a:endParaRPr lang="en-US" dirty="0"/>
          </a:p>
          <a:p>
            <a:r>
              <a:rPr lang="en-US" dirty="0" smtClean="0"/>
              <a:t>Invoice Emailing</a:t>
            </a:r>
          </a:p>
          <a:p>
            <a:endParaRPr lang="en-US" dirty="0"/>
          </a:p>
          <a:p>
            <a:r>
              <a:rPr lang="en-US" dirty="0" smtClean="0"/>
              <a:t>Invoice Export</a:t>
            </a:r>
          </a:p>
          <a:p>
            <a:endParaRPr lang="en-US" dirty="0"/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92961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Invoice Configuration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Voucher Details</a:t>
            </a:r>
          </a:p>
          <a:p>
            <a:r>
              <a:rPr lang="en-US" dirty="0" smtClean="0"/>
              <a:t>Statutory Details</a:t>
            </a:r>
          </a:p>
          <a:p>
            <a:r>
              <a:rPr lang="en-US" dirty="0" smtClean="0"/>
              <a:t>Header Information</a:t>
            </a:r>
          </a:p>
          <a:p>
            <a:r>
              <a:rPr lang="en-US" dirty="0" smtClean="0"/>
              <a:t>Company Details</a:t>
            </a:r>
          </a:p>
          <a:p>
            <a:r>
              <a:rPr lang="en-US" dirty="0" smtClean="0"/>
              <a:t>Party Details</a:t>
            </a:r>
          </a:p>
          <a:p>
            <a:r>
              <a:rPr lang="en-US" dirty="0" smtClean="0"/>
              <a:t>Order and Dispatch Details</a:t>
            </a:r>
          </a:p>
          <a:p>
            <a:r>
              <a:rPr lang="en-US" dirty="0" smtClean="0"/>
              <a:t>Footer Information</a:t>
            </a:r>
          </a:p>
          <a:p>
            <a:r>
              <a:rPr lang="en-US" dirty="0" smtClean="0"/>
              <a:t>Printer Settings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5787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006475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Debit and Credit Notes</a:t>
            </a:r>
            <a:endParaRPr lang="en-IN" altLang="en-US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N" dirty="0"/>
              <a:t>Debit Note voucher is used specially for purchases return </a:t>
            </a:r>
            <a:r>
              <a:rPr lang="en-IN" dirty="0" smtClean="0"/>
              <a:t>entry</a:t>
            </a:r>
          </a:p>
          <a:p>
            <a:pPr marL="69850" indent="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IN" dirty="0" smtClean="0"/>
              <a:t>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IN" dirty="0" smtClean="0"/>
              <a:t>Credit </a:t>
            </a:r>
            <a:r>
              <a:rPr lang="en-IN" dirty="0"/>
              <a:t>note voucher is used specially for sales return </a:t>
            </a:r>
            <a:r>
              <a:rPr lang="en-IN" dirty="0" smtClean="0"/>
              <a:t>entries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Note: These two voucher needs to enabled before use.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3091</TotalTime>
  <Words>260</Words>
  <Application>Microsoft Office PowerPoint</Application>
  <PresentationFormat>On-screen Show (4:3)</PresentationFormat>
  <Paragraphs>94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Wingdings 2</vt:lpstr>
      <vt:lpstr>Office Theme</vt:lpstr>
      <vt:lpstr>Sale and Purchase Vouchers</vt:lpstr>
      <vt:lpstr>Regular Vouchers in tally</vt:lpstr>
      <vt:lpstr>Sales/Purchase Entry</vt:lpstr>
      <vt:lpstr>Sales/Purchase Entry</vt:lpstr>
      <vt:lpstr>Sales/Purchase Entry Modes</vt:lpstr>
      <vt:lpstr>Entry of other details</vt:lpstr>
      <vt:lpstr>Invoice Sharing</vt:lpstr>
      <vt:lpstr>Invoice Configuration</vt:lpstr>
      <vt:lpstr>Debit and Credit Notes</vt:lpstr>
      <vt:lpstr>Credit/Debit Note Entry</vt:lpstr>
    </vt:vector>
  </TitlesOfParts>
  <Company>Management Information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Accounting Principles</dc:title>
  <dc:creator>Valued Gateway Client</dc:creator>
  <cp:lastModifiedBy>vijay</cp:lastModifiedBy>
  <cp:revision>173</cp:revision>
  <dcterms:created xsi:type="dcterms:W3CDTF">2000-02-01T21:02:43Z</dcterms:created>
  <dcterms:modified xsi:type="dcterms:W3CDTF">2021-09-25T13:30:27Z</dcterms:modified>
</cp:coreProperties>
</file>