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72"/>
  </p:notesMasterIdLst>
  <p:sldIdLst>
    <p:sldId id="338" r:id="rId2"/>
    <p:sldId id="325" r:id="rId3"/>
    <p:sldId id="327" r:id="rId4"/>
    <p:sldId id="265" r:id="rId5"/>
    <p:sldId id="336" r:id="rId6"/>
    <p:sldId id="328" r:id="rId7"/>
    <p:sldId id="330" r:id="rId8"/>
    <p:sldId id="331" r:id="rId9"/>
    <p:sldId id="332" r:id="rId10"/>
    <p:sldId id="329" r:id="rId11"/>
    <p:sldId id="337" r:id="rId12"/>
    <p:sldId id="258" r:id="rId13"/>
    <p:sldId id="326" r:id="rId14"/>
    <p:sldId id="358" r:id="rId15"/>
    <p:sldId id="339" r:id="rId16"/>
    <p:sldId id="264" r:id="rId17"/>
    <p:sldId id="309" r:id="rId18"/>
    <p:sldId id="259" r:id="rId19"/>
    <p:sldId id="279" r:id="rId20"/>
    <p:sldId id="310" r:id="rId21"/>
    <p:sldId id="260" r:id="rId22"/>
    <p:sldId id="280" r:id="rId23"/>
    <p:sldId id="261" r:id="rId24"/>
    <p:sldId id="340" r:id="rId25"/>
    <p:sldId id="262" r:id="rId26"/>
    <p:sldId id="335" r:id="rId27"/>
    <p:sldId id="333" r:id="rId28"/>
    <p:sldId id="334" r:id="rId29"/>
    <p:sldId id="323" r:id="rId30"/>
    <p:sldId id="277" r:id="rId31"/>
    <p:sldId id="278" r:id="rId32"/>
    <p:sldId id="281" r:id="rId33"/>
    <p:sldId id="306" r:id="rId34"/>
    <p:sldId id="283" r:id="rId35"/>
    <p:sldId id="282" r:id="rId36"/>
    <p:sldId id="284" r:id="rId37"/>
    <p:sldId id="285" r:id="rId38"/>
    <p:sldId id="286" r:id="rId39"/>
    <p:sldId id="355" r:id="rId40"/>
    <p:sldId id="345" r:id="rId41"/>
    <p:sldId id="346" r:id="rId42"/>
    <p:sldId id="347" r:id="rId43"/>
    <p:sldId id="348" r:id="rId44"/>
    <p:sldId id="349" r:id="rId45"/>
    <p:sldId id="356" r:id="rId46"/>
    <p:sldId id="357" r:id="rId47"/>
    <p:sldId id="324" r:id="rId48"/>
    <p:sldId id="287" r:id="rId49"/>
    <p:sldId id="288" r:id="rId50"/>
    <p:sldId id="289" r:id="rId51"/>
    <p:sldId id="290" r:id="rId52"/>
    <p:sldId id="291" r:id="rId53"/>
    <p:sldId id="292" r:id="rId54"/>
    <p:sldId id="293" r:id="rId55"/>
    <p:sldId id="294" r:id="rId56"/>
    <p:sldId id="295" r:id="rId57"/>
    <p:sldId id="296" r:id="rId58"/>
    <p:sldId id="297" r:id="rId59"/>
    <p:sldId id="298" r:id="rId60"/>
    <p:sldId id="299" r:id="rId61"/>
    <p:sldId id="300" r:id="rId62"/>
    <p:sldId id="301" r:id="rId63"/>
    <p:sldId id="302" r:id="rId64"/>
    <p:sldId id="303" r:id="rId65"/>
    <p:sldId id="304" r:id="rId66"/>
    <p:sldId id="305" r:id="rId67"/>
    <p:sldId id="350" r:id="rId68"/>
    <p:sldId id="351" r:id="rId69"/>
    <p:sldId id="352" r:id="rId70"/>
    <p:sldId id="353" r:id="rId71"/>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5pPr>
    <a:lvl6pPr marL="2286000" algn="l" defTabSz="914400" rtl="0" eaLnBrk="1" latinLnBrk="0" hangingPunct="1">
      <a:defRPr sz="2400" b="1" kern="1200">
        <a:solidFill>
          <a:schemeClr val="tx1"/>
        </a:solidFill>
        <a:latin typeface="Comic Sans MS" panose="030F0702030302020204" pitchFamily="66" charset="0"/>
        <a:ea typeface="+mn-ea"/>
        <a:cs typeface="+mn-cs"/>
      </a:defRPr>
    </a:lvl6pPr>
    <a:lvl7pPr marL="2743200" algn="l" defTabSz="914400" rtl="0" eaLnBrk="1" latinLnBrk="0" hangingPunct="1">
      <a:defRPr sz="2400" b="1" kern="1200">
        <a:solidFill>
          <a:schemeClr val="tx1"/>
        </a:solidFill>
        <a:latin typeface="Comic Sans MS" panose="030F0702030302020204" pitchFamily="66" charset="0"/>
        <a:ea typeface="+mn-ea"/>
        <a:cs typeface="+mn-cs"/>
      </a:defRPr>
    </a:lvl7pPr>
    <a:lvl8pPr marL="3200400" algn="l" defTabSz="914400" rtl="0" eaLnBrk="1" latinLnBrk="0" hangingPunct="1">
      <a:defRPr sz="2400" b="1" kern="1200">
        <a:solidFill>
          <a:schemeClr val="tx1"/>
        </a:solidFill>
        <a:latin typeface="Comic Sans MS" panose="030F0702030302020204" pitchFamily="66" charset="0"/>
        <a:ea typeface="+mn-ea"/>
        <a:cs typeface="+mn-cs"/>
      </a:defRPr>
    </a:lvl8pPr>
    <a:lvl9pPr marL="3657600" algn="l" defTabSz="914400" rtl="0" eaLnBrk="1" latinLnBrk="0" hangingPunct="1">
      <a:defRPr sz="2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70717" autoAdjust="0"/>
  </p:normalViewPr>
  <p:slideViewPr>
    <p:cSldViewPr>
      <p:cViewPr varScale="1">
        <p:scale>
          <a:sx n="64" d="100"/>
          <a:sy n="64" d="100"/>
        </p:scale>
        <p:origin x="16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FF2EE3-56A2-4566-8F71-CE6A9C18027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FC2815E-55EC-4331-AE95-7B9FDB168C95}">
      <dgm:prSet phldrT="[Text]"/>
      <dgm:spPr/>
      <dgm:t>
        <a:bodyPr/>
        <a:lstStyle/>
        <a:p>
          <a:r>
            <a:rPr lang="en-US" altLang="en-US" b="1" dirty="0" smtClean="0">
              <a:latin typeface="Comic Sans MS" panose="030F0702030302020204" pitchFamily="66" charset="0"/>
            </a:rPr>
            <a:t>Chart of Accounts</a:t>
          </a:r>
          <a:endParaRPr lang="en-US" dirty="0"/>
        </a:p>
      </dgm:t>
    </dgm:pt>
    <dgm:pt modelId="{4A50619A-B5F0-44C1-B1F5-B912CFDDAF06}" type="parTrans" cxnId="{AFFC0F02-8556-4132-B981-F6E33CC4A7B2}">
      <dgm:prSet/>
      <dgm:spPr/>
      <dgm:t>
        <a:bodyPr/>
        <a:lstStyle/>
        <a:p>
          <a:endParaRPr lang="en-US"/>
        </a:p>
      </dgm:t>
    </dgm:pt>
    <dgm:pt modelId="{876FBD6D-6E3B-4244-95B2-2BCB6DA69F4B}" type="sibTrans" cxnId="{AFFC0F02-8556-4132-B981-F6E33CC4A7B2}">
      <dgm:prSet/>
      <dgm:spPr/>
      <dgm:t>
        <a:bodyPr/>
        <a:lstStyle/>
        <a:p>
          <a:endParaRPr lang="en-US"/>
        </a:p>
      </dgm:t>
    </dgm:pt>
    <dgm:pt modelId="{0A71E35F-F308-4108-A4D9-39EB99C5AAC4}">
      <dgm:prSet phldrT="[Text]"/>
      <dgm:spPr/>
      <dgm:t>
        <a:bodyPr/>
        <a:lstStyle/>
        <a:p>
          <a:r>
            <a:rPr lang="en-US" dirty="0" smtClean="0"/>
            <a:t>Capital</a:t>
          </a:r>
          <a:endParaRPr lang="en-US" dirty="0"/>
        </a:p>
      </dgm:t>
    </dgm:pt>
    <dgm:pt modelId="{6004F67B-39E2-4273-8020-C331CB7EA197}" type="parTrans" cxnId="{360B2DAC-F3DA-4AB8-AD0B-84B62C57D8A4}">
      <dgm:prSet/>
      <dgm:spPr/>
      <dgm:t>
        <a:bodyPr/>
        <a:lstStyle/>
        <a:p>
          <a:endParaRPr lang="en-US"/>
        </a:p>
      </dgm:t>
    </dgm:pt>
    <dgm:pt modelId="{098B8639-1F4C-4D8D-A527-9EB8E00D9AF4}" type="sibTrans" cxnId="{360B2DAC-F3DA-4AB8-AD0B-84B62C57D8A4}">
      <dgm:prSet/>
      <dgm:spPr/>
      <dgm:t>
        <a:bodyPr/>
        <a:lstStyle/>
        <a:p>
          <a:endParaRPr lang="en-US"/>
        </a:p>
      </dgm:t>
    </dgm:pt>
    <dgm:pt modelId="{0F96ACE3-8971-49FB-AE42-AC3235B99AE8}">
      <dgm:prSet phldrT="[Text]"/>
      <dgm:spPr/>
      <dgm:t>
        <a:bodyPr/>
        <a:lstStyle/>
        <a:p>
          <a:r>
            <a:rPr lang="en-US" dirty="0" smtClean="0"/>
            <a:t>Revenue</a:t>
          </a:r>
          <a:endParaRPr lang="en-US" dirty="0"/>
        </a:p>
      </dgm:t>
    </dgm:pt>
    <dgm:pt modelId="{A68757D3-D902-448C-8926-CA95035F6DAA}" type="parTrans" cxnId="{31F8A89A-8710-4239-B62C-A8815863A604}">
      <dgm:prSet/>
      <dgm:spPr/>
      <dgm:t>
        <a:bodyPr/>
        <a:lstStyle/>
        <a:p>
          <a:endParaRPr lang="en-US"/>
        </a:p>
      </dgm:t>
    </dgm:pt>
    <dgm:pt modelId="{C53F1917-6460-4128-A0A5-409C50C3C6C7}" type="sibTrans" cxnId="{31F8A89A-8710-4239-B62C-A8815863A604}">
      <dgm:prSet/>
      <dgm:spPr/>
      <dgm:t>
        <a:bodyPr/>
        <a:lstStyle/>
        <a:p>
          <a:endParaRPr lang="en-US"/>
        </a:p>
      </dgm:t>
    </dgm:pt>
    <dgm:pt modelId="{61E388B6-749F-4B21-86F1-29E727386C6B}">
      <dgm:prSet custT="1"/>
      <dgm:spPr/>
      <dgm:t>
        <a:bodyPr/>
        <a:lstStyle/>
        <a:p>
          <a:r>
            <a:rPr lang="en-US" sz="3000" dirty="0" smtClean="0"/>
            <a:t>Liability</a:t>
          </a:r>
          <a:endParaRPr lang="en-US" sz="3000" dirty="0"/>
        </a:p>
      </dgm:t>
    </dgm:pt>
    <dgm:pt modelId="{44DB33DA-73D4-4EDE-89D1-3FED45E66571}" type="parTrans" cxnId="{3C400DF8-E9D5-41EE-8931-BDF0BA3155F4}">
      <dgm:prSet/>
      <dgm:spPr/>
      <dgm:t>
        <a:bodyPr/>
        <a:lstStyle/>
        <a:p>
          <a:endParaRPr lang="en-US"/>
        </a:p>
      </dgm:t>
    </dgm:pt>
    <dgm:pt modelId="{140E2E6A-BDC5-4B25-B35F-E74819ABF9DF}" type="sibTrans" cxnId="{3C400DF8-E9D5-41EE-8931-BDF0BA3155F4}">
      <dgm:prSet/>
      <dgm:spPr/>
      <dgm:t>
        <a:bodyPr/>
        <a:lstStyle/>
        <a:p>
          <a:endParaRPr lang="en-US"/>
        </a:p>
      </dgm:t>
    </dgm:pt>
    <dgm:pt modelId="{141A320B-0C01-4368-99ED-FC2EE10452A4}">
      <dgm:prSet custT="1"/>
      <dgm:spPr/>
      <dgm:t>
        <a:bodyPr/>
        <a:lstStyle/>
        <a:p>
          <a:r>
            <a:rPr lang="en-US" sz="3000" dirty="0" smtClean="0"/>
            <a:t>Assets</a:t>
          </a:r>
          <a:endParaRPr lang="en-US" sz="3000" dirty="0"/>
        </a:p>
      </dgm:t>
    </dgm:pt>
    <dgm:pt modelId="{41E56772-F558-4234-BA7F-EDC2DDBEA466}" type="parTrans" cxnId="{6791A0DA-8592-4B99-9194-2D4561EB3A0B}">
      <dgm:prSet/>
      <dgm:spPr/>
      <dgm:t>
        <a:bodyPr/>
        <a:lstStyle/>
        <a:p>
          <a:endParaRPr lang="en-US"/>
        </a:p>
      </dgm:t>
    </dgm:pt>
    <dgm:pt modelId="{74EE19F9-B281-4200-B8AB-81E2D50489CC}" type="sibTrans" cxnId="{6791A0DA-8592-4B99-9194-2D4561EB3A0B}">
      <dgm:prSet/>
      <dgm:spPr/>
      <dgm:t>
        <a:bodyPr/>
        <a:lstStyle/>
        <a:p>
          <a:endParaRPr lang="en-US"/>
        </a:p>
      </dgm:t>
    </dgm:pt>
    <dgm:pt modelId="{7F381441-7692-489F-94CD-08C9332F314D}">
      <dgm:prSet custT="1"/>
      <dgm:spPr/>
      <dgm:t>
        <a:bodyPr/>
        <a:lstStyle/>
        <a:p>
          <a:r>
            <a:rPr lang="en-US" sz="3000" dirty="0" smtClean="0"/>
            <a:t>Income</a:t>
          </a:r>
          <a:endParaRPr lang="en-US" sz="3000" dirty="0"/>
        </a:p>
      </dgm:t>
    </dgm:pt>
    <dgm:pt modelId="{BCEFB28F-42EB-47CB-9E2C-C3302B4EB243}" type="parTrans" cxnId="{0A47F59B-C137-4CD9-A359-0E008C1A81A9}">
      <dgm:prSet/>
      <dgm:spPr/>
      <dgm:t>
        <a:bodyPr/>
        <a:lstStyle/>
        <a:p>
          <a:endParaRPr lang="en-US"/>
        </a:p>
      </dgm:t>
    </dgm:pt>
    <dgm:pt modelId="{00077419-C01B-413C-848B-05ACF43BF369}" type="sibTrans" cxnId="{0A47F59B-C137-4CD9-A359-0E008C1A81A9}">
      <dgm:prSet/>
      <dgm:spPr/>
      <dgm:t>
        <a:bodyPr/>
        <a:lstStyle/>
        <a:p>
          <a:endParaRPr lang="en-US"/>
        </a:p>
      </dgm:t>
    </dgm:pt>
    <dgm:pt modelId="{9D1D469E-226C-49E7-901B-04F4CCD76A6F}">
      <dgm:prSet custT="1"/>
      <dgm:spPr/>
      <dgm:t>
        <a:bodyPr/>
        <a:lstStyle/>
        <a:p>
          <a:r>
            <a:rPr lang="en-US" sz="3000" dirty="0" smtClean="0"/>
            <a:t>Expense</a:t>
          </a:r>
          <a:endParaRPr lang="en-US" sz="3000" dirty="0"/>
        </a:p>
      </dgm:t>
    </dgm:pt>
    <dgm:pt modelId="{8AA96030-B9EF-422C-B781-EA6FF33BB5A1}" type="parTrans" cxnId="{27B74645-4AE5-4711-85E7-60EE14FE9C5E}">
      <dgm:prSet/>
      <dgm:spPr/>
      <dgm:t>
        <a:bodyPr/>
        <a:lstStyle/>
        <a:p>
          <a:endParaRPr lang="en-US"/>
        </a:p>
      </dgm:t>
    </dgm:pt>
    <dgm:pt modelId="{7B66A06C-DB9D-4A1E-88D3-57782D8FE5DF}" type="sibTrans" cxnId="{27B74645-4AE5-4711-85E7-60EE14FE9C5E}">
      <dgm:prSet/>
      <dgm:spPr/>
      <dgm:t>
        <a:bodyPr/>
        <a:lstStyle/>
        <a:p>
          <a:endParaRPr lang="en-US"/>
        </a:p>
      </dgm:t>
    </dgm:pt>
    <dgm:pt modelId="{4BA2D8BD-9378-4E58-8232-92C36F5EF296}" type="pres">
      <dgm:prSet presAssocID="{C8FF2EE3-56A2-4566-8F71-CE6A9C180276}" presName="hierChild1" presStyleCnt="0">
        <dgm:presLayoutVars>
          <dgm:orgChart val="1"/>
          <dgm:chPref val="1"/>
          <dgm:dir/>
          <dgm:animOne val="branch"/>
          <dgm:animLvl val="lvl"/>
          <dgm:resizeHandles/>
        </dgm:presLayoutVars>
      </dgm:prSet>
      <dgm:spPr/>
      <dgm:t>
        <a:bodyPr/>
        <a:lstStyle/>
        <a:p>
          <a:endParaRPr lang="en-US"/>
        </a:p>
      </dgm:t>
    </dgm:pt>
    <dgm:pt modelId="{A89C5752-F2C2-4CB5-B88D-C462D6729328}" type="pres">
      <dgm:prSet presAssocID="{5FC2815E-55EC-4331-AE95-7B9FDB168C95}" presName="hierRoot1" presStyleCnt="0">
        <dgm:presLayoutVars>
          <dgm:hierBranch val="init"/>
        </dgm:presLayoutVars>
      </dgm:prSet>
      <dgm:spPr/>
    </dgm:pt>
    <dgm:pt modelId="{3F1EA1F9-2492-4AE8-9E41-71F83244B6B0}" type="pres">
      <dgm:prSet presAssocID="{5FC2815E-55EC-4331-AE95-7B9FDB168C95}" presName="rootComposite1" presStyleCnt="0"/>
      <dgm:spPr/>
    </dgm:pt>
    <dgm:pt modelId="{05FE9194-D189-485B-8A79-3245B9179082}" type="pres">
      <dgm:prSet presAssocID="{5FC2815E-55EC-4331-AE95-7B9FDB168C95}" presName="rootText1" presStyleLbl="node0" presStyleIdx="0" presStyleCnt="1" custScaleX="242261">
        <dgm:presLayoutVars>
          <dgm:chPref val="3"/>
        </dgm:presLayoutVars>
      </dgm:prSet>
      <dgm:spPr/>
      <dgm:t>
        <a:bodyPr/>
        <a:lstStyle/>
        <a:p>
          <a:endParaRPr lang="en-US"/>
        </a:p>
      </dgm:t>
    </dgm:pt>
    <dgm:pt modelId="{3DCCE2A3-7757-49BF-9CF8-B6254B764484}" type="pres">
      <dgm:prSet presAssocID="{5FC2815E-55EC-4331-AE95-7B9FDB168C95}" presName="rootConnector1" presStyleLbl="node1" presStyleIdx="0" presStyleCnt="0"/>
      <dgm:spPr/>
      <dgm:t>
        <a:bodyPr/>
        <a:lstStyle/>
        <a:p>
          <a:endParaRPr lang="en-US"/>
        </a:p>
      </dgm:t>
    </dgm:pt>
    <dgm:pt modelId="{52D161FD-18F5-4350-865D-FED179B96902}" type="pres">
      <dgm:prSet presAssocID="{5FC2815E-55EC-4331-AE95-7B9FDB168C95}" presName="hierChild2" presStyleCnt="0"/>
      <dgm:spPr/>
    </dgm:pt>
    <dgm:pt modelId="{02CCD714-C10D-4F4B-B2C0-58E119F5E3AC}" type="pres">
      <dgm:prSet presAssocID="{6004F67B-39E2-4273-8020-C331CB7EA197}" presName="Name37" presStyleLbl="parChTrans1D2" presStyleIdx="0" presStyleCnt="2"/>
      <dgm:spPr/>
      <dgm:t>
        <a:bodyPr/>
        <a:lstStyle/>
        <a:p>
          <a:endParaRPr lang="en-US"/>
        </a:p>
      </dgm:t>
    </dgm:pt>
    <dgm:pt modelId="{166DFA7C-FF1A-4A80-B61B-CDCEA166D200}" type="pres">
      <dgm:prSet presAssocID="{0A71E35F-F308-4108-A4D9-39EB99C5AAC4}" presName="hierRoot2" presStyleCnt="0">
        <dgm:presLayoutVars>
          <dgm:hierBranch val="init"/>
        </dgm:presLayoutVars>
      </dgm:prSet>
      <dgm:spPr/>
    </dgm:pt>
    <dgm:pt modelId="{61641CD4-3748-45F8-B61B-BDB46A2DC37D}" type="pres">
      <dgm:prSet presAssocID="{0A71E35F-F308-4108-A4D9-39EB99C5AAC4}" presName="rootComposite" presStyleCnt="0"/>
      <dgm:spPr/>
    </dgm:pt>
    <dgm:pt modelId="{B8E320DD-7506-4E2E-904C-9DCA66D283D1}" type="pres">
      <dgm:prSet presAssocID="{0A71E35F-F308-4108-A4D9-39EB99C5AAC4}" presName="rootText" presStyleLbl="node2" presStyleIdx="0" presStyleCnt="2" custScaleX="185987">
        <dgm:presLayoutVars>
          <dgm:chPref val="3"/>
        </dgm:presLayoutVars>
      </dgm:prSet>
      <dgm:spPr/>
      <dgm:t>
        <a:bodyPr/>
        <a:lstStyle/>
        <a:p>
          <a:endParaRPr lang="en-US"/>
        </a:p>
      </dgm:t>
    </dgm:pt>
    <dgm:pt modelId="{E2EB29A6-5009-4B3A-B556-A28F102DDF25}" type="pres">
      <dgm:prSet presAssocID="{0A71E35F-F308-4108-A4D9-39EB99C5AAC4}" presName="rootConnector" presStyleLbl="node2" presStyleIdx="0" presStyleCnt="2"/>
      <dgm:spPr/>
      <dgm:t>
        <a:bodyPr/>
        <a:lstStyle/>
        <a:p>
          <a:endParaRPr lang="en-US"/>
        </a:p>
      </dgm:t>
    </dgm:pt>
    <dgm:pt modelId="{78FD6CFD-3429-4943-B824-04F42A959BCB}" type="pres">
      <dgm:prSet presAssocID="{0A71E35F-F308-4108-A4D9-39EB99C5AAC4}" presName="hierChild4" presStyleCnt="0"/>
      <dgm:spPr/>
    </dgm:pt>
    <dgm:pt modelId="{33C50572-7194-408A-BC79-C8574E7CBB9F}" type="pres">
      <dgm:prSet presAssocID="{41E56772-F558-4234-BA7F-EDC2DDBEA466}" presName="Name37" presStyleLbl="parChTrans1D3" presStyleIdx="0" presStyleCnt="4"/>
      <dgm:spPr/>
      <dgm:t>
        <a:bodyPr/>
        <a:lstStyle/>
        <a:p>
          <a:endParaRPr lang="en-US"/>
        </a:p>
      </dgm:t>
    </dgm:pt>
    <dgm:pt modelId="{A8EE9947-287B-487A-85E9-8CEC36DC3E1D}" type="pres">
      <dgm:prSet presAssocID="{141A320B-0C01-4368-99ED-FC2EE10452A4}" presName="hierRoot2" presStyleCnt="0">
        <dgm:presLayoutVars>
          <dgm:hierBranch val="init"/>
        </dgm:presLayoutVars>
      </dgm:prSet>
      <dgm:spPr/>
    </dgm:pt>
    <dgm:pt modelId="{98050267-C05F-4A57-A63F-35BA8389A920}" type="pres">
      <dgm:prSet presAssocID="{141A320B-0C01-4368-99ED-FC2EE10452A4}" presName="rootComposite" presStyleCnt="0"/>
      <dgm:spPr/>
    </dgm:pt>
    <dgm:pt modelId="{97F89241-090C-41F2-908B-C7E9F44067C1}" type="pres">
      <dgm:prSet presAssocID="{141A320B-0C01-4368-99ED-FC2EE10452A4}" presName="rootText" presStyleLbl="node3" presStyleIdx="0" presStyleCnt="4" custScaleY="66751">
        <dgm:presLayoutVars>
          <dgm:chPref val="3"/>
        </dgm:presLayoutVars>
      </dgm:prSet>
      <dgm:spPr/>
      <dgm:t>
        <a:bodyPr/>
        <a:lstStyle/>
        <a:p>
          <a:endParaRPr lang="en-US"/>
        </a:p>
      </dgm:t>
    </dgm:pt>
    <dgm:pt modelId="{A299F809-6C08-405F-B793-3034CBBC427E}" type="pres">
      <dgm:prSet presAssocID="{141A320B-0C01-4368-99ED-FC2EE10452A4}" presName="rootConnector" presStyleLbl="node3" presStyleIdx="0" presStyleCnt="4"/>
      <dgm:spPr/>
      <dgm:t>
        <a:bodyPr/>
        <a:lstStyle/>
        <a:p>
          <a:endParaRPr lang="en-US"/>
        </a:p>
      </dgm:t>
    </dgm:pt>
    <dgm:pt modelId="{4E1F613A-6223-4BD1-A409-9089DB8EE4B4}" type="pres">
      <dgm:prSet presAssocID="{141A320B-0C01-4368-99ED-FC2EE10452A4}" presName="hierChild4" presStyleCnt="0"/>
      <dgm:spPr/>
    </dgm:pt>
    <dgm:pt modelId="{F701B41A-057A-45B2-A9BA-4D23700F1CAE}" type="pres">
      <dgm:prSet presAssocID="{141A320B-0C01-4368-99ED-FC2EE10452A4}" presName="hierChild5" presStyleCnt="0"/>
      <dgm:spPr/>
    </dgm:pt>
    <dgm:pt modelId="{2EAE24D9-5640-49EB-BB75-E3A1E4B3B59F}" type="pres">
      <dgm:prSet presAssocID="{44DB33DA-73D4-4EDE-89D1-3FED45E66571}" presName="Name37" presStyleLbl="parChTrans1D3" presStyleIdx="1" presStyleCnt="4"/>
      <dgm:spPr/>
      <dgm:t>
        <a:bodyPr/>
        <a:lstStyle/>
        <a:p>
          <a:endParaRPr lang="en-US"/>
        </a:p>
      </dgm:t>
    </dgm:pt>
    <dgm:pt modelId="{EF192F5B-15DF-4A8E-ACCB-3ED2FF40F966}" type="pres">
      <dgm:prSet presAssocID="{61E388B6-749F-4B21-86F1-29E727386C6B}" presName="hierRoot2" presStyleCnt="0">
        <dgm:presLayoutVars>
          <dgm:hierBranch val="init"/>
        </dgm:presLayoutVars>
      </dgm:prSet>
      <dgm:spPr/>
    </dgm:pt>
    <dgm:pt modelId="{D750A065-15A1-4AC5-830B-D99AED9F2F63}" type="pres">
      <dgm:prSet presAssocID="{61E388B6-749F-4B21-86F1-29E727386C6B}" presName="rootComposite" presStyleCnt="0"/>
      <dgm:spPr/>
    </dgm:pt>
    <dgm:pt modelId="{2AD4B007-06D1-444B-B6C6-798A0EFC3D21}" type="pres">
      <dgm:prSet presAssocID="{61E388B6-749F-4B21-86F1-29E727386C6B}" presName="rootText" presStyleLbl="node3" presStyleIdx="1" presStyleCnt="4" custScaleY="49649" custLinFactNeighborX="1820" custLinFactNeighborY="-17026">
        <dgm:presLayoutVars>
          <dgm:chPref val="3"/>
        </dgm:presLayoutVars>
      </dgm:prSet>
      <dgm:spPr/>
      <dgm:t>
        <a:bodyPr/>
        <a:lstStyle/>
        <a:p>
          <a:endParaRPr lang="en-US"/>
        </a:p>
      </dgm:t>
    </dgm:pt>
    <dgm:pt modelId="{23AFC37A-5532-4820-8C6E-CEC5BA03F2A9}" type="pres">
      <dgm:prSet presAssocID="{61E388B6-749F-4B21-86F1-29E727386C6B}" presName="rootConnector" presStyleLbl="node3" presStyleIdx="1" presStyleCnt="4"/>
      <dgm:spPr/>
      <dgm:t>
        <a:bodyPr/>
        <a:lstStyle/>
        <a:p>
          <a:endParaRPr lang="en-US"/>
        </a:p>
      </dgm:t>
    </dgm:pt>
    <dgm:pt modelId="{3A29C93D-8D7D-48F3-8E14-6E37C6698C11}" type="pres">
      <dgm:prSet presAssocID="{61E388B6-749F-4B21-86F1-29E727386C6B}" presName="hierChild4" presStyleCnt="0"/>
      <dgm:spPr/>
    </dgm:pt>
    <dgm:pt modelId="{0377B36A-3F9A-4E11-B726-1CE18C1F04B8}" type="pres">
      <dgm:prSet presAssocID="{61E388B6-749F-4B21-86F1-29E727386C6B}" presName="hierChild5" presStyleCnt="0"/>
      <dgm:spPr/>
    </dgm:pt>
    <dgm:pt modelId="{C2BB362D-6E66-402B-A91B-D937D4C21B7C}" type="pres">
      <dgm:prSet presAssocID="{0A71E35F-F308-4108-A4D9-39EB99C5AAC4}" presName="hierChild5" presStyleCnt="0"/>
      <dgm:spPr/>
    </dgm:pt>
    <dgm:pt modelId="{8775BC66-2C6E-4D61-8764-B0709A435B33}" type="pres">
      <dgm:prSet presAssocID="{A68757D3-D902-448C-8926-CA95035F6DAA}" presName="Name37" presStyleLbl="parChTrans1D2" presStyleIdx="1" presStyleCnt="2"/>
      <dgm:spPr/>
      <dgm:t>
        <a:bodyPr/>
        <a:lstStyle/>
        <a:p>
          <a:endParaRPr lang="en-US"/>
        </a:p>
      </dgm:t>
    </dgm:pt>
    <dgm:pt modelId="{FA778B14-24E2-4F2D-9224-52A78BF3F7B6}" type="pres">
      <dgm:prSet presAssocID="{0F96ACE3-8971-49FB-AE42-AC3235B99AE8}" presName="hierRoot2" presStyleCnt="0">
        <dgm:presLayoutVars>
          <dgm:hierBranch val="init"/>
        </dgm:presLayoutVars>
      </dgm:prSet>
      <dgm:spPr/>
    </dgm:pt>
    <dgm:pt modelId="{3C0014FF-DBF5-41FB-A74A-83EE7A10B715}" type="pres">
      <dgm:prSet presAssocID="{0F96ACE3-8971-49FB-AE42-AC3235B99AE8}" presName="rootComposite" presStyleCnt="0"/>
      <dgm:spPr/>
    </dgm:pt>
    <dgm:pt modelId="{BE53F6A6-3061-484A-99A5-0C8AB65CD662}" type="pres">
      <dgm:prSet presAssocID="{0F96ACE3-8971-49FB-AE42-AC3235B99AE8}" presName="rootText" presStyleLbl="node2" presStyleIdx="1" presStyleCnt="2" custScaleX="158973">
        <dgm:presLayoutVars>
          <dgm:chPref val="3"/>
        </dgm:presLayoutVars>
      </dgm:prSet>
      <dgm:spPr/>
      <dgm:t>
        <a:bodyPr/>
        <a:lstStyle/>
        <a:p>
          <a:endParaRPr lang="en-US"/>
        </a:p>
      </dgm:t>
    </dgm:pt>
    <dgm:pt modelId="{07F09C7D-58C5-4E54-9C84-B92ECC14265F}" type="pres">
      <dgm:prSet presAssocID="{0F96ACE3-8971-49FB-AE42-AC3235B99AE8}" presName="rootConnector" presStyleLbl="node2" presStyleIdx="1" presStyleCnt="2"/>
      <dgm:spPr/>
      <dgm:t>
        <a:bodyPr/>
        <a:lstStyle/>
        <a:p>
          <a:endParaRPr lang="en-US"/>
        </a:p>
      </dgm:t>
    </dgm:pt>
    <dgm:pt modelId="{9334368C-2152-479D-8D70-FF461B16EE6D}" type="pres">
      <dgm:prSet presAssocID="{0F96ACE3-8971-49FB-AE42-AC3235B99AE8}" presName="hierChild4" presStyleCnt="0"/>
      <dgm:spPr/>
    </dgm:pt>
    <dgm:pt modelId="{20EC0281-7CFA-400E-A3C8-915E04AFC555}" type="pres">
      <dgm:prSet presAssocID="{BCEFB28F-42EB-47CB-9E2C-C3302B4EB243}" presName="Name37" presStyleLbl="parChTrans1D3" presStyleIdx="2" presStyleCnt="4"/>
      <dgm:spPr/>
      <dgm:t>
        <a:bodyPr/>
        <a:lstStyle/>
        <a:p>
          <a:endParaRPr lang="en-US"/>
        </a:p>
      </dgm:t>
    </dgm:pt>
    <dgm:pt modelId="{FA4656BF-F81B-4015-90CE-991625B05057}" type="pres">
      <dgm:prSet presAssocID="{7F381441-7692-489F-94CD-08C9332F314D}" presName="hierRoot2" presStyleCnt="0">
        <dgm:presLayoutVars>
          <dgm:hierBranch val="init"/>
        </dgm:presLayoutVars>
      </dgm:prSet>
      <dgm:spPr/>
    </dgm:pt>
    <dgm:pt modelId="{F43C55F6-691B-4E02-BC31-E80E645BB9B3}" type="pres">
      <dgm:prSet presAssocID="{7F381441-7692-489F-94CD-08C9332F314D}" presName="rootComposite" presStyleCnt="0"/>
      <dgm:spPr/>
    </dgm:pt>
    <dgm:pt modelId="{BF7FCF62-62F2-4B28-8CE5-69AEC8C1D5C3}" type="pres">
      <dgm:prSet presAssocID="{7F381441-7692-489F-94CD-08C9332F314D}" presName="rootText" presStyleLbl="node3" presStyleIdx="2" presStyleCnt="4">
        <dgm:presLayoutVars>
          <dgm:chPref val="3"/>
        </dgm:presLayoutVars>
      </dgm:prSet>
      <dgm:spPr/>
      <dgm:t>
        <a:bodyPr/>
        <a:lstStyle/>
        <a:p>
          <a:endParaRPr lang="en-US"/>
        </a:p>
      </dgm:t>
    </dgm:pt>
    <dgm:pt modelId="{DABF326F-2A22-4D6F-ACB0-75706D38C39A}" type="pres">
      <dgm:prSet presAssocID="{7F381441-7692-489F-94CD-08C9332F314D}" presName="rootConnector" presStyleLbl="node3" presStyleIdx="2" presStyleCnt="4"/>
      <dgm:spPr/>
      <dgm:t>
        <a:bodyPr/>
        <a:lstStyle/>
        <a:p>
          <a:endParaRPr lang="en-US"/>
        </a:p>
      </dgm:t>
    </dgm:pt>
    <dgm:pt modelId="{BE142147-62CF-439D-8C1A-21A07F262D91}" type="pres">
      <dgm:prSet presAssocID="{7F381441-7692-489F-94CD-08C9332F314D}" presName="hierChild4" presStyleCnt="0"/>
      <dgm:spPr/>
    </dgm:pt>
    <dgm:pt modelId="{5D4CC89E-4897-451D-B73F-75BCF0F231E7}" type="pres">
      <dgm:prSet presAssocID="{7F381441-7692-489F-94CD-08C9332F314D}" presName="hierChild5" presStyleCnt="0"/>
      <dgm:spPr/>
    </dgm:pt>
    <dgm:pt modelId="{F8F0B942-E2D5-47D1-B25C-3829BB09979B}" type="pres">
      <dgm:prSet presAssocID="{8AA96030-B9EF-422C-B781-EA6FF33BB5A1}" presName="Name37" presStyleLbl="parChTrans1D3" presStyleIdx="3" presStyleCnt="4"/>
      <dgm:spPr/>
      <dgm:t>
        <a:bodyPr/>
        <a:lstStyle/>
        <a:p>
          <a:endParaRPr lang="en-US"/>
        </a:p>
      </dgm:t>
    </dgm:pt>
    <dgm:pt modelId="{96CD878A-46DA-4424-89A5-3FBB2780912D}" type="pres">
      <dgm:prSet presAssocID="{9D1D469E-226C-49E7-901B-04F4CCD76A6F}" presName="hierRoot2" presStyleCnt="0">
        <dgm:presLayoutVars>
          <dgm:hierBranch val="init"/>
        </dgm:presLayoutVars>
      </dgm:prSet>
      <dgm:spPr/>
    </dgm:pt>
    <dgm:pt modelId="{32983E66-8295-4546-9C07-EE5FECC54F0F}" type="pres">
      <dgm:prSet presAssocID="{9D1D469E-226C-49E7-901B-04F4CCD76A6F}" presName="rootComposite" presStyleCnt="0"/>
      <dgm:spPr/>
    </dgm:pt>
    <dgm:pt modelId="{4DA5C8F1-87F3-4483-8ED9-AA78B1567376}" type="pres">
      <dgm:prSet presAssocID="{9D1D469E-226C-49E7-901B-04F4CCD76A6F}" presName="rootText" presStyleLbl="node3" presStyleIdx="3" presStyleCnt="4">
        <dgm:presLayoutVars>
          <dgm:chPref val="3"/>
        </dgm:presLayoutVars>
      </dgm:prSet>
      <dgm:spPr/>
      <dgm:t>
        <a:bodyPr/>
        <a:lstStyle/>
        <a:p>
          <a:endParaRPr lang="en-US"/>
        </a:p>
      </dgm:t>
    </dgm:pt>
    <dgm:pt modelId="{DBC0F60C-D76C-4BDA-947E-AFBE0FE198C8}" type="pres">
      <dgm:prSet presAssocID="{9D1D469E-226C-49E7-901B-04F4CCD76A6F}" presName="rootConnector" presStyleLbl="node3" presStyleIdx="3" presStyleCnt="4"/>
      <dgm:spPr/>
      <dgm:t>
        <a:bodyPr/>
        <a:lstStyle/>
        <a:p>
          <a:endParaRPr lang="en-US"/>
        </a:p>
      </dgm:t>
    </dgm:pt>
    <dgm:pt modelId="{990EA614-1F41-4AAD-A115-C89A2BA1E3CD}" type="pres">
      <dgm:prSet presAssocID="{9D1D469E-226C-49E7-901B-04F4CCD76A6F}" presName="hierChild4" presStyleCnt="0"/>
      <dgm:spPr/>
    </dgm:pt>
    <dgm:pt modelId="{BC9C9ACA-DEE6-4314-ACF4-7792CF81A1E1}" type="pres">
      <dgm:prSet presAssocID="{9D1D469E-226C-49E7-901B-04F4CCD76A6F}" presName="hierChild5" presStyleCnt="0"/>
      <dgm:spPr/>
    </dgm:pt>
    <dgm:pt modelId="{040AE2F0-1099-457A-B001-D11314346A94}" type="pres">
      <dgm:prSet presAssocID="{0F96ACE3-8971-49FB-AE42-AC3235B99AE8}" presName="hierChild5" presStyleCnt="0"/>
      <dgm:spPr/>
    </dgm:pt>
    <dgm:pt modelId="{21573321-C4BE-441D-9E4E-6267EA65565B}" type="pres">
      <dgm:prSet presAssocID="{5FC2815E-55EC-4331-AE95-7B9FDB168C95}" presName="hierChild3" presStyleCnt="0"/>
      <dgm:spPr/>
    </dgm:pt>
  </dgm:ptLst>
  <dgm:cxnLst>
    <dgm:cxn modelId="{5766D49D-1510-4C39-8ADF-16478F895B4A}" type="presOf" srcId="{A68757D3-D902-448C-8926-CA95035F6DAA}" destId="{8775BC66-2C6E-4D61-8764-B0709A435B33}" srcOrd="0" destOrd="0" presId="urn:microsoft.com/office/officeart/2005/8/layout/orgChart1"/>
    <dgm:cxn modelId="{31F8A89A-8710-4239-B62C-A8815863A604}" srcId="{5FC2815E-55EC-4331-AE95-7B9FDB168C95}" destId="{0F96ACE3-8971-49FB-AE42-AC3235B99AE8}" srcOrd="1" destOrd="0" parTransId="{A68757D3-D902-448C-8926-CA95035F6DAA}" sibTransId="{C53F1917-6460-4128-A0A5-409C50C3C6C7}"/>
    <dgm:cxn modelId="{234AEDB4-5288-4FE5-A61B-90225B1B644C}" type="presOf" srcId="{7F381441-7692-489F-94CD-08C9332F314D}" destId="{BF7FCF62-62F2-4B28-8CE5-69AEC8C1D5C3}" srcOrd="0" destOrd="0" presId="urn:microsoft.com/office/officeart/2005/8/layout/orgChart1"/>
    <dgm:cxn modelId="{4E27DCB5-7A66-4281-9DEE-854908010E61}" type="presOf" srcId="{0A71E35F-F308-4108-A4D9-39EB99C5AAC4}" destId="{E2EB29A6-5009-4B3A-B556-A28F102DDF25}" srcOrd="1" destOrd="0" presId="urn:microsoft.com/office/officeart/2005/8/layout/orgChart1"/>
    <dgm:cxn modelId="{27B74645-4AE5-4711-85E7-60EE14FE9C5E}" srcId="{0F96ACE3-8971-49FB-AE42-AC3235B99AE8}" destId="{9D1D469E-226C-49E7-901B-04F4CCD76A6F}" srcOrd="1" destOrd="0" parTransId="{8AA96030-B9EF-422C-B781-EA6FF33BB5A1}" sibTransId="{7B66A06C-DB9D-4A1E-88D3-57782D8FE5DF}"/>
    <dgm:cxn modelId="{F765E53C-24ED-41B6-A641-7318F191A983}" type="presOf" srcId="{0F96ACE3-8971-49FB-AE42-AC3235B99AE8}" destId="{07F09C7D-58C5-4E54-9C84-B92ECC14265F}" srcOrd="1" destOrd="0" presId="urn:microsoft.com/office/officeart/2005/8/layout/orgChart1"/>
    <dgm:cxn modelId="{5A40687E-1555-436F-8C6E-3E5A896776E0}" type="presOf" srcId="{141A320B-0C01-4368-99ED-FC2EE10452A4}" destId="{A299F809-6C08-405F-B793-3034CBBC427E}" srcOrd="1" destOrd="0" presId="urn:microsoft.com/office/officeart/2005/8/layout/orgChart1"/>
    <dgm:cxn modelId="{2C48C763-B7FF-4FC0-81C2-E6E6B030DE43}" type="presOf" srcId="{44DB33DA-73D4-4EDE-89D1-3FED45E66571}" destId="{2EAE24D9-5640-49EB-BB75-E3A1E4B3B59F}" srcOrd="0" destOrd="0" presId="urn:microsoft.com/office/officeart/2005/8/layout/orgChart1"/>
    <dgm:cxn modelId="{0FB3ABCD-852A-4A20-B027-D33D37E27866}" type="presOf" srcId="{8AA96030-B9EF-422C-B781-EA6FF33BB5A1}" destId="{F8F0B942-E2D5-47D1-B25C-3829BB09979B}" srcOrd="0" destOrd="0" presId="urn:microsoft.com/office/officeart/2005/8/layout/orgChart1"/>
    <dgm:cxn modelId="{3C400DF8-E9D5-41EE-8931-BDF0BA3155F4}" srcId="{0A71E35F-F308-4108-A4D9-39EB99C5AAC4}" destId="{61E388B6-749F-4B21-86F1-29E727386C6B}" srcOrd="1" destOrd="0" parTransId="{44DB33DA-73D4-4EDE-89D1-3FED45E66571}" sibTransId="{140E2E6A-BDC5-4B25-B35F-E74819ABF9DF}"/>
    <dgm:cxn modelId="{9C86027D-49E2-437A-A93B-90330B429F58}" type="presOf" srcId="{61E388B6-749F-4B21-86F1-29E727386C6B}" destId="{2AD4B007-06D1-444B-B6C6-798A0EFC3D21}" srcOrd="0" destOrd="0" presId="urn:microsoft.com/office/officeart/2005/8/layout/orgChart1"/>
    <dgm:cxn modelId="{98E19EFC-B095-4DF1-AE40-154276571527}" type="presOf" srcId="{C8FF2EE3-56A2-4566-8F71-CE6A9C180276}" destId="{4BA2D8BD-9378-4E58-8232-92C36F5EF296}" srcOrd="0" destOrd="0" presId="urn:microsoft.com/office/officeart/2005/8/layout/orgChart1"/>
    <dgm:cxn modelId="{0A47F59B-C137-4CD9-A359-0E008C1A81A9}" srcId="{0F96ACE3-8971-49FB-AE42-AC3235B99AE8}" destId="{7F381441-7692-489F-94CD-08C9332F314D}" srcOrd="0" destOrd="0" parTransId="{BCEFB28F-42EB-47CB-9E2C-C3302B4EB243}" sibTransId="{00077419-C01B-413C-848B-05ACF43BF369}"/>
    <dgm:cxn modelId="{EB69677D-C544-4CA5-AD1B-EC03889C1D20}" type="presOf" srcId="{5FC2815E-55EC-4331-AE95-7B9FDB168C95}" destId="{05FE9194-D189-485B-8A79-3245B9179082}" srcOrd="0" destOrd="0" presId="urn:microsoft.com/office/officeart/2005/8/layout/orgChart1"/>
    <dgm:cxn modelId="{D1A33379-A48F-439F-82D4-4624AAAB74DE}" type="presOf" srcId="{141A320B-0C01-4368-99ED-FC2EE10452A4}" destId="{97F89241-090C-41F2-908B-C7E9F44067C1}" srcOrd="0" destOrd="0" presId="urn:microsoft.com/office/officeart/2005/8/layout/orgChart1"/>
    <dgm:cxn modelId="{AFFC0F02-8556-4132-B981-F6E33CC4A7B2}" srcId="{C8FF2EE3-56A2-4566-8F71-CE6A9C180276}" destId="{5FC2815E-55EC-4331-AE95-7B9FDB168C95}" srcOrd="0" destOrd="0" parTransId="{4A50619A-B5F0-44C1-B1F5-B912CFDDAF06}" sibTransId="{876FBD6D-6E3B-4244-95B2-2BCB6DA69F4B}"/>
    <dgm:cxn modelId="{59D0E0C3-966C-4E40-BF13-093DC4F062BE}" type="presOf" srcId="{9D1D469E-226C-49E7-901B-04F4CCD76A6F}" destId="{DBC0F60C-D76C-4BDA-947E-AFBE0FE198C8}" srcOrd="1" destOrd="0" presId="urn:microsoft.com/office/officeart/2005/8/layout/orgChart1"/>
    <dgm:cxn modelId="{51E002AB-487B-4013-97B8-5F0EC97EA5F3}" type="presOf" srcId="{9D1D469E-226C-49E7-901B-04F4CCD76A6F}" destId="{4DA5C8F1-87F3-4483-8ED9-AA78B1567376}" srcOrd="0" destOrd="0" presId="urn:microsoft.com/office/officeart/2005/8/layout/orgChart1"/>
    <dgm:cxn modelId="{74F30A59-B4AA-4D3D-A52F-BA5D66E90CFC}" type="presOf" srcId="{6004F67B-39E2-4273-8020-C331CB7EA197}" destId="{02CCD714-C10D-4F4B-B2C0-58E119F5E3AC}" srcOrd="0" destOrd="0" presId="urn:microsoft.com/office/officeart/2005/8/layout/orgChart1"/>
    <dgm:cxn modelId="{A59885AF-EFA8-4B3F-B96C-2B22631EC857}" type="presOf" srcId="{0A71E35F-F308-4108-A4D9-39EB99C5AAC4}" destId="{B8E320DD-7506-4E2E-904C-9DCA66D283D1}" srcOrd="0" destOrd="0" presId="urn:microsoft.com/office/officeart/2005/8/layout/orgChart1"/>
    <dgm:cxn modelId="{6791A0DA-8592-4B99-9194-2D4561EB3A0B}" srcId="{0A71E35F-F308-4108-A4D9-39EB99C5AAC4}" destId="{141A320B-0C01-4368-99ED-FC2EE10452A4}" srcOrd="0" destOrd="0" parTransId="{41E56772-F558-4234-BA7F-EDC2DDBEA466}" sibTransId="{74EE19F9-B281-4200-B8AB-81E2D50489CC}"/>
    <dgm:cxn modelId="{2E1096E3-A635-4CF2-B4E8-15BFD23603D9}" type="presOf" srcId="{BCEFB28F-42EB-47CB-9E2C-C3302B4EB243}" destId="{20EC0281-7CFA-400E-A3C8-915E04AFC555}" srcOrd="0" destOrd="0" presId="urn:microsoft.com/office/officeart/2005/8/layout/orgChart1"/>
    <dgm:cxn modelId="{2213AF60-3FF6-4169-9DED-8E7DCA3D9209}" type="presOf" srcId="{0F96ACE3-8971-49FB-AE42-AC3235B99AE8}" destId="{BE53F6A6-3061-484A-99A5-0C8AB65CD662}" srcOrd="0" destOrd="0" presId="urn:microsoft.com/office/officeart/2005/8/layout/orgChart1"/>
    <dgm:cxn modelId="{360B2DAC-F3DA-4AB8-AD0B-84B62C57D8A4}" srcId="{5FC2815E-55EC-4331-AE95-7B9FDB168C95}" destId="{0A71E35F-F308-4108-A4D9-39EB99C5AAC4}" srcOrd="0" destOrd="0" parTransId="{6004F67B-39E2-4273-8020-C331CB7EA197}" sibTransId="{098B8639-1F4C-4D8D-A527-9EB8E00D9AF4}"/>
    <dgm:cxn modelId="{A601C3A5-182E-4FED-89A4-AD65A847B508}" type="presOf" srcId="{41E56772-F558-4234-BA7F-EDC2DDBEA466}" destId="{33C50572-7194-408A-BC79-C8574E7CBB9F}" srcOrd="0" destOrd="0" presId="urn:microsoft.com/office/officeart/2005/8/layout/orgChart1"/>
    <dgm:cxn modelId="{5803EE59-EFE6-42DF-9A8D-0D8E478EE61D}" type="presOf" srcId="{7F381441-7692-489F-94CD-08C9332F314D}" destId="{DABF326F-2A22-4D6F-ACB0-75706D38C39A}" srcOrd="1" destOrd="0" presId="urn:microsoft.com/office/officeart/2005/8/layout/orgChart1"/>
    <dgm:cxn modelId="{F2AC103B-47C6-4964-9E4C-ABC3C2B88BBA}" type="presOf" srcId="{61E388B6-749F-4B21-86F1-29E727386C6B}" destId="{23AFC37A-5532-4820-8C6E-CEC5BA03F2A9}" srcOrd="1" destOrd="0" presId="urn:microsoft.com/office/officeart/2005/8/layout/orgChart1"/>
    <dgm:cxn modelId="{7951C539-A140-4B84-A7EE-47FBC48B3788}" type="presOf" srcId="{5FC2815E-55EC-4331-AE95-7B9FDB168C95}" destId="{3DCCE2A3-7757-49BF-9CF8-B6254B764484}" srcOrd="1" destOrd="0" presId="urn:microsoft.com/office/officeart/2005/8/layout/orgChart1"/>
    <dgm:cxn modelId="{DBBCB8EA-2857-408D-9D20-D9EED9A99734}" type="presParOf" srcId="{4BA2D8BD-9378-4E58-8232-92C36F5EF296}" destId="{A89C5752-F2C2-4CB5-B88D-C462D6729328}" srcOrd="0" destOrd="0" presId="urn:microsoft.com/office/officeart/2005/8/layout/orgChart1"/>
    <dgm:cxn modelId="{FAC6D57F-7461-4826-AB72-9349FA02CD65}" type="presParOf" srcId="{A89C5752-F2C2-4CB5-B88D-C462D6729328}" destId="{3F1EA1F9-2492-4AE8-9E41-71F83244B6B0}" srcOrd="0" destOrd="0" presId="urn:microsoft.com/office/officeart/2005/8/layout/orgChart1"/>
    <dgm:cxn modelId="{91BD6377-B7C7-43F9-981B-656DAF5820EE}" type="presParOf" srcId="{3F1EA1F9-2492-4AE8-9E41-71F83244B6B0}" destId="{05FE9194-D189-485B-8A79-3245B9179082}" srcOrd="0" destOrd="0" presId="urn:microsoft.com/office/officeart/2005/8/layout/orgChart1"/>
    <dgm:cxn modelId="{40B93B39-4712-44FA-B3EE-578BCE95430E}" type="presParOf" srcId="{3F1EA1F9-2492-4AE8-9E41-71F83244B6B0}" destId="{3DCCE2A3-7757-49BF-9CF8-B6254B764484}" srcOrd="1" destOrd="0" presId="urn:microsoft.com/office/officeart/2005/8/layout/orgChart1"/>
    <dgm:cxn modelId="{F4645380-C159-4205-A7EE-2A5A9D5BA31D}" type="presParOf" srcId="{A89C5752-F2C2-4CB5-B88D-C462D6729328}" destId="{52D161FD-18F5-4350-865D-FED179B96902}" srcOrd="1" destOrd="0" presId="urn:microsoft.com/office/officeart/2005/8/layout/orgChart1"/>
    <dgm:cxn modelId="{AC9633BA-856C-46CE-8597-E0E1BA8293EE}" type="presParOf" srcId="{52D161FD-18F5-4350-865D-FED179B96902}" destId="{02CCD714-C10D-4F4B-B2C0-58E119F5E3AC}" srcOrd="0" destOrd="0" presId="urn:microsoft.com/office/officeart/2005/8/layout/orgChart1"/>
    <dgm:cxn modelId="{8FA6DD3E-2AD4-4592-8A70-5FA9468E48A6}" type="presParOf" srcId="{52D161FD-18F5-4350-865D-FED179B96902}" destId="{166DFA7C-FF1A-4A80-B61B-CDCEA166D200}" srcOrd="1" destOrd="0" presId="urn:microsoft.com/office/officeart/2005/8/layout/orgChart1"/>
    <dgm:cxn modelId="{CBEE4BF1-EFBE-4DEA-ADC1-328D8ACC12E4}" type="presParOf" srcId="{166DFA7C-FF1A-4A80-B61B-CDCEA166D200}" destId="{61641CD4-3748-45F8-B61B-BDB46A2DC37D}" srcOrd="0" destOrd="0" presId="urn:microsoft.com/office/officeart/2005/8/layout/orgChart1"/>
    <dgm:cxn modelId="{FD45362D-E618-4A77-A8A9-FEC733B0C1B8}" type="presParOf" srcId="{61641CD4-3748-45F8-B61B-BDB46A2DC37D}" destId="{B8E320DD-7506-4E2E-904C-9DCA66D283D1}" srcOrd="0" destOrd="0" presId="urn:microsoft.com/office/officeart/2005/8/layout/orgChart1"/>
    <dgm:cxn modelId="{C6FB240A-1155-4668-89CE-0795296BA5EF}" type="presParOf" srcId="{61641CD4-3748-45F8-B61B-BDB46A2DC37D}" destId="{E2EB29A6-5009-4B3A-B556-A28F102DDF25}" srcOrd="1" destOrd="0" presId="urn:microsoft.com/office/officeart/2005/8/layout/orgChart1"/>
    <dgm:cxn modelId="{6DB43D51-C035-4396-B29E-ECBC15FFE4A9}" type="presParOf" srcId="{166DFA7C-FF1A-4A80-B61B-CDCEA166D200}" destId="{78FD6CFD-3429-4943-B824-04F42A959BCB}" srcOrd="1" destOrd="0" presId="urn:microsoft.com/office/officeart/2005/8/layout/orgChart1"/>
    <dgm:cxn modelId="{CFE858B5-2130-41B9-8D7E-1658182DB92D}" type="presParOf" srcId="{78FD6CFD-3429-4943-B824-04F42A959BCB}" destId="{33C50572-7194-408A-BC79-C8574E7CBB9F}" srcOrd="0" destOrd="0" presId="urn:microsoft.com/office/officeart/2005/8/layout/orgChart1"/>
    <dgm:cxn modelId="{4622FF05-3C89-415F-8983-391ECE41B305}" type="presParOf" srcId="{78FD6CFD-3429-4943-B824-04F42A959BCB}" destId="{A8EE9947-287B-487A-85E9-8CEC36DC3E1D}" srcOrd="1" destOrd="0" presId="urn:microsoft.com/office/officeart/2005/8/layout/orgChart1"/>
    <dgm:cxn modelId="{A7D85E57-9F08-4D0E-89C5-D0F48BBFC288}" type="presParOf" srcId="{A8EE9947-287B-487A-85E9-8CEC36DC3E1D}" destId="{98050267-C05F-4A57-A63F-35BA8389A920}" srcOrd="0" destOrd="0" presId="urn:microsoft.com/office/officeart/2005/8/layout/orgChart1"/>
    <dgm:cxn modelId="{51F1BF9C-7B1A-4EFD-A696-D9F703D013ED}" type="presParOf" srcId="{98050267-C05F-4A57-A63F-35BA8389A920}" destId="{97F89241-090C-41F2-908B-C7E9F44067C1}" srcOrd="0" destOrd="0" presId="urn:microsoft.com/office/officeart/2005/8/layout/orgChart1"/>
    <dgm:cxn modelId="{78C69BDB-FD26-44EB-AC7A-1F29CEB5B9D1}" type="presParOf" srcId="{98050267-C05F-4A57-A63F-35BA8389A920}" destId="{A299F809-6C08-405F-B793-3034CBBC427E}" srcOrd="1" destOrd="0" presId="urn:microsoft.com/office/officeart/2005/8/layout/orgChart1"/>
    <dgm:cxn modelId="{4636FA23-6A1B-46A3-B637-5559DB2C9E47}" type="presParOf" srcId="{A8EE9947-287B-487A-85E9-8CEC36DC3E1D}" destId="{4E1F613A-6223-4BD1-A409-9089DB8EE4B4}" srcOrd="1" destOrd="0" presId="urn:microsoft.com/office/officeart/2005/8/layout/orgChart1"/>
    <dgm:cxn modelId="{AA8A9D4A-2B89-4FA9-9EDE-300331764CB1}" type="presParOf" srcId="{A8EE9947-287B-487A-85E9-8CEC36DC3E1D}" destId="{F701B41A-057A-45B2-A9BA-4D23700F1CAE}" srcOrd="2" destOrd="0" presId="urn:microsoft.com/office/officeart/2005/8/layout/orgChart1"/>
    <dgm:cxn modelId="{AC6B66C9-78AC-4171-8989-D4B6C38928EC}" type="presParOf" srcId="{78FD6CFD-3429-4943-B824-04F42A959BCB}" destId="{2EAE24D9-5640-49EB-BB75-E3A1E4B3B59F}" srcOrd="2" destOrd="0" presId="urn:microsoft.com/office/officeart/2005/8/layout/orgChart1"/>
    <dgm:cxn modelId="{FAFEB49C-7BCE-4561-AE59-B6D7DDEE5FF0}" type="presParOf" srcId="{78FD6CFD-3429-4943-B824-04F42A959BCB}" destId="{EF192F5B-15DF-4A8E-ACCB-3ED2FF40F966}" srcOrd="3" destOrd="0" presId="urn:microsoft.com/office/officeart/2005/8/layout/orgChart1"/>
    <dgm:cxn modelId="{F19D2128-380C-4CB8-84AC-B76580CA54DB}" type="presParOf" srcId="{EF192F5B-15DF-4A8E-ACCB-3ED2FF40F966}" destId="{D750A065-15A1-4AC5-830B-D99AED9F2F63}" srcOrd="0" destOrd="0" presId="urn:microsoft.com/office/officeart/2005/8/layout/orgChart1"/>
    <dgm:cxn modelId="{FD345B20-B56B-428C-9D0F-533A7C599483}" type="presParOf" srcId="{D750A065-15A1-4AC5-830B-D99AED9F2F63}" destId="{2AD4B007-06D1-444B-B6C6-798A0EFC3D21}" srcOrd="0" destOrd="0" presId="urn:microsoft.com/office/officeart/2005/8/layout/orgChart1"/>
    <dgm:cxn modelId="{358ADCBE-C343-4C0F-83E8-5F6362CBC276}" type="presParOf" srcId="{D750A065-15A1-4AC5-830B-D99AED9F2F63}" destId="{23AFC37A-5532-4820-8C6E-CEC5BA03F2A9}" srcOrd="1" destOrd="0" presId="urn:microsoft.com/office/officeart/2005/8/layout/orgChart1"/>
    <dgm:cxn modelId="{CC58B5DB-7EBA-4DDD-9351-2F968F42E99F}" type="presParOf" srcId="{EF192F5B-15DF-4A8E-ACCB-3ED2FF40F966}" destId="{3A29C93D-8D7D-48F3-8E14-6E37C6698C11}" srcOrd="1" destOrd="0" presId="urn:microsoft.com/office/officeart/2005/8/layout/orgChart1"/>
    <dgm:cxn modelId="{75406163-632C-459E-BEF9-0A048B8AE14B}" type="presParOf" srcId="{EF192F5B-15DF-4A8E-ACCB-3ED2FF40F966}" destId="{0377B36A-3F9A-4E11-B726-1CE18C1F04B8}" srcOrd="2" destOrd="0" presId="urn:microsoft.com/office/officeart/2005/8/layout/orgChart1"/>
    <dgm:cxn modelId="{20DF7598-9917-4896-8557-34E2CFA2C39E}" type="presParOf" srcId="{166DFA7C-FF1A-4A80-B61B-CDCEA166D200}" destId="{C2BB362D-6E66-402B-A91B-D937D4C21B7C}" srcOrd="2" destOrd="0" presId="urn:microsoft.com/office/officeart/2005/8/layout/orgChart1"/>
    <dgm:cxn modelId="{2A46E73A-7309-4213-89F1-7D03AF3E9CB5}" type="presParOf" srcId="{52D161FD-18F5-4350-865D-FED179B96902}" destId="{8775BC66-2C6E-4D61-8764-B0709A435B33}" srcOrd="2" destOrd="0" presId="urn:microsoft.com/office/officeart/2005/8/layout/orgChart1"/>
    <dgm:cxn modelId="{F35F2832-A972-48AB-9764-F4386033D311}" type="presParOf" srcId="{52D161FD-18F5-4350-865D-FED179B96902}" destId="{FA778B14-24E2-4F2D-9224-52A78BF3F7B6}" srcOrd="3" destOrd="0" presId="urn:microsoft.com/office/officeart/2005/8/layout/orgChart1"/>
    <dgm:cxn modelId="{E444A07E-2D77-4143-BB7F-C8D54D05C0DF}" type="presParOf" srcId="{FA778B14-24E2-4F2D-9224-52A78BF3F7B6}" destId="{3C0014FF-DBF5-41FB-A74A-83EE7A10B715}" srcOrd="0" destOrd="0" presId="urn:microsoft.com/office/officeart/2005/8/layout/orgChart1"/>
    <dgm:cxn modelId="{655BA859-CFEC-43C7-A682-590315106883}" type="presParOf" srcId="{3C0014FF-DBF5-41FB-A74A-83EE7A10B715}" destId="{BE53F6A6-3061-484A-99A5-0C8AB65CD662}" srcOrd="0" destOrd="0" presId="urn:microsoft.com/office/officeart/2005/8/layout/orgChart1"/>
    <dgm:cxn modelId="{CCB0AE67-8B86-4B1C-869E-69537B01B8B1}" type="presParOf" srcId="{3C0014FF-DBF5-41FB-A74A-83EE7A10B715}" destId="{07F09C7D-58C5-4E54-9C84-B92ECC14265F}" srcOrd="1" destOrd="0" presId="urn:microsoft.com/office/officeart/2005/8/layout/orgChart1"/>
    <dgm:cxn modelId="{D7CBB466-955D-4EA1-AEEC-00A0D075A749}" type="presParOf" srcId="{FA778B14-24E2-4F2D-9224-52A78BF3F7B6}" destId="{9334368C-2152-479D-8D70-FF461B16EE6D}" srcOrd="1" destOrd="0" presId="urn:microsoft.com/office/officeart/2005/8/layout/orgChart1"/>
    <dgm:cxn modelId="{96FA197A-20E9-44AB-940D-A5ACFAA83EC9}" type="presParOf" srcId="{9334368C-2152-479D-8D70-FF461B16EE6D}" destId="{20EC0281-7CFA-400E-A3C8-915E04AFC555}" srcOrd="0" destOrd="0" presId="urn:microsoft.com/office/officeart/2005/8/layout/orgChart1"/>
    <dgm:cxn modelId="{92EA6414-B95C-4935-A972-E9479BCCA113}" type="presParOf" srcId="{9334368C-2152-479D-8D70-FF461B16EE6D}" destId="{FA4656BF-F81B-4015-90CE-991625B05057}" srcOrd="1" destOrd="0" presId="urn:microsoft.com/office/officeart/2005/8/layout/orgChart1"/>
    <dgm:cxn modelId="{ED21D4A0-384D-4810-9131-2955CD9070EA}" type="presParOf" srcId="{FA4656BF-F81B-4015-90CE-991625B05057}" destId="{F43C55F6-691B-4E02-BC31-E80E645BB9B3}" srcOrd="0" destOrd="0" presId="urn:microsoft.com/office/officeart/2005/8/layout/orgChart1"/>
    <dgm:cxn modelId="{FC3D885B-48F7-4474-921C-C7B47F373B86}" type="presParOf" srcId="{F43C55F6-691B-4E02-BC31-E80E645BB9B3}" destId="{BF7FCF62-62F2-4B28-8CE5-69AEC8C1D5C3}" srcOrd="0" destOrd="0" presId="urn:microsoft.com/office/officeart/2005/8/layout/orgChart1"/>
    <dgm:cxn modelId="{FFACE0A3-8BCF-4366-8C2E-D71E7D774DDC}" type="presParOf" srcId="{F43C55F6-691B-4E02-BC31-E80E645BB9B3}" destId="{DABF326F-2A22-4D6F-ACB0-75706D38C39A}" srcOrd="1" destOrd="0" presId="urn:microsoft.com/office/officeart/2005/8/layout/orgChart1"/>
    <dgm:cxn modelId="{95DF6480-1026-4D18-AFCC-EB500A53AAF5}" type="presParOf" srcId="{FA4656BF-F81B-4015-90CE-991625B05057}" destId="{BE142147-62CF-439D-8C1A-21A07F262D91}" srcOrd="1" destOrd="0" presId="urn:microsoft.com/office/officeart/2005/8/layout/orgChart1"/>
    <dgm:cxn modelId="{DD777A57-1425-4022-AFB2-D596504D6DB2}" type="presParOf" srcId="{FA4656BF-F81B-4015-90CE-991625B05057}" destId="{5D4CC89E-4897-451D-B73F-75BCF0F231E7}" srcOrd="2" destOrd="0" presId="urn:microsoft.com/office/officeart/2005/8/layout/orgChart1"/>
    <dgm:cxn modelId="{3A27F09F-6488-46E9-85BB-978E2E5042B6}" type="presParOf" srcId="{9334368C-2152-479D-8D70-FF461B16EE6D}" destId="{F8F0B942-E2D5-47D1-B25C-3829BB09979B}" srcOrd="2" destOrd="0" presId="urn:microsoft.com/office/officeart/2005/8/layout/orgChart1"/>
    <dgm:cxn modelId="{FB1E629B-C58E-4A92-81F3-7C323BB6C101}" type="presParOf" srcId="{9334368C-2152-479D-8D70-FF461B16EE6D}" destId="{96CD878A-46DA-4424-89A5-3FBB2780912D}" srcOrd="3" destOrd="0" presId="urn:microsoft.com/office/officeart/2005/8/layout/orgChart1"/>
    <dgm:cxn modelId="{4B2C4E5A-F049-4189-8B8E-D61B88A6DA2E}" type="presParOf" srcId="{96CD878A-46DA-4424-89A5-3FBB2780912D}" destId="{32983E66-8295-4546-9C07-EE5FECC54F0F}" srcOrd="0" destOrd="0" presId="urn:microsoft.com/office/officeart/2005/8/layout/orgChart1"/>
    <dgm:cxn modelId="{2F185B10-4025-4C9A-B4F0-3B7F4201990F}" type="presParOf" srcId="{32983E66-8295-4546-9C07-EE5FECC54F0F}" destId="{4DA5C8F1-87F3-4483-8ED9-AA78B1567376}" srcOrd="0" destOrd="0" presId="urn:microsoft.com/office/officeart/2005/8/layout/orgChart1"/>
    <dgm:cxn modelId="{84B5FE6F-CD8B-4EF2-AE87-AE239DFD336C}" type="presParOf" srcId="{32983E66-8295-4546-9C07-EE5FECC54F0F}" destId="{DBC0F60C-D76C-4BDA-947E-AFBE0FE198C8}" srcOrd="1" destOrd="0" presId="urn:microsoft.com/office/officeart/2005/8/layout/orgChart1"/>
    <dgm:cxn modelId="{C8E53EE4-CE39-45F5-B865-D333447CC334}" type="presParOf" srcId="{96CD878A-46DA-4424-89A5-3FBB2780912D}" destId="{990EA614-1F41-4AAD-A115-C89A2BA1E3CD}" srcOrd="1" destOrd="0" presId="urn:microsoft.com/office/officeart/2005/8/layout/orgChart1"/>
    <dgm:cxn modelId="{F5AE88D2-26A6-43A2-A26D-86BF1497D0D6}" type="presParOf" srcId="{96CD878A-46DA-4424-89A5-3FBB2780912D}" destId="{BC9C9ACA-DEE6-4314-ACF4-7792CF81A1E1}" srcOrd="2" destOrd="0" presId="urn:microsoft.com/office/officeart/2005/8/layout/orgChart1"/>
    <dgm:cxn modelId="{53AD7B79-2C71-4C5E-8DE5-A99FDFA1939F}" type="presParOf" srcId="{FA778B14-24E2-4F2D-9224-52A78BF3F7B6}" destId="{040AE2F0-1099-457A-B001-D11314346A94}" srcOrd="2" destOrd="0" presId="urn:microsoft.com/office/officeart/2005/8/layout/orgChart1"/>
    <dgm:cxn modelId="{BD9152B6-C365-4C77-B8D8-E17F87649C96}" type="presParOf" srcId="{A89C5752-F2C2-4CB5-B88D-C462D6729328}" destId="{21573321-C4BE-441D-9E4E-6267EA65565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0B942-E2D5-47D1-B25C-3829BB09979B}">
      <dsp:nvSpPr>
        <dsp:cNvPr id="0" name=""/>
        <dsp:cNvSpPr/>
      </dsp:nvSpPr>
      <dsp:spPr>
        <a:xfrm>
          <a:off x="4652611" y="2208659"/>
          <a:ext cx="435223" cy="2135418"/>
        </a:xfrm>
        <a:custGeom>
          <a:avLst/>
          <a:gdLst/>
          <a:ahLst/>
          <a:cxnLst/>
          <a:rect l="0" t="0" r="0" b="0"/>
          <a:pathLst>
            <a:path>
              <a:moveTo>
                <a:pt x="0" y="0"/>
              </a:moveTo>
              <a:lnTo>
                <a:pt x="0" y="2135418"/>
              </a:lnTo>
              <a:lnTo>
                <a:pt x="435223" y="21354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EC0281-7CFA-400E-A3C8-915E04AFC555}">
      <dsp:nvSpPr>
        <dsp:cNvPr id="0" name=""/>
        <dsp:cNvSpPr/>
      </dsp:nvSpPr>
      <dsp:spPr>
        <a:xfrm>
          <a:off x="4652611" y="2208659"/>
          <a:ext cx="435223" cy="839566"/>
        </a:xfrm>
        <a:custGeom>
          <a:avLst/>
          <a:gdLst/>
          <a:ahLst/>
          <a:cxnLst/>
          <a:rect l="0" t="0" r="0" b="0"/>
          <a:pathLst>
            <a:path>
              <a:moveTo>
                <a:pt x="0" y="0"/>
              </a:moveTo>
              <a:lnTo>
                <a:pt x="0" y="839566"/>
              </a:lnTo>
              <a:lnTo>
                <a:pt x="435223" y="8395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75BC66-2C6E-4D61-8764-B0709A435B33}">
      <dsp:nvSpPr>
        <dsp:cNvPr id="0" name=""/>
        <dsp:cNvSpPr/>
      </dsp:nvSpPr>
      <dsp:spPr>
        <a:xfrm>
          <a:off x="3924300" y="912807"/>
          <a:ext cx="1888905" cy="383280"/>
        </a:xfrm>
        <a:custGeom>
          <a:avLst/>
          <a:gdLst/>
          <a:ahLst/>
          <a:cxnLst/>
          <a:rect l="0" t="0" r="0" b="0"/>
          <a:pathLst>
            <a:path>
              <a:moveTo>
                <a:pt x="0" y="0"/>
              </a:moveTo>
              <a:lnTo>
                <a:pt x="0" y="191640"/>
              </a:lnTo>
              <a:lnTo>
                <a:pt x="1888905" y="191640"/>
              </a:lnTo>
              <a:lnTo>
                <a:pt x="1888905" y="383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AE24D9-5640-49EB-BB75-E3A1E4B3B59F}">
      <dsp:nvSpPr>
        <dsp:cNvPr id="0" name=""/>
        <dsp:cNvSpPr/>
      </dsp:nvSpPr>
      <dsp:spPr>
        <a:xfrm>
          <a:off x="924103" y="2208659"/>
          <a:ext cx="542397" cy="1446878"/>
        </a:xfrm>
        <a:custGeom>
          <a:avLst/>
          <a:gdLst/>
          <a:ahLst/>
          <a:cxnLst/>
          <a:rect l="0" t="0" r="0" b="0"/>
          <a:pathLst>
            <a:path>
              <a:moveTo>
                <a:pt x="0" y="0"/>
              </a:moveTo>
              <a:lnTo>
                <a:pt x="0" y="1446878"/>
              </a:lnTo>
              <a:lnTo>
                <a:pt x="542397" y="14468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C50572-7194-408A-BC79-C8574E7CBB9F}">
      <dsp:nvSpPr>
        <dsp:cNvPr id="0" name=""/>
        <dsp:cNvSpPr/>
      </dsp:nvSpPr>
      <dsp:spPr>
        <a:xfrm>
          <a:off x="924103" y="2208659"/>
          <a:ext cx="509179" cy="687855"/>
        </a:xfrm>
        <a:custGeom>
          <a:avLst/>
          <a:gdLst/>
          <a:ahLst/>
          <a:cxnLst/>
          <a:rect l="0" t="0" r="0" b="0"/>
          <a:pathLst>
            <a:path>
              <a:moveTo>
                <a:pt x="0" y="0"/>
              </a:moveTo>
              <a:lnTo>
                <a:pt x="0" y="687855"/>
              </a:lnTo>
              <a:lnTo>
                <a:pt x="509179" y="6878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CD714-C10D-4F4B-B2C0-58E119F5E3AC}">
      <dsp:nvSpPr>
        <dsp:cNvPr id="0" name=""/>
        <dsp:cNvSpPr/>
      </dsp:nvSpPr>
      <dsp:spPr>
        <a:xfrm>
          <a:off x="2281916" y="912807"/>
          <a:ext cx="1642383" cy="383280"/>
        </a:xfrm>
        <a:custGeom>
          <a:avLst/>
          <a:gdLst/>
          <a:ahLst/>
          <a:cxnLst/>
          <a:rect l="0" t="0" r="0" b="0"/>
          <a:pathLst>
            <a:path>
              <a:moveTo>
                <a:pt x="1642383" y="0"/>
              </a:moveTo>
              <a:lnTo>
                <a:pt x="1642383" y="191640"/>
              </a:lnTo>
              <a:lnTo>
                <a:pt x="0" y="191640"/>
              </a:lnTo>
              <a:lnTo>
                <a:pt x="0" y="383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FE9194-D189-485B-8A79-3245B9179082}">
      <dsp:nvSpPr>
        <dsp:cNvPr id="0" name=""/>
        <dsp:cNvSpPr/>
      </dsp:nvSpPr>
      <dsp:spPr>
        <a:xfrm>
          <a:off x="1713493" y="235"/>
          <a:ext cx="4421613"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altLang="en-US" sz="3800" b="1" kern="1200" dirty="0" smtClean="0">
              <a:latin typeface="Comic Sans MS" panose="030F0702030302020204" pitchFamily="66" charset="0"/>
            </a:rPr>
            <a:t>Chart of Accounts</a:t>
          </a:r>
          <a:endParaRPr lang="en-US" sz="3800" kern="1200" dirty="0"/>
        </a:p>
      </dsp:txBody>
      <dsp:txXfrm>
        <a:off x="1713493" y="235"/>
        <a:ext cx="4421613" cy="912572"/>
      </dsp:txXfrm>
    </dsp:sp>
    <dsp:sp modelId="{B8E320DD-7506-4E2E-904C-9DCA66D283D1}">
      <dsp:nvSpPr>
        <dsp:cNvPr id="0" name=""/>
        <dsp:cNvSpPr/>
      </dsp:nvSpPr>
      <dsp:spPr>
        <a:xfrm>
          <a:off x="584650" y="1296087"/>
          <a:ext cx="3394531"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Capital</a:t>
          </a:r>
          <a:endParaRPr lang="en-US" sz="3800" kern="1200" dirty="0"/>
        </a:p>
      </dsp:txBody>
      <dsp:txXfrm>
        <a:off x="584650" y="1296087"/>
        <a:ext cx="3394531" cy="912572"/>
      </dsp:txXfrm>
    </dsp:sp>
    <dsp:sp modelId="{97F89241-090C-41F2-908B-C7E9F44067C1}">
      <dsp:nvSpPr>
        <dsp:cNvPr id="0" name=""/>
        <dsp:cNvSpPr/>
      </dsp:nvSpPr>
      <dsp:spPr>
        <a:xfrm>
          <a:off x="1433283" y="2591940"/>
          <a:ext cx="1825144" cy="6091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Assets</a:t>
          </a:r>
          <a:endParaRPr lang="en-US" sz="3000" kern="1200" dirty="0"/>
        </a:p>
      </dsp:txBody>
      <dsp:txXfrm>
        <a:off x="1433283" y="2591940"/>
        <a:ext cx="1825144" cy="609151"/>
      </dsp:txXfrm>
    </dsp:sp>
    <dsp:sp modelId="{2AD4B007-06D1-444B-B6C6-798A0EFC3D21}">
      <dsp:nvSpPr>
        <dsp:cNvPr id="0" name=""/>
        <dsp:cNvSpPr/>
      </dsp:nvSpPr>
      <dsp:spPr>
        <a:xfrm>
          <a:off x="1466501" y="3428997"/>
          <a:ext cx="1825144" cy="453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Liability</a:t>
          </a:r>
          <a:endParaRPr lang="en-US" sz="3000" kern="1200" dirty="0"/>
        </a:p>
      </dsp:txBody>
      <dsp:txXfrm>
        <a:off x="1466501" y="3428997"/>
        <a:ext cx="1825144" cy="453082"/>
      </dsp:txXfrm>
    </dsp:sp>
    <dsp:sp modelId="{BE53F6A6-3061-484A-99A5-0C8AB65CD662}">
      <dsp:nvSpPr>
        <dsp:cNvPr id="0" name=""/>
        <dsp:cNvSpPr/>
      </dsp:nvSpPr>
      <dsp:spPr>
        <a:xfrm>
          <a:off x="4362462" y="1296087"/>
          <a:ext cx="2901486"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Revenue</a:t>
          </a:r>
          <a:endParaRPr lang="en-US" sz="3800" kern="1200" dirty="0"/>
        </a:p>
      </dsp:txBody>
      <dsp:txXfrm>
        <a:off x="4362462" y="1296087"/>
        <a:ext cx="2901486" cy="912572"/>
      </dsp:txXfrm>
    </dsp:sp>
    <dsp:sp modelId="{BF7FCF62-62F2-4B28-8CE5-69AEC8C1D5C3}">
      <dsp:nvSpPr>
        <dsp:cNvPr id="0" name=""/>
        <dsp:cNvSpPr/>
      </dsp:nvSpPr>
      <dsp:spPr>
        <a:xfrm>
          <a:off x="5087834" y="2591940"/>
          <a:ext cx="1825144"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Income</a:t>
          </a:r>
          <a:endParaRPr lang="en-US" sz="3000" kern="1200" dirty="0"/>
        </a:p>
      </dsp:txBody>
      <dsp:txXfrm>
        <a:off x="5087834" y="2591940"/>
        <a:ext cx="1825144" cy="912572"/>
      </dsp:txXfrm>
    </dsp:sp>
    <dsp:sp modelId="{4DA5C8F1-87F3-4483-8ED9-AA78B1567376}">
      <dsp:nvSpPr>
        <dsp:cNvPr id="0" name=""/>
        <dsp:cNvSpPr/>
      </dsp:nvSpPr>
      <dsp:spPr>
        <a:xfrm>
          <a:off x="5087834" y="3887792"/>
          <a:ext cx="1825144" cy="91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Expense</a:t>
          </a:r>
          <a:endParaRPr lang="en-US" sz="3000" kern="1200" dirty="0"/>
        </a:p>
      </dsp:txBody>
      <dsp:txXfrm>
        <a:off x="5087834" y="3887792"/>
        <a:ext cx="1825144" cy="9125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BEB3C41-1EEC-499A-9A78-8EC48F5FA9A9}" type="datetimeFigureOut">
              <a:rPr lang="en-US"/>
              <a:pPr>
                <a:defRPr/>
              </a:pPr>
              <a:t>1/31/2021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CE55F23-3133-4548-BBD4-31C178B838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IN" altLang="en-US" smtClean="0">
              <a:latin typeface="Arial" panose="020B0604020202020204" pitchFamily="34" charset="0"/>
              <a:cs typeface="Arial" panose="020B0604020202020204" pitchFamily="34" charset="0"/>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54B3E6FB-D252-4575-8E49-C403481F768D}" type="slidenum">
              <a:rPr lang="en-US" altLang="en-US" sz="1200" smtClean="0">
                <a:latin typeface="Arial" panose="020B0604020202020204" pitchFamily="34" charset="0"/>
                <a:cs typeface="Arial" panose="020B0604020202020204" pitchFamily="34" charset="0"/>
              </a:rPr>
              <a:pPr/>
              <a:t>1</a:t>
            </a:fld>
            <a:endParaRPr lang="en-US" altLang="en-US" sz="1200"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b="1" smtClean="0"/>
              <a:t>The Golden Rules of Accounting</a:t>
            </a:r>
          </a:p>
          <a:p>
            <a:r>
              <a:rPr lang="en-IN" altLang="en-US" b="1" smtClean="0"/>
              <a:t>Debit The Receiver, Credit The Giver</a:t>
            </a:r>
            <a:endParaRPr lang="en-IN" altLang="en-US" smtClean="0"/>
          </a:p>
          <a:p>
            <a:r>
              <a:rPr lang="en-IN" altLang="en-US" smtClean="0"/>
              <a:t>This principle is used in the case of personal accounts. When a person gives something to the organization, it becomes an inflow and therefore the person must be credit in the books of accounts. The converse of this is also true, which is why the receiver needs to be debited.</a:t>
            </a:r>
          </a:p>
          <a:p>
            <a:r>
              <a:rPr lang="en-IN" altLang="en-US" b="1" smtClean="0"/>
              <a:t>Debit What Comes In, Credit What Goes Out</a:t>
            </a:r>
            <a:endParaRPr lang="en-IN" altLang="en-US" smtClean="0"/>
          </a:p>
          <a:p>
            <a:r>
              <a:rPr lang="en-IN" altLang="en-US" smtClean="0"/>
              <a:t>This principle is applied in case of real accounts. Real accounts involve machinery, land and building etc. They have a debit balance by default. Thus when you debit what comes in, you are adding to the existing account balance. This is exactly what needs to be done. Similarly when you credit what goes out, you are reducing the account balance when a tangible asset goes out of the organization.</a:t>
            </a:r>
          </a:p>
          <a:p>
            <a:r>
              <a:rPr lang="en-IN" altLang="en-US" b="1" smtClean="0"/>
              <a:t>Debit All Expenses And Losses, Credit All Incomes And Gains</a:t>
            </a:r>
            <a:endParaRPr lang="en-IN" altLang="en-US" smtClean="0"/>
          </a:p>
          <a:p>
            <a:r>
              <a:rPr lang="en-IN" altLang="en-US" smtClean="0"/>
              <a:t>This rule is applied when the account in question is a nominal account. The capital of the company is a liability. Therefore it has a default credit balance. When you credit all incomes and gains, you increase the capital and by debiting expenses and losses, you decrease the capital. This is exactly what needs to be done for the system to stay in balance.</a:t>
            </a:r>
          </a:p>
          <a:p>
            <a:endParaRPr lang="en-IN"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2E369C-15C0-4E06-B8EE-E97AE8146B3F}" type="slidenum">
              <a:rPr lang="en-US" altLang="en-US" smtClean="0">
                <a:latin typeface="Comic Sans MS" panose="030F0702030302020204" pitchFamily="66" charset="0"/>
              </a:rPr>
              <a:pPr>
                <a:spcBef>
                  <a:spcPct val="0"/>
                </a:spcBef>
              </a:pPr>
              <a:t>10</a:t>
            </a:fld>
            <a:endParaRPr lang="en-US" altLang="en-US" smtClean="0">
              <a:latin typeface="Comic Sans MS" panose="030F0702030302020204" pitchFamily="6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D31C1C36-4031-4416-A8B7-3BCFB63B9420}" type="slidenum">
              <a:rPr lang="en-US" altLang="en-US" sz="1200" smtClean="0"/>
              <a:pPr/>
              <a:t>13</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ogo ima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19400" y="457200"/>
            <a:ext cx="3017838"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3D1C763D-DC3A-477D-B06E-A6712C8B783E}" type="slidenum">
              <a:rPr lang="en-US" altLang="en-US"/>
              <a:pPr>
                <a:defRPr/>
              </a:pPr>
              <a:t>‹#›</a:t>
            </a:fld>
            <a:endParaRPr lang="en-US" altLang="en-US"/>
          </a:p>
        </p:txBody>
      </p:sp>
    </p:spTree>
    <p:extLst>
      <p:ext uri="{BB962C8B-B14F-4D97-AF65-F5344CB8AC3E}">
        <p14:creationId xmlns:p14="http://schemas.microsoft.com/office/powerpoint/2010/main" val="130870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A3FEB6B-D3CD-47A3-AC9F-81B12A0AC497}" type="slidenum">
              <a:rPr lang="en-US" altLang="en-US"/>
              <a:pPr>
                <a:defRPr/>
              </a:pPr>
              <a:t>‹#›</a:t>
            </a:fld>
            <a:endParaRPr lang="en-US" altLang="en-US"/>
          </a:p>
        </p:txBody>
      </p:sp>
    </p:spTree>
    <p:extLst>
      <p:ext uri="{BB962C8B-B14F-4D97-AF65-F5344CB8AC3E}">
        <p14:creationId xmlns:p14="http://schemas.microsoft.com/office/powerpoint/2010/main" val="138278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286654E-C74E-47A7-9C41-EF3E459966D9}" type="slidenum">
              <a:rPr lang="en-US" altLang="en-US"/>
              <a:pPr>
                <a:defRPr/>
              </a:pPr>
              <a:t>‹#›</a:t>
            </a:fld>
            <a:endParaRPr lang="en-US" altLang="en-US"/>
          </a:p>
        </p:txBody>
      </p:sp>
    </p:spTree>
    <p:extLst>
      <p:ext uri="{BB962C8B-B14F-4D97-AF65-F5344CB8AC3E}">
        <p14:creationId xmlns:p14="http://schemas.microsoft.com/office/powerpoint/2010/main" val="110575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25E66126-0B66-4EB6-B965-640F51B19B45}" type="datetimeFigureOut">
              <a:rPr lang="en-IN"/>
              <a:pPr>
                <a:defRPr/>
              </a:pPr>
              <a:t>31-Jan-21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59383C8-F3A0-43DF-B84B-B402461E7EA3}" type="slidenum">
              <a:rPr lang="en-IN"/>
              <a:pPr>
                <a:defRPr/>
              </a:pPr>
              <a:t>‹#›</a:t>
            </a:fld>
            <a:endParaRPr lang="en-IN"/>
          </a:p>
        </p:txBody>
      </p:sp>
    </p:spTree>
    <p:extLst>
      <p:ext uri="{BB962C8B-B14F-4D97-AF65-F5344CB8AC3E}">
        <p14:creationId xmlns:p14="http://schemas.microsoft.com/office/powerpoint/2010/main" val="225271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A7F40D88-4AD5-410C-BB8B-5791CE8E45CB}" type="datetimeFigureOut">
              <a:rPr lang="en-IN"/>
              <a:pPr>
                <a:defRPr/>
              </a:pPr>
              <a:t>31-Jan-21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C0028AF-9A89-4FFE-8666-52CE6D2A8CCD}" type="slidenum">
              <a:rPr lang="en-IN"/>
              <a:pPr>
                <a:defRPr/>
              </a:pPr>
              <a:t>‹#›</a:t>
            </a:fld>
            <a:endParaRPr lang="en-IN"/>
          </a:p>
        </p:txBody>
      </p:sp>
    </p:spTree>
    <p:extLst>
      <p:ext uri="{BB962C8B-B14F-4D97-AF65-F5344CB8AC3E}">
        <p14:creationId xmlns:p14="http://schemas.microsoft.com/office/powerpoint/2010/main" val="63497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pPr>
              <a:defRPr/>
            </a:pPr>
            <a:fld id="{B17AAC5A-6684-4CCC-BE54-B6BB82CDB0F7}" type="datetimeFigureOut">
              <a:rPr lang="en-IN"/>
              <a:pPr>
                <a:defRPr/>
              </a:pPr>
              <a:t>31-Jan-21</a:t>
            </a:fld>
            <a:endParaRPr lang="en-IN"/>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13CE4A1C-42C9-421B-A09A-BE39EF4E0318}" type="slidenum">
              <a:rPr lang="en-IN"/>
              <a:pPr>
                <a:defRPr/>
              </a:pPr>
              <a:t>‹#›</a:t>
            </a:fld>
            <a:endParaRPr lang="en-IN"/>
          </a:p>
        </p:txBody>
      </p:sp>
    </p:spTree>
    <p:extLst>
      <p:ext uri="{BB962C8B-B14F-4D97-AF65-F5344CB8AC3E}">
        <p14:creationId xmlns:p14="http://schemas.microsoft.com/office/powerpoint/2010/main" val="194528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pPr>
              <a:defRPr/>
            </a:pPr>
            <a:fld id="{34FD7E8A-D360-49B5-BE21-848639704B66}" type="datetimeFigureOut">
              <a:rPr lang="en-IN"/>
              <a:pPr>
                <a:defRPr/>
              </a:pPr>
              <a:t>31-Jan-21</a:t>
            </a:fld>
            <a:endParaRPr lang="en-IN"/>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B302A4A9-B700-423E-B845-FE8E41958838}" type="slidenum">
              <a:rPr lang="en-IN"/>
              <a:pPr>
                <a:defRPr/>
              </a:pPr>
              <a:t>‹#›</a:t>
            </a:fld>
            <a:endParaRPr lang="en-IN"/>
          </a:p>
        </p:txBody>
      </p:sp>
    </p:spTree>
    <p:extLst>
      <p:ext uri="{BB962C8B-B14F-4D97-AF65-F5344CB8AC3E}">
        <p14:creationId xmlns:p14="http://schemas.microsoft.com/office/powerpoint/2010/main" val="14467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6CF9BA9E-0CDC-4884-BD39-BDEF82572A92}" type="slidenum">
              <a:rPr lang="en-US" altLang="en-US"/>
              <a:pPr>
                <a:defRPr/>
              </a:pPr>
              <a:t>‹#›</a:t>
            </a:fld>
            <a:endParaRPr lang="en-US" altLang="en-US"/>
          </a:p>
        </p:txBody>
      </p:sp>
    </p:spTree>
    <p:extLst>
      <p:ext uri="{BB962C8B-B14F-4D97-AF65-F5344CB8AC3E}">
        <p14:creationId xmlns:p14="http://schemas.microsoft.com/office/powerpoint/2010/main" val="112055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340D9C1F-5253-4441-BC95-DF1B07C147FF}" type="slidenum">
              <a:rPr lang="en-US" altLang="en-US"/>
              <a:pPr>
                <a:defRPr/>
              </a:pPr>
              <a:t>‹#›</a:t>
            </a:fld>
            <a:endParaRPr lang="en-US" altLang="en-US"/>
          </a:p>
        </p:txBody>
      </p:sp>
    </p:spTree>
    <p:extLst>
      <p:ext uri="{BB962C8B-B14F-4D97-AF65-F5344CB8AC3E}">
        <p14:creationId xmlns:p14="http://schemas.microsoft.com/office/powerpoint/2010/main" val="854237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977F3FB3-F65D-4A35-8804-67FB40A0E00E}" type="slidenum">
              <a:rPr lang="en-US" altLang="en-US"/>
              <a:pPr>
                <a:defRPr/>
              </a:pPr>
              <a:t>‹#›</a:t>
            </a:fld>
            <a:endParaRPr lang="en-US" altLang="en-US"/>
          </a:p>
        </p:txBody>
      </p:sp>
    </p:spTree>
    <p:extLst>
      <p:ext uri="{BB962C8B-B14F-4D97-AF65-F5344CB8AC3E}">
        <p14:creationId xmlns:p14="http://schemas.microsoft.com/office/powerpoint/2010/main" val="355608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IN"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503FFCEC-5C03-47AC-8F23-55807C763857}" type="slidenum">
              <a:rPr lang="en-US" altLang="en-US"/>
              <a:pPr>
                <a:defRPr/>
              </a:pPr>
              <a:t>‹#›</a:t>
            </a:fld>
            <a:endParaRPr lang="en-US" altLang="en-US"/>
          </a:p>
        </p:txBody>
      </p:sp>
    </p:spTree>
    <p:extLst>
      <p:ext uri="{BB962C8B-B14F-4D97-AF65-F5344CB8AC3E}">
        <p14:creationId xmlns:p14="http://schemas.microsoft.com/office/powerpoint/2010/main" val="327155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62D837D-197B-4667-8ACC-AF03532FDEE8}" type="datetimeFigureOut">
              <a:rPr lang="en-IN"/>
              <a:pPr>
                <a:defRPr/>
              </a:pPr>
              <a:t>31-Jan-21</a:t>
            </a:fld>
            <a:endParaRPr lang="en-IN"/>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ltLang="en-US"/>
              <a:t>www.sisoft.in</a:t>
            </a:r>
          </a:p>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A2C2A4E-1CF2-461B-AFD2-D045450557FE}" type="slidenum">
              <a:rPr lang="en-IN"/>
              <a:pPr>
                <a:defRPr/>
              </a:pPr>
              <a:t>‹#›</a:t>
            </a:fld>
            <a:endParaRPr lang="en-IN"/>
          </a:p>
        </p:txBody>
      </p:sp>
      <p:pic>
        <p:nvPicPr>
          <p:cNvPr id="1031" name="Picture 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54975" y="0"/>
            <a:ext cx="10890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soft.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674938"/>
            <a:ext cx="7543800" cy="754062"/>
          </a:xfrm>
        </p:spPr>
        <p:txBody>
          <a:bodyPr rtlCol="0">
            <a:normAutofit fontScale="90000"/>
          </a:bodyPr>
          <a:lstStyle/>
          <a:p>
            <a:pPr eaLnBrk="1" fontAlgn="auto" hangingPunct="1">
              <a:spcAft>
                <a:spcPts val="0"/>
              </a:spcAft>
              <a:defRPr/>
            </a:pPr>
            <a:r>
              <a:rPr lang="en-US" altLang="en-US" b="1" dirty="0" smtClean="0">
                <a:latin typeface="Comic Sans MS" panose="030F0702030302020204" pitchFamily="66" charset="0"/>
              </a:rPr>
              <a:t>Basic Accounting Principles</a:t>
            </a:r>
            <a:endParaRPr lang="en-US" b="1" dirty="0" smtClean="0"/>
          </a:p>
        </p:txBody>
      </p:sp>
      <p:sp>
        <p:nvSpPr>
          <p:cNvPr id="4" name="AutoShape 2"/>
          <p:cNvSpPr txBox="1">
            <a:spLocks noChangeAspect="1" noChangeArrowheads="1"/>
          </p:cNvSpPr>
          <p:nvPr/>
        </p:nvSpPr>
        <p:spPr bwMode="auto">
          <a:xfrm>
            <a:off x="457200" y="5105400"/>
            <a:ext cx="8305800" cy="1066800"/>
          </a:xfrm>
          <a:prstGeom prst="rect">
            <a:avLst/>
          </a:prstGeom>
          <a:noFill/>
          <a:ln w="9525">
            <a:noFill/>
            <a:miter lim="800000"/>
            <a:headEnd/>
            <a:tailEnd/>
          </a:ln>
        </p:spPr>
        <p:txBody>
          <a:bodyPr anchor="ctr">
            <a:normAutofit fontScale="30000" lnSpcReduction="20000"/>
          </a:bodyPr>
          <a:lstStyle/>
          <a:p>
            <a:pPr algn="ctr" fontAlgn="auto">
              <a:spcAft>
                <a:spcPts val="0"/>
              </a:spcAft>
              <a:defRPr/>
            </a:pPr>
            <a:r>
              <a:rPr lang="en-US" sz="5400" dirty="0">
                <a:solidFill>
                  <a:srgbClr val="0070C0"/>
                </a:solidFill>
                <a:effectLst>
                  <a:outerShdw blurRad="38100" dist="38100" dir="2700000" algn="tl">
                    <a:srgbClr val="C0C0C0"/>
                  </a:outerShdw>
                </a:effectLst>
                <a:latin typeface="+mj-lt"/>
                <a:ea typeface="+mj-ea"/>
                <a:cs typeface="+mj-cs"/>
              </a:rPr>
              <a:t/>
            </a:r>
            <a:br>
              <a:rPr lang="en-US" sz="5400" dirty="0">
                <a:solidFill>
                  <a:srgbClr val="0070C0"/>
                </a:solidFill>
                <a:effectLst>
                  <a:outerShdw blurRad="38100" dist="38100" dir="2700000" algn="tl">
                    <a:srgbClr val="C0C0C0"/>
                  </a:outerShdw>
                </a:effectLst>
                <a:latin typeface="+mj-lt"/>
                <a:ea typeface="+mj-ea"/>
                <a:cs typeface="+mj-cs"/>
              </a:rPr>
            </a:br>
            <a:r>
              <a:rPr lang="en-US" sz="54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Sisoft</a:t>
            </a:r>
            <a:r>
              <a:rPr lang="en-US" sz="5300" dirty="0">
                <a:solidFill>
                  <a:srgbClr val="0070C0"/>
                </a:solidFill>
                <a:effectLst>
                  <a:outerShdw blurRad="38100" dist="38100" dir="2700000" algn="tl">
                    <a:srgbClr val="C0C0C0"/>
                  </a:outerShdw>
                </a:effectLst>
                <a:latin typeface="+mj-lt"/>
                <a:ea typeface="+mj-ea"/>
                <a:cs typeface="+mj-cs"/>
              </a:rPr>
              <a:t> Technologies </a:t>
            </a:r>
            <a:r>
              <a:rPr lang="en-US" sz="5300" dirty="0" err="1">
                <a:solidFill>
                  <a:srgbClr val="0070C0"/>
                </a:solidFill>
                <a:effectLst>
                  <a:outerShdw blurRad="38100" dist="38100" dir="2700000" algn="tl">
                    <a:srgbClr val="C0C0C0"/>
                  </a:outerShdw>
                </a:effectLst>
                <a:latin typeface="+mj-lt"/>
                <a:ea typeface="+mj-ea"/>
                <a:cs typeface="+mj-cs"/>
              </a:rPr>
              <a:t>Pvt</a:t>
            </a:r>
            <a:r>
              <a:rPr lang="en-US" sz="5300" dirty="0">
                <a:solidFill>
                  <a:srgbClr val="0070C0"/>
                </a:solidFill>
                <a:effectLst>
                  <a:outerShdw blurRad="38100" dist="38100" dir="2700000" algn="tl">
                    <a:srgbClr val="C0C0C0"/>
                  </a:outerShdw>
                </a:effectLst>
                <a:latin typeface="+mj-lt"/>
                <a:ea typeface="+mj-ea"/>
                <a:cs typeface="+mj-cs"/>
              </a:rPr>
              <a:t> Ltd</a:t>
            </a: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SRC E7, </a:t>
            </a:r>
            <a:r>
              <a:rPr lang="en-US" sz="5300" dirty="0" err="1">
                <a:solidFill>
                  <a:srgbClr val="0070C0"/>
                </a:solidFill>
                <a:effectLst>
                  <a:outerShdw blurRad="38100" dist="38100" dir="2700000" algn="tl">
                    <a:srgbClr val="C0C0C0"/>
                  </a:outerShdw>
                </a:effectLst>
                <a:latin typeface="+mj-lt"/>
                <a:ea typeface="+mj-ea"/>
                <a:cs typeface="+mj-cs"/>
              </a:rPr>
              <a:t>Shipra</a:t>
            </a:r>
            <a:r>
              <a:rPr lang="en-US" sz="5300" dirty="0">
                <a:solidFill>
                  <a:srgbClr val="0070C0"/>
                </a:solidFill>
                <a:effectLst>
                  <a:outerShdw blurRad="38100" dist="38100" dir="2700000" algn="tl">
                    <a:srgbClr val="C0C0C0"/>
                  </a:outerShdw>
                </a:effectLst>
                <a:latin typeface="+mj-lt"/>
                <a:ea typeface="+mj-ea"/>
                <a:cs typeface="+mj-cs"/>
              </a:rPr>
              <a:t> Riviera </a:t>
            </a:r>
            <a:r>
              <a:rPr lang="en-US" sz="5300" dirty="0" err="1">
                <a:solidFill>
                  <a:srgbClr val="0070C0"/>
                </a:solidFill>
                <a:effectLst>
                  <a:outerShdw blurRad="38100" dist="38100" dir="2700000" algn="tl">
                    <a:srgbClr val="C0C0C0"/>
                  </a:outerShdw>
                </a:effectLst>
                <a:latin typeface="+mj-lt"/>
                <a:ea typeface="+mj-ea"/>
                <a:cs typeface="+mj-cs"/>
              </a:rPr>
              <a:t>Bazar</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Gyan</a:t>
            </a:r>
            <a:r>
              <a:rPr lang="en-US" sz="5300" dirty="0">
                <a:solidFill>
                  <a:srgbClr val="0070C0"/>
                </a:solidFill>
                <a:effectLst>
                  <a:outerShdw blurRad="38100" dist="38100" dir="2700000" algn="tl">
                    <a:srgbClr val="C0C0C0"/>
                  </a:outerShdw>
                </a:effectLst>
                <a:latin typeface="+mj-lt"/>
                <a:ea typeface="+mj-ea"/>
                <a:cs typeface="+mj-cs"/>
              </a:rPr>
              <a:t> Khand-3, </a:t>
            </a:r>
            <a:r>
              <a:rPr lang="en-US" sz="5300" dirty="0" err="1">
                <a:solidFill>
                  <a:srgbClr val="0070C0"/>
                </a:solidFill>
                <a:effectLst>
                  <a:outerShdw blurRad="38100" dist="38100" dir="2700000" algn="tl">
                    <a:srgbClr val="C0C0C0"/>
                  </a:outerShdw>
                </a:effectLst>
                <a:latin typeface="+mj-lt"/>
                <a:ea typeface="+mj-ea"/>
                <a:cs typeface="+mj-cs"/>
              </a:rPr>
              <a:t>Indirapuram</a:t>
            </a:r>
            <a:r>
              <a:rPr lang="en-US" sz="5300" dirty="0">
                <a:solidFill>
                  <a:srgbClr val="0070C0"/>
                </a:solidFill>
                <a:effectLst>
                  <a:outerShdw blurRad="38100" dist="38100" dir="2700000" algn="tl">
                    <a:srgbClr val="C0C0C0"/>
                  </a:outerShdw>
                </a:effectLst>
                <a:latin typeface="+mj-lt"/>
                <a:ea typeface="+mj-ea"/>
                <a:cs typeface="+mj-cs"/>
              </a:rPr>
              <a:t>, Ghaziabad</a:t>
            </a: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Website: </a:t>
            </a:r>
            <a:r>
              <a:rPr lang="en-US" sz="5300" dirty="0">
                <a:solidFill>
                  <a:srgbClr val="0070C0"/>
                </a:solidFill>
                <a:effectLst>
                  <a:outerShdw blurRad="38100" dist="38100" dir="2700000" algn="tl">
                    <a:srgbClr val="C0C0C0"/>
                  </a:outerShdw>
                </a:effectLst>
                <a:latin typeface="+mj-lt"/>
                <a:ea typeface="+mj-ea"/>
                <a:cs typeface="+mj-cs"/>
                <a:hlinkClick r:id="rId3"/>
              </a:rPr>
              <a:t>www.sisoft.in</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Email:info@sisoft.in</a:t>
            </a:r>
            <a:endParaRPr lang="en-US" sz="5300" dirty="0">
              <a:solidFill>
                <a:srgbClr val="0070C0"/>
              </a:solidFill>
              <a:effectLst>
                <a:outerShdw blurRad="38100" dist="38100" dir="2700000" algn="tl">
                  <a:srgbClr val="C0C0C0"/>
                </a:outerShdw>
              </a:effectLst>
              <a:latin typeface="+mj-lt"/>
              <a:ea typeface="+mj-ea"/>
              <a:cs typeface="+mj-cs"/>
            </a:endParaRP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Phone: +91-9999-283-283</a:t>
            </a:r>
          </a:p>
          <a:p>
            <a:pPr algn="ctr" fontAlgn="auto">
              <a:spcAft>
                <a:spcPts val="0"/>
              </a:spcAft>
              <a:defRPr/>
            </a:pPr>
            <a:endParaRPr lang="en-US" sz="5300" dirty="0">
              <a:solidFill>
                <a:srgbClr val="0070C0"/>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28600"/>
            <a:ext cx="8382000" cy="1066800"/>
          </a:xfrm>
        </p:spPr>
        <p:txBody>
          <a:bodyPr/>
          <a:lstStyle/>
          <a:p>
            <a:pPr eaLnBrk="1" hangingPunct="1"/>
            <a:r>
              <a:rPr lang="en-US" altLang="en-US" sz="4400" b="1" smtClean="0">
                <a:latin typeface="Comic Sans MS" panose="030F0702030302020204" pitchFamily="66" charset="0"/>
              </a:rPr>
              <a:t>Golden Rule of Accounting</a:t>
            </a:r>
            <a:endParaRPr lang="en-US" altLang="en-US" sz="5400" b="1" smtClean="0">
              <a:latin typeface="Comic Sans MS" panose="030F0702030302020204" pitchFamily="66" charset="0"/>
            </a:endParaRPr>
          </a:p>
        </p:txBody>
      </p:sp>
      <p:sp>
        <p:nvSpPr>
          <p:cNvPr id="24579" name="Rectangle 3"/>
          <p:cNvSpPr>
            <a:spLocks noGrp="1" noChangeArrowheads="1"/>
          </p:cNvSpPr>
          <p:nvPr>
            <p:ph idx="1"/>
          </p:nvPr>
        </p:nvSpPr>
        <p:spPr>
          <a:xfrm>
            <a:off x="838200" y="1447800"/>
            <a:ext cx="7315200" cy="4572000"/>
          </a:xfrm>
        </p:spPr>
        <p:txBody>
          <a:bodyPr/>
          <a:lstStyle/>
          <a:p>
            <a:pPr eaLnBrk="1" hangingPunct="1"/>
            <a:r>
              <a:rPr lang="en-IN" altLang="en-US" sz="3600" b="1" smtClean="0"/>
              <a:t>Personal Account: Debit The Receiver, Credit The Giver</a:t>
            </a:r>
            <a:endParaRPr lang="en-IN" altLang="en-US" sz="3600" smtClean="0"/>
          </a:p>
          <a:p>
            <a:pPr eaLnBrk="1" hangingPunct="1"/>
            <a:r>
              <a:rPr lang="en-IN" altLang="en-US" sz="3600" b="1" smtClean="0"/>
              <a:t>Real Account: Debit What Comes In, Credit What Goes Out</a:t>
            </a:r>
            <a:endParaRPr lang="en-IN" altLang="en-US" sz="3600" smtClean="0"/>
          </a:p>
          <a:p>
            <a:pPr eaLnBrk="1" hangingPunct="1"/>
            <a:r>
              <a:rPr lang="en-IN" altLang="en-US" sz="3600" b="1" smtClean="0"/>
              <a:t>Nominal Account: Debit All Expenses And Losses, Credit All Incomes And Gains</a:t>
            </a:r>
            <a:endParaRPr lang="en-IN" altLang="en-US" sz="3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3888" y="1709738"/>
            <a:ext cx="7886700" cy="2852737"/>
          </a:xfrm>
        </p:spPr>
        <p:txBody>
          <a:bodyPr/>
          <a:lstStyle/>
          <a:p>
            <a:pPr eaLnBrk="1" hangingPunct="1"/>
            <a:r>
              <a:rPr lang="en-US" altLang="en-US" smtClean="0"/>
              <a:t>Chart of Accounts</a:t>
            </a:r>
            <a:endParaRPr lang="en-IN"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5400" b="1" smtClean="0">
                <a:latin typeface="Comic Sans MS" panose="030F0702030302020204" pitchFamily="66" charset="0"/>
              </a:rPr>
              <a:t>Chart of Accounts</a:t>
            </a:r>
          </a:p>
        </p:txBody>
      </p:sp>
      <p:sp>
        <p:nvSpPr>
          <p:cNvPr id="27651" name="Rectangle 3"/>
          <p:cNvSpPr>
            <a:spLocks noGrp="1" noChangeArrowheads="1"/>
          </p:cNvSpPr>
          <p:nvPr>
            <p:ph idx="1"/>
          </p:nvPr>
        </p:nvSpPr>
        <p:spPr>
          <a:xfrm>
            <a:off x="1042988" y="1676400"/>
            <a:ext cx="6777037" cy="4267200"/>
          </a:xfrm>
        </p:spPr>
        <p:txBody>
          <a:bodyPr/>
          <a:lstStyle/>
          <a:p>
            <a:pPr eaLnBrk="1" hangingPunct="1">
              <a:buClr>
                <a:schemeClr val="tx1"/>
              </a:buClr>
              <a:buFont typeface="Wingdings" panose="05000000000000000000" pitchFamily="2" charset="2"/>
              <a:buChar char="Ø"/>
            </a:pPr>
            <a:r>
              <a:rPr lang="en-IN" altLang="en-US" sz="4000" b="1" smtClean="0">
                <a:latin typeface="Comic Sans MS" panose="030F0702030302020204" pitchFamily="66" charset="0"/>
              </a:rPr>
              <a:t>A chart of accounts is a listing of the names of the accounts that a company has identified and made available for recording transactions in its general ledger.</a:t>
            </a:r>
            <a:endParaRPr lang="en-US" altLang="en-US" sz="4000" b="1" smtClean="0">
              <a:latin typeface="Comic Sans MS" panose="030F0702030302020204"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52138" y="152400"/>
          <a:ext cx="7848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5" name="TextBox 3"/>
          <p:cNvSpPr txBox="1">
            <a:spLocks noChangeArrowheads="1"/>
          </p:cNvSpPr>
          <p:nvPr/>
        </p:nvSpPr>
        <p:spPr bwMode="auto">
          <a:xfrm>
            <a:off x="1676400" y="5638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t>Balance Sheet</a:t>
            </a:r>
            <a:endParaRPr lang="en-IN" altLang="en-US"/>
          </a:p>
        </p:txBody>
      </p:sp>
      <p:sp>
        <p:nvSpPr>
          <p:cNvPr id="28676" name="TextBox 6"/>
          <p:cNvSpPr txBox="1">
            <a:spLocks noChangeArrowheads="1"/>
          </p:cNvSpPr>
          <p:nvPr/>
        </p:nvSpPr>
        <p:spPr bwMode="auto">
          <a:xfrm>
            <a:off x="5105400" y="57150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t>Profit-Loss Account</a:t>
            </a:r>
            <a:endParaRPr lang="en-IN" altLang="en-US"/>
          </a:p>
        </p:txBody>
      </p:sp>
      <p:grpSp>
        <p:nvGrpSpPr>
          <p:cNvPr id="28677" name="Group 4"/>
          <p:cNvGrpSpPr>
            <a:grpSpLocks/>
          </p:cNvGrpSpPr>
          <p:nvPr/>
        </p:nvGrpSpPr>
        <p:grpSpPr bwMode="auto">
          <a:xfrm>
            <a:off x="2020888" y="4191000"/>
            <a:ext cx="2017712" cy="604838"/>
            <a:chOff x="1433283" y="3887792"/>
            <a:chExt cx="2017472" cy="912572"/>
          </a:xfrm>
        </p:grpSpPr>
        <p:sp>
          <p:nvSpPr>
            <p:cNvPr id="6" name="Rectangle 5"/>
            <p:cNvSpPr/>
            <p:nvPr/>
          </p:nvSpPr>
          <p:spPr>
            <a:xfrm>
              <a:off x="1433283" y="3887792"/>
              <a:ext cx="1825408" cy="91257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TextBox 6"/>
            <p:cNvSpPr txBox="1"/>
            <p:nvPr/>
          </p:nvSpPr>
          <p:spPr>
            <a:xfrm>
              <a:off x="1433283" y="3887792"/>
              <a:ext cx="2017472" cy="819158"/>
            </a:xfrm>
            <a:prstGeom prst="rect">
              <a:avLst/>
            </a:prstGeom>
          </p:spPr>
          <p:style>
            <a:lnRef idx="0">
              <a:scrgbClr r="0" g="0" b="0"/>
            </a:lnRef>
            <a:fillRef idx="0">
              <a:scrgbClr r="0" g="0" b="0"/>
            </a:fillRef>
            <a:effectRef idx="0">
              <a:scrgbClr r="0" g="0" b="0"/>
            </a:effectRef>
            <a:fontRef idx="minor">
              <a:schemeClr val="lt1"/>
            </a:fontRef>
          </p:style>
          <p:txBody>
            <a:bodyPr lIns="24130" tIns="24130" rIns="24130" bIns="24130" spcCol="1270" anchor="ctr"/>
            <a:lstStyle/>
            <a:p>
              <a:pPr algn="ctr" defTabSz="1689100">
                <a:lnSpc>
                  <a:spcPct val="90000"/>
                </a:lnSpc>
                <a:spcAft>
                  <a:spcPct val="35000"/>
                </a:spcAft>
                <a:defRPr/>
              </a:pPr>
              <a:r>
                <a:rPr lang="en-US" sz="3000" b="0" dirty="0"/>
                <a:t>Equity</a:t>
              </a:r>
            </a:p>
          </p:txBody>
        </p:sp>
      </p:grpSp>
      <p:cxnSp>
        <p:nvCxnSpPr>
          <p:cNvPr id="13" name="Straight Connector 12"/>
          <p:cNvCxnSpPr/>
          <p:nvPr/>
        </p:nvCxnSpPr>
        <p:spPr>
          <a:xfrm>
            <a:off x="1447800" y="3810000"/>
            <a:ext cx="0" cy="682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7" idx="1"/>
          </p:cNvCxnSpPr>
          <p:nvPr/>
        </p:nvCxnSpPr>
        <p:spPr>
          <a:xfrm flipV="1">
            <a:off x="1447800" y="4462463"/>
            <a:ext cx="573088" cy="3016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365125"/>
            <a:ext cx="8286750" cy="1158875"/>
          </a:xfrm>
        </p:spPr>
        <p:txBody>
          <a:bodyPr/>
          <a:lstStyle/>
          <a:p>
            <a:r>
              <a:rPr lang="en-US" altLang="en-US" smtClean="0"/>
              <a:t>Mapping of Account Types vs Chart of Accounts</a:t>
            </a:r>
            <a:endParaRPr lang="en-IN" altLang="en-US" smtClean="0"/>
          </a:p>
        </p:txBody>
      </p:sp>
      <p:graphicFrame>
        <p:nvGraphicFramePr>
          <p:cNvPr id="3" name="Table 2"/>
          <p:cNvGraphicFramePr>
            <a:graphicFrameLocks noGrp="1"/>
          </p:cNvGraphicFramePr>
          <p:nvPr/>
        </p:nvGraphicFramePr>
        <p:xfrm>
          <a:off x="628650" y="2286000"/>
          <a:ext cx="7886700" cy="3292475"/>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4253549004"/>
                    </a:ext>
                  </a:extLst>
                </a:gridCol>
                <a:gridCol w="3943350">
                  <a:extLst>
                    <a:ext uri="{9D8B030D-6E8A-4147-A177-3AD203B41FA5}">
                      <a16:colId xmlns:a16="http://schemas.microsoft.com/office/drawing/2014/main" val="3841751966"/>
                    </a:ext>
                  </a:extLst>
                </a:gridCol>
              </a:tblGrid>
              <a:tr h="579232">
                <a:tc>
                  <a:txBody>
                    <a:bodyPr/>
                    <a:lstStyle/>
                    <a:p>
                      <a:r>
                        <a:rPr lang="en-US" sz="3200" dirty="0" smtClean="0"/>
                        <a:t>Account</a:t>
                      </a:r>
                      <a:r>
                        <a:rPr lang="en-US" sz="3200" baseline="0" dirty="0" smtClean="0"/>
                        <a:t> Types</a:t>
                      </a:r>
                      <a:endParaRPr lang="en-IN" sz="3200" dirty="0"/>
                    </a:p>
                  </a:txBody>
                  <a:tcPr marT="45729" marB="45729"/>
                </a:tc>
                <a:tc>
                  <a:txBody>
                    <a:bodyPr/>
                    <a:lstStyle/>
                    <a:p>
                      <a:r>
                        <a:rPr lang="en-US" sz="3200" dirty="0" smtClean="0"/>
                        <a:t>Chart of Account</a:t>
                      </a:r>
                      <a:endParaRPr lang="en-IN" sz="3200" dirty="0"/>
                    </a:p>
                  </a:txBody>
                  <a:tcPr marT="45729" marB="45729"/>
                </a:tc>
                <a:extLst>
                  <a:ext uri="{0D108BD9-81ED-4DB2-BD59-A6C34878D82A}">
                    <a16:rowId xmlns:a16="http://schemas.microsoft.com/office/drawing/2014/main" val="1054537034"/>
                  </a:ext>
                </a:extLst>
              </a:tr>
              <a:tr h="1067006">
                <a:tc>
                  <a:txBody>
                    <a:bodyPr/>
                    <a:lstStyle/>
                    <a:p>
                      <a:r>
                        <a:rPr lang="en-US" sz="3200" dirty="0" smtClean="0"/>
                        <a:t>Personal Account</a:t>
                      </a:r>
                      <a:endParaRPr lang="en-IN" sz="3200" dirty="0"/>
                    </a:p>
                  </a:txBody>
                  <a:tcPr marT="45729" marB="45729"/>
                </a:tc>
                <a:tc>
                  <a:txBody>
                    <a:bodyPr/>
                    <a:lstStyle/>
                    <a:p>
                      <a:r>
                        <a:rPr lang="en-US" sz="3200" dirty="0" smtClean="0"/>
                        <a:t>Capital</a:t>
                      </a:r>
                    </a:p>
                    <a:p>
                      <a:r>
                        <a:rPr lang="en-US" sz="3200" dirty="0" smtClean="0"/>
                        <a:t>Liability</a:t>
                      </a:r>
                      <a:endParaRPr lang="en-IN" sz="3200" dirty="0"/>
                    </a:p>
                  </a:txBody>
                  <a:tcPr marT="45729" marB="45729"/>
                </a:tc>
                <a:extLst>
                  <a:ext uri="{0D108BD9-81ED-4DB2-BD59-A6C34878D82A}">
                    <a16:rowId xmlns:a16="http://schemas.microsoft.com/office/drawing/2014/main" val="3653169190"/>
                  </a:ext>
                </a:extLst>
              </a:tr>
              <a:tr h="579232">
                <a:tc>
                  <a:txBody>
                    <a:bodyPr/>
                    <a:lstStyle/>
                    <a:p>
                      <a:r>
                        <a:rPr lang="en-US" sz="3200" dirty="0" smtClean="0"/>
                        <a:t>Real Accounts</a:t>
                      </a:r>
                      <a:endParaRPr lang="en-IN" sz="3200" dirty="0"/>
                    </a:p>
                  </a:txBody>
                  <a:tcPr marT="45729" marB="45729"/>
                </a:tc>
                <a:tc>
                  <a:txBody>
                    <a:bodyPr/>
                    <a:lstStyle/>
                    <a:p>
                      <a:r>
                        <a:rPr lang="en-US" sz="3200" dirty="0" smtClean="0"/>
                        <a:t>Assets</a:t>
                      </a:r>
                      <a:endParaRPr lang="en-IN" sz="3200" dirty="0"/>
                    </a:p>
                  </a:txBody>
                  <a:tcPr marT="45729" marB="45729"/>
                </a:tc>
                <a:extLst>
                  <a:ext uri="{0D108BD9-81ED-4DB2-BD59-A6C34878D82A}">
                    <a16:rowId xmlns:a16="http://schemas.microsoft.com/office/drawing/2014/main" val="755686570"/>
                  </a:ext>
                </a:extLst>
              </a:tr>
              <a:tr h="1067006">
                <a:tc>
                  <a:txBody>
                    <a:bodyPr/>
                    <a:lstStyle/>
                    <a:p>
                      <a:r>
                        <a:rPr lang="en-US" sz="3200" dirty="0" smtClean="0"/>
                        <a:t>Nominal Accounts</a:t>
                      </a:r>
                      <a:endParaRPr lang="en-IN" sz="3200" dirty="0"/>
                    </a:p>
                  </a:txBody>
                  <a:tcPr marT="45729" marB="45729"/>
                </a:tc>
                <a:tc>
                  <a:txBody>
                    <a:bodyPr/>
                    <a:lstStyle/>
                    <a:p>
                      <a:r>
                        <a:rPr lang="en-US" sz="3200" dirty="0" smtClean="0"/>
                        <a:t>Revenue </a:t>
                      </a:r>
                    </a:p>
                    <a:p>
                      <a:r>
                        <a:rPr lang="en-US" sz="3200" dirty="0" smtClean="0"/>
                        <a:t>Expenses</a:t>
                      </a:r>
                    </a:p>
                  </a:txBody>
                  <a:tcPr marT="45729" marB="45729"/>
                </a:tc>
                <a:extLst>
                  <a:ext uri="{0D108BD9-81ED-4DB2-BD59-A6C34878D82A}">
                    <a16:rowId xmlns:a16="http://schemas.microsoft.com/office/drawing/2014/main" val="11773612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3888" y="1709738"/>
            <a:ext cx="7886700" cy="2852737"/>
          </a:xfrm>
        </p:spPr>
        <p:txBody>
          <a:bodyPr/>
          <a:lstStyle/>
          <a:p>
            <a:pPr eaLnBrk="1" hangingPunct="1"/>
            <a:r>
              <a:rPr lang="en-US" altLang="en-US" smtClean="0"/>
              <a:t>Capital (Balance Sheet Items)</a:t>
            </a:r>
            <a:endParaRPr lang="en-IN"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457200"/>
            <a:ext cx="7024688" cy="838200"/>
          </a:xfrm>
        </p:spPr>
        <p:txBody>
          <a:bodyPr rtlCol="0">
            <a:normAutofit fontScale="90000"/>
          </a:bodyPr>
          <a:lstStyle/>
          <a:p>
            <a:pPr eaLnBrk="1" fontAlgn="auto" hangingPunct="1">
              <a:spcAft>
                <a:spcPts val="0"/>
              </a:spcAft>
              <a:defRPr/>
            </a:pPr>
            <a:r>
              <a:rPr lang="en-US" altLang="en-US" sz="4800" b="1" dirty="0">
                <a:latin typeface="Comic Sans MS" pitchFamily="66" charset="0"/>
              </a:rPr>
              <a:t>Basic Accounting Equation</a:t>
            </a:r>
          </a:p>
        </p:txBody>
      </p:sp>
      <p:sp>
        <p:nvSpPr>
          <p:cNvPr id="32771" name="Rectangle 3"/>
          <p:cNvSpPr>
            <a:spLocks noGrp="1" noChangeArrowheads="1"/>
          </p:cNvSpPr>
          <p:nvPr>
            <p:ph idx="1"/>
          </p:nvPr>
        </p:nvSpPr>
        <p:spPr>
          <a:xfrm>
            <a:off x="668338" y="1752600"/>
            <a:ext cx="7772400" cy="4114800"/>
          </a:xfrm>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Assets will always equal to liabilities plus equity</a:t>
            </a:r>
          </a:p>
        </p:txBody>
      </p:sp>
      <p:sp>
        <p:nvSpPr>
          <p:cNvPr id="32772" name="TextBox 1"/>
          <p:cNvSpPr txBox="1">
            <a:spLocks noChangeArrowheads="1"/>
          </p:cNvSpPr>
          <p:nvPr/>
        </p:nvSpPr>
        <p:spPr bwMode="auto">
          <a:xfrm>
            <a:off x="1219200" y="4572000"/>
            <a:ext cx="609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IN" altLang="en-US" b="0"/>
              <a:t>Assets = Liabilities + Shareholder Equity</a:t>
            </a:r>
            <a:endParaRPr lang="en-I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381000"/>
            <a:ext cx="7024688" cy="1143000"/>
          </a:xfrm>
        </p:spPr>
        <p:txBody>
          <a:bodyPr/>
          <a:lstStyle/>
          <a:p>
            <a:pPr eaLnBrk="1" hangingPunct="1"/>
            <a:r>
              <a:rPr lang="en-US" altLang="en-US" sz="5400" b="1" smtClean="0">
                <a:latin typeface="Comic Sans MS" panose="030F0702030302020204" pitchFamily="66" charset="0"/>
              </a:rPr>
              <a:t>Asset Accounts</a:t>
            </a:r>
          </a:p>
        </p:txBody>
      </p:sp>
      <p:sp>
        <p:nvSpPr>
          <p:cNvPr id="33795" name="Content Placeholder 1"/>
          <p:cNvSpPr>
            <a:spLocks noGrp="1"/>
          </p:cNvSpPr>
          <p:nvPr>
            <p:ph idx="1"/>
          </p:nvPr>
        </p:nvSpPr>
        <p:spPr>
          <a:xfrm>
            <a:off x="533400" y="1524000"/>
            <a:ext cx="7848600" cy="4572000"/>
          </a:xfrm>
        </p:spPr>
        <p:txBody>
          <a:bodyPr/>
          <a:lstStyle/>
          <a:p>
            <a:pPr algn="just" eaLnBrk="1" hangingPunct="1"/>
            <a:r>
              <a:rPr lang="en-IN" altLang="en-US" sz="2400" smtClean="0"/>
              <a:t>Things that are resources owned by a company and which have future economic value that can be measured and can be expressed in dollars. </a:t>
            </a:r>
          </a:p>
          <a:p>
            <a:pPr lvl="1" algn="just" eaLnBrk="1" hangingPunct="1"/>
            <a:r>
              <a:rPr lang="en-IN" altLang="en-US" sz="2400" smtClean="0"/>
              <a:t>cash, investments, accounts receivable, inventory, supplies, land, buildings, equipment, and vehicles.</a:t>
            </a:r>
          </a:p>
          <a:p>
            <a:pPr algn="just" eaLnBrk="1" hangingPunct="1"/>
            <a:r>
              <a:rPr lang="en-IN" altLang="en-US" sz="2400" smtClean="0"/>
              <a:t>Assets are reported on the balance sheet usually at cost or lower. </a:t>
            </a:r>
          </a:p>
          <a:p>
            <a:pPr algn="just" eaLnBrk="1" hangingPunct="1"/>
            <a:r>
              <a:rPr lang="en-IN" altLang="en-US" sz="2400" smtClean="0"/>
              <a:t>Some valuable items that cannot be measured and expressed in dollars include the company's outstanding reputation, its customer base, the value of successful consumer brands, and its management team. As a result these items are not reported among the assets appearing on the balance sheet.</a:t>
            </a:r>
          </a:p>
          <a:p>
            <a:pPr eaLnBrk="1" hangingPunct="1"/>
            <a:endParaRPr lang="en-IN"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5400" b="1" smtClean="0">
                <a:latin typeface="Comic Sans MS" panose="030F0702030302020204" pitchFamily="66" charset="0"/>
              </a:rPr>
              <a:t>Asset Accounts</a:t>
            </a:r>
          </a:p>
        </p:txBody>
      </p:sp>
      <p:sp>
        <p:nvSpPr>
          <p:cNvPr id="3481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smtClean="0">
                <a:latin typeface="Comic Sans MS" panose="030F0702030302020204" pitchFamily="66" charset="0"/>
              </a:rPr>
              <a:t>Characterized as </a:t>
            </a:r>
          </a:p>
          <a:p>
            <a:pPr lvl="1" eaLnBrk="1" hangingPunct="1">
              <a:buFont typeface="Wingdings" panose="05000000000000000000" pitchFamily="2" charset="2"/>
              <a:buChar char="Ø"/>
            </a:pPr>
            <a:r>
              <a:rPr lang="en-US" altLang="en-US" sz="3300" b="1" smtClean="0">
                <a:latin typeface="Comic Sans MS" panose="030F0702030302020204" pitchFamily="66" charset="0"/>
              </a:rPr>
              <a:t>current</a:t>
            </a:r>
            <a:r>
              <a:rPr lang="en-US" altLang="en-US" sz="3300" smtClean="0">
                <a:latin typeface="Comic Sans MS" panose="030F0702030302020204" pitchFamily="66" charset="0"/>
              </a:rPr>
              <a:t> </a:t>
            </a:r>
          </a:p>
          <a:p>
            <a:pPr lvl="1" eaLnBrk="1" hangingPunct="1">
              <a:buFont typeface="Wingdings" panose="05000000000000000000" pitchFamily="2" charset="2"/>
              <a:buChar char="Ø"/>
            </a:pPr>
            <a:r>
              <a:rPr lang="en-US" altLang="en-US" sz="3300" b="1" smtClean="0">
                <a:latin typeface="Comic Sans MS" panose="030F0702030302020204" pitchFamily="66" charset="0"/>
              </a:rPr>
              <a:t>non-current(Fixed)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5400" b="1" smtClean="0">
                <a:latin typeface="Comic Sans MS" panose="030F0702030302020204" pitchFamily="66" charset="0"/>
              </a:rPr>
              <a:t>Asset Accounts</a:t>
            </a:r>
          </a:p>
        </p:txBody>
      </p:sp>
      <p:sp>
        <p:nvSpPr>
          <p:cNvPr id="3584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Current Assets</a:t>
            </a:r>
          </a:p>
          <a:p>
            <a:pPr lvl="1" eaLnBrk="1" hangingPunct="1">
              <a:buFontTx/>
              <a:buChar char="•"/>
            </a:pPr>
            <a:r>
              <a:rPr lang="en-US" altLang="en-US" sz="3200" b="1" smtClean="0">
                <a:solidFill>
                  <a:schemeClr val="accent2"/>
                </a:solidFill>
                <a:latin typeface="Comic Sans MS" panose="030F0702030302020204" pitchFamily="66" charset="0"/>
              </a:rPr>
              <a:t>Cash and other assets that will be converted into cash during one operating cycle</a:t>
            </a:r>
          </a:p>
          <a:p>
            <a:pPr eaLnBrk="1" hangingPunct="1">
              <a:buFont typeface="Wingdings" panose="05000000000000000000" pitchFamily="2" charset="2"/>
              <a:buChar char="Ø"/>
            </a:pPr>
            <a:r>
              <a:rPr lang="en-US" altLang="en-US" sz="3600" b="1" smtClean="0">
                <a:latin typeface="Comic Sans MS" panose="030F0702030302020204" pitchFamily="66" charset="0"/>
              </a:rPr>
              <a:t>Non-Current Assets</a:t>
            </a:r>
          </a:p>
          <a:p>
            <a:pPr lvl="1" eaLnBrk="1" hangingPunct="1">
              <a:buFontTx/>
              <a:buChar char="•"/>
            </a:pPr>
            <a:r>
              <a:rPr lang="en-US" altLang="en-US" sz="3200" b="1" smtClean="0">
                <a:solidFill>
                  <a:schemeClr val="accent2"/>
                </a:solidFill>
                <a:latin typeface="Comic Sans MS" panose="030F0702030302020204" pitchFamily="66" charset="0"/>
              </a:rPr>
              <a:t>Those not expected to be converted into cash in one operating cycle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What is Accounting</a:t>
            </a:r>
            <a:endParaRPr lang="en-IN" altLang="en-US" smtClean="0"/>
          </a:p>
        </p:txBody>
      </p:sp>
      <p:sp>
        <p:nvSpPr>
          <p:cNvPr id="16387" name="Content Placeholder 2"/>
          <p:cNvSpPr>
            <a:spLocks noGrp="1"/>
          </p:cNvSpPr>
          <p:nvPr>
            <p:ph idx="1"/>
          </p:nvPr>
        </p:nvSpPr>
        <p:spPr/>
        <p:txBody>
          <a:bodyPr/>
          <a:lstStyle/>
          <a:p>
            <a:pPr eaLnBrk="1" hangingPunct="1"/>
            <a:r>
              <a:rPr lang="en-US" altLang="en-US" sz="3600" smtClean="0"/>
              <a:t>Accounting is defined as the art of </a:t>
            </a:r>
          </a:p>
          <a:p>
            <a:pPr lvl="1" eaLnBrk="1" hangingPunct="1"/>
            <a:r>
              <a:rPr lang="en-US" altLang="en-US" sz="3300" smtClean="0"/>
              <a:t>Recording, </a:t>
            </a:r>
          </a:p>
          <a:p>
            <a:pPr lvl="1" eaLnBrk="1" hangingPunct="1"/>
            <a:r>
              <a:rPr lang="en-US" altLang="en-US" sz="3300" smtClean="0"/>
              <a:t>Classifying </a:t>
            </a:r>
          </a:p>
          <a:p>
            <a:pPr lvl="1" eaLnBrk="1" hangingPunct="1"/>
            <a:r>
              <a:rPr lang="en-US" altLang="en-US" sz="3300" smtClean="0"/>
              <a:t>Summarizing transactions in monetary terms </a:t>
            </a:r>
          </a:p>
          <a:p>
            <a:pPr lvl="1" eaLnBrk="1" hangingPunct="1"/>
            <a:r>
              <a:rPr lang="en-US" altLang="en-US" sz="3300" smtClean="0"/>
              <a:t>For preparation of Financial Statements</a:t>
            </a:r>
            <a:endParaRPr lang="en-IN" altLang="en-US" sz="33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57200"/>
            <a:ext cx="7024688" cy="1143000"/>
          </a:xfrm>
        </p:spPr>
        <p:txBody>
          <a:bodyPr/>
          <a:lstStyle/>
          <a:p>
            <a:pPr eaLnBrk="1" hangingPunct="1"/>
            <a:r>
              <a:rPr lang="en-US" altLang="en-US" sz="5400" b="1" smtClean="0">
                <a:latin typeface="Comic Sans MS" panose="030F0702030302020204" pitchFamily="66" charset="0"/>
              </a:rPr>
              <a:t>Liability Accounts</a:t>
            </a:r>
          </a:p>
        </p:txBody>
      </p:sp>
      <p:sp>
        <p:nvSpPr>
          <p:cNvPr id="36867" name="Content Placeholder 2"/>
          <p:cNvSpPr>
            <a:spLocks noGrp="1"/>
          </p:cNvSpPr>
          <p:nvPr>
            <p:ph idx="1"/>
          </p:nvPr>
        </p:nvSpPr>
        <p:spPr>
          <a:xfrm>
            <a:off x="628650" y="1600200"/>
            <a:ext cx="7886700" cy="4576763"/>
          </a:xfrm>
        </p:spPr>
        <p:txBody>
          <a:bodyPr/>
          <a:lstStyle/>
          <a:p>
            <a:pPr eaLnBrk="1" hangingPunct="1"/>
            <a:r>
              <a:rPr lang="en-US" altLang="en-US" sz="3200" smtClean="0"/>
              <a:t>Claims that others have against the assets</a:t>
            </a:r>
            <a:endParaRPr lang="en-IN" altLang="en-US" sz="3200" smtClean="0"/>
          </a:p>
          <a:p>
            <a:pPr eaLnBrk="1" hangingPunct="1"/>
            <a:r>
              <a:rPr lang="en-IN" altLang="en-US" sz="3200" smtClean="0"/>
              <a:t>Obligations of a company or organization. Amounts owed to lenders and suppliers. </a:t>
            </a:r>
          </a:p>
          <a:p>
            <a:pPr eaLnBrk="1" hangingPunct="1"/>
            <a:r>
              <a:rPr lang="en-IN" altLang="en-US" sz="3200" smtClean="0"/>
              <a:t>Liabilities often have the word "payable" in the account title. </a:t>
            </a:r>
          </a:p>
          <a:p>
            <a:pPr eaLnBrk="1" hangingPunct="1"/>
            <a:r>
              <a:rPr lang="en-IN" altLang="en-US" sz="3200" smtClean="0"/>
              <a:t>Liabilities also include amounts received in advance for a future sale or for a future service to be performed.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457200"/>
            <a:ext cx="7024688" cy="1143000"/>
          </a:xfrm>
        </p:spPr>
        <p:txBody>
          <a:bodyPr/>
          <a:lstStyle/>
          <a:p>
            <a:pPr eaLnBrk="1" hangingPunct="1"/>
            <a:r>
              <a:rPr lang="en-US" altLang="en-US" sz="5400" b="1" smtClean="0">
                <a:latin typeface="Comic Sans MS" panose="030F0702030302020204" pitchFamily="66" charset="0"/>
              </a:rPr>
              <a:t>Liability Accounts</a:t>
            </a:r>
          </a:p>
        </p:txBody>
      </p:sp>
      <p:sp>
        <p:nvSpPr>
          <p:cNvPr id="37891" name="Rectangle 3"/>
          <p:cNvSpPr>
            <a:spLocks noGrp="1" noChangeArrowheads="1"/>
          </p:cNvSpPr>
          <p:nvPr>
            <p:ph idx="1"/>
          </p:nvPr>
        </p:nvSpPr>
        <p:spPr>
          <a:xfrm>
            <a:off x="609600" y="1981200"/>
            <a:ext cx="7772400" cy="4114800"/>
          </a:xfrm>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Have a known:</a:t>
            </a:r>
          </a:p>
          <a:p>
            <a:pPr lvl="1" eaLnBrk="1" hangingPunct="1">
              <a:buFontTx/>
              <a:buChar char="•"/>
            </a:pPr>
            <a:r>
              <a:rPr lang="en-US" altLang="en-US" sz="3200" b="1" smtClean="0">
                <a:solidFill>
                  <a:schemeClr val="accent2"/>
                </a:solidFill>
                <a:latin typeface="Comic Sans MS" panose="030F0702030302020204" pitchFamily="66" charset="0"/>
              </a:rPr>
              <a:t>Amount</a:t>
            </a:r>
          </a:p>
          <a:p>
            <a:pPr lvl="1" eaLnBrk="1" hangingPunct="1">
              <a:buFontTx/>
              <a:buChar char="•"/>
            </a:pPr>
            <a:r>
              <a:rPr lang="en-US" altLang="en-US" sz="3200" b="1" smtClean="0">
                <a:solidFill>
                  <a:schemeClr val="accent2"/>
                </a:solidFill>
                <a:latin typeface="Comic Sans MS" panose="030F0702030302020204" pitchFamily="66" charset="0"/>
              </a:rPr>
              <a:t>Date to be paid</a:t>
            </a:r>
          </a:p>
          <a:p>
            <a:pPr lvl="1" eaLnBrk="1" hangingPunct="1">
              <a:buFontTx/>
              <a:buChar char="•"/>
            </a:pPr>
            <a:r>
              <a:rPr lang="en-US" altLang="en-US" sz="3200" b="1" smtClean="0">
                <a:solidFill>
                  <a:schemeClr val="accent2"/>
                </a:solidFill>
                <a:latin typeface="Comic Sans MS" panose="030F0702030302020204" pitchFamily="66" charset="0"/>
              </a:rPr>
              <a:t>Person to whom payment owed</a:t>
            </a:r>
          </a:p>
          <a:p>
            <a:pPr eaLnBrk="1" hangingPunct="1">
              <a:buClr>
                <a:schemeClr val="tx1"/>
              </a:buClr>
              <a:buFont typeface="Wingdings" panose="05000000000000000000" pitchFamily="2" charset="2"/>
              <a:buChar char="Ø"/>
            </a:pPr>
            <a:r>
              <a:rPr lang="en-US" altLang="en-US" sz="3600" b="1" smtClean="0">
                <a:latin typeface="Comic Sans MS" panose="030F0702030302020204" pitchFamily="66" charset="0"/>
              </a:rPr>
              <a:t>Also current and non current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457200"/>
            <a:ext cx="7024688" cy="1143000"/>
          </a:xfrm>
        </p:spPr>
        <p:txBody>
          <a:bodyPr/>
          <a:lstStyle/>
          <a:p>
            <a:pPr eaLnBrk="1" hangingPunct="1"/>
            <a:r>
              <a:rPr lang="en-US" altLang="en-US" sz="5400" b="1" smtClean="0">
                <a:latin typeface="Comic Sans MS" panose="030F0702030302020204" pitchFamily="66" charset="0"/>
              </a:rPr>
              <a:t>Liability Accounts</a:t>
            </a:r>
          </a:p>
        </p:txBody>
      </p:sp>
      <p:sp>
        <p:nvSpPr>
          <p:cNvPr id="38915" name="Rectangle 3"/>
          <p:cNvSpPr>
            <a:spLocks noGrp="1" noChangeArrowheads="1"/>
          </p:cNvSpPr>
          <p:nvPr>
            <p:ph idx="1"/>
          </p:nvPr>
        </p:nvSpPr>
        <p:spPr/>
        <p:txBody>
          <a:bodyPr/>
          <a:lstStyle/>
          <a:p>
            <a:pPr indent="-273050" eaLnBrk="1" hangingPunct="1">
              <a:buFont typeface="Wingdings" panose="05000000000000000000" pitchFamily="2" charset="2"/>
              <a:buChar char="Ø"/>
            </a:pPr>
            <a:r>
              <a:rPr lang="en-US" altLang="en-US" sz="3600" b="1" smtClean="0">
                <a:latin typeface="Comic Sans MS" panose="030F0702030302020204" pitchFamily="66" charset="0"/>
              </a:rPr>
              <a:t>Current Liabilities</a:t>
            </a:r>
          </a:p>
          <a:p>
            <a:pPr marL="639763" lvl="1" indent="-273050" eaLnBrk="1" hangingPunct="1">
              <a:buFontTx/>
              <a:buChar char="•"/>
            </a:pPr>
            <a:r>
              <a:rPr lang="en-US" altLang="en-US" sz="3200" b="1" smtClean="0">
                <a:solidFill>
                  <a:schemeClr val="accent2"/>
                </a:solidFill>
                <a:latin typeface="Comic Sans MS" panose="030F0702030302020204" pitchFamily="66" charset="0"/>
              </a:rPr>
              <a:t>Debts that will come due within one year from the balance sheet date</a:t>
            </a:r>
          </a:p>
          <a:p>
            <a:pPr indent="-273050" eaLnBrk="1" hangingPunct="1">
              <a:buFont typeface="Wingdings" panose="05000000000000000000" pitchFamily="2" charset="2"/>
              <a:buChar char="Ø"/>
            </a:pPr>
            <a:r>
              <a:rPr lang="en-US" altLang="en-US" sz="3600" b="1" smtClean="0">
                <a:latin typeface="Comic Sans MS" panose="030F0702030302020204" pitchFamily="66" charset="0"/>
              </a:rPr>
              <a:t>Non-Current Liabilities</a:t>
            </a:r>
          </a:p>
          <a:p>
            <a:pPr marL="639763" lvl="1" indent="-273050" eaLnBrk="1" hangingPunct="1">
              <a:buFontTx/>
              <a:buChar char="•"/>
            </a:pPr>
            <a:r>
              <a:rPr lang="en-US" altLang="en-US" sz="3200" b="1" smtClean="0">
                <a:solidFill>
                  <a:schemeClr val="accent2"/>
                </a:solidFill>
                <a:latin typeface="Comic Sans MS" panose="030F0702030302020204" pitchFamily="66" charset="0"/>
              </a:rPr>
              <a:t>Those debts due more that one year from the balance sheet date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5400" b="1" smtClean="0">
                <a:latin typeface="Comic Sans MS" panose="030F0702030302020204" pitchFamily="66" charset="0"/>
              </a:rPr>
              <a:t>Equity Accounts</a:t>
            </a:r>
          </a:p>
        </p:txBody>
      </p:sp>
      <p:sp>
        <p:nvSpPr>
          <p:cNvPr id="39939" name="Rectangle 3"/>
          <p:cNvSpPr>
            <a:spLocks noGrp="1" noChangeArrowheads="1"/>
          </p:cNvSpPr>
          <p:nvPr>
            <p:ph idx="1"/>
          </p:nvPr>
        </p:nvSpPr>
        <p:spPr/>
        <p:txBody>
          <a:bodyPr/>
          <a:lstStyle/>
          <a:p>
            <a:pPr indent="-273050" eaLnBrk="1" hangingPunct="1">
              <a:buFont typeface="Wingdings" panose="05000000000000000000" pitchFamily="2" charset="2"/>
              <a:buChar char="Ø"/>
            </a:pPr>
            <a:r>
              <a:rPr lang="en-US" altLang="en-US" sz="4000" b="1" smtClean="0">
                <a:latin typeface="Comic Sans MS" panose="030F0702030302020204" pitchFamily="66" charset="0"/>
              </a:rPr>
              <a:t>Initially this is Capital Amount invested by owners</a:t>
            </a:r>
          </a:p>
          <a:p>
            <a:pPr indent="-273050" eaLnBrk="1" hangingPunct="1">
              <a:buFont typeface="Wingdings" panose="05000000000000000000" pitchFamily="2" charset="2"/>
              <a:buChar char="Ø"/>
            </a:pPr>
            <a:r>
              <a:rPr lang="en-US" altLang="en-US" sz="4000" b="1" smtClean="0">
                <a:latin typeface="Comic Sans MS" panose="030F0702030302020204" pitchFamily="66" charset="0"/>
              </a:rPr>
              <a:t>Difference between value of assets and liabilities</a:t>
            </a:r>
          </a:p>
          <a:p>
            <a:pPr indent="-273050" eaLnBrk="1" hangingPunct="1">
              <a:buFont typeface="Wingdings" panose="05000000000000000000" pitchFamily="2" charset="2"/>
              <a:buChar char="Ø"/>
            </a:pPr>
            <a:r>
              <a:rPr lang="en-US" altLang="en-US" sz="4000" b="1" smtClean="0">
                <a:latin typeface="Comic Sans MS" panose="030F0702030302020204" pitchFamily="66" charset="0"/>
              </a:rPr>
              <a:t>Sometimes called net worth</a:t>
            </a:r>
          </a:p>
          <a:p>
            <a:pPr indent="-273050" eaLnBrk="1" hangingPunct="1">
              <a:buFont typeface="Wingdings" panose="05000000000000000000" pitchFamily="2" charset="2"/>
              <a:buChar char="Ø"/>
            </a:pPr>
            <a:r>
              <a:rPr lang="en-US" altLang="en-US" sz="4000" b="1" smtClean="0">
                <a:latin typeface="Comic Sans MS" panose="030F0702030302020204" pitchFamily="66" charset="0"/>
              </a:rPr>
              <a:t>Claims that the owner has against the assets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23888" y="1709738"/>
            <a:ext cx="7886700" cy="2852737"/>
          </a:xfrm>
        </p:spPr>
        <p:txBody>
          <a:bodyPr/>
          <a:lstStyle/>
          <a:p>
            <a:pPr eaLnBrk="1" hangingPunct="1"/>
            <a:r>
              <a:rPr lang="en-US" altLang="en-US" smtClean="0"/>
              <a:t>Revenue (Profit and Loss Items)</a:t>
            </a:r>
            <a:endParaRPr lang="en-IN"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42988" y="381000"/>
            <a:ext cx="7024687" cy="914400"/>
          </a:xfrm>
        </p:spPr>
        <p:txBody>
          <a:bodyPr/>
          <a:lstStyle/>
          <a:p>
            <a:pPr eaLnBrk="1" hangingPunct="1"/>
            <a:r>
              <a:rPr lang="en-US" altLang="en-US" sz="3600" b="1" smtClean="0">
                <a:latin typeface="Comic Sans MS" panose="030F0702030302020204" pitchFamily="66" charset="0"/>
              </a:rPr>
              <a:t>Income Accounts</a:t>
            </a:r>
          </a:p>
        </p:txBody>
      </p:sp>
      <p:sp>
        <p:nvSpPr>
          <p:cNvPr id="41987" name="Rectangle 3"/>
          <p:cNvSpPr>
            <a:spLocks noGrp="1" noChangeArrowheads="1"/>
          </p:cNvSpPr>
          <p:nvPr>
            <p:ph idx="1"/>
          </p:nvPr>
        </p:nvSpPr>
        <p:spPr>
          <a:xfrm>
            <a:off x="762000" y="1371600"/>
            <a:ext cx="7772400" cy="4876800"/>
          </a:xfrm>
        </p:spPr>
        <p:txBody>
          <a:bodyPr/>
          <a:lstStyle/>
          <a:p>
            <a:pPr eaLnBrk="1" hangingPunct="1">
              <a:buFont typeface="Wingdings" panose="05000000000000000000" pitchFamily="2" charset="2"/>
              <a:buChar char="Ø"/>
            </a:pPr>
            <a:r>
              <a:rPr lang="en-US" altLang="en-US" sz="4000" b="1" smtClean="0">
                <a:latin typeface="Comic Sans MS" panose="030F0702030302020204" pitchFamily="66" charset="0"/>
              </a:rPr>
              <a:t>Amounts to be received or to be received from customers for sale of products/service</a:t>
            </a:r>
          </a:p>
          <a:p>
            <a:pPr lvl="1" eaLnBrk="1" hangingPunct="1">
              <a:buFont typeface="Wingdings" panose="05000000000000000000" pitchFamily="2" charset="2"/>
              <a:buChar char="Ø"/>
            </a:pPr>
            <a:r>
              <a:rPr lang="en-US" altLang="en-US" sz="3800" b="1" smtClean="0">
                <a:latin typeface="Comic Sans MS" panose="030F0702030302020204" pitchFamily="66" charset="0"/>
              </a:rPr>
              <a:t>sales</a:t>
            </a:r>
          </a:p>
          <a:p>
            <a:pPr lvl="1" eaLnBrk="1" hangingPunct="1">
              <a:buFont typeface="Wingdings" panose="05000000000000000000" pitchFamily="2" charset="2"/>
              <a:buChar char="Ø"/>
            </a:pPr>
            <a:r>
              <a:rPr lang="en-US" altLang="en-US" sz="3800" b="1" smtClean="0">
                <a:latin typeface="Comic Sans MS" panose="030F0702030302020204" pitchFamily="66" charset="0"/>
              </a:rPr>
              <a:t>performance of services</a:t>
            </a:r>
          </a:p>
          <a:p>
            <a:pPr lvl="1" eaLnBrk="1" hangingPunct="1">
              <a:buFont typeface="Wingdings" panose="05000000000000000000" pitchFamily="2" charset="2"/>
              <a:buChar char="Ø"/>
            </a:pPr>
            <a:r>
              <a:rPr lang="en-US" altLang="en-US" sz="3800" b="1" smtClean="0">
                <a:latin typeface="Comic Sans MS" panose="030F0702030302020204" pitchFamily="66" charset="0"/>
              </a:rPr>
              <a:t>rent</a:t>
            </a:r>
          </a:p>
          <a:p>
            <a:pPr lvl="1" eaLnBrk="1" hangingPunct="1">
              <a:buFont typeface="Wingdings" panose="05000000000000000000" pitchFamily="2" charset="2"/>
              <a:buChar char="Ø"/>
            </a:pPr>
            <a:r>
              <a:rPr lang="en-US" altLang="en-US" sz="3800" b="1" smtClean="0">
                <a:latin typeface="Comic Sans MS" panose="030F0702030302020204" pitchFamily="66" charset="0"/>
              </a:rPr>
              <a:t>interest</a:t>
            </a:r>
          </a:p>
          <a:p>
            <a:pPr eaLnBrk="1" hangingPunct="1">
              <a:buFont typeface="Wingdings" panose="05000000000000000000" pitchFamily="2" charset="2"/>
              <a:buChar char="Ø"/>
            </a:pPr>
            <a:endParaRPr lang="en-US" altLang="en-US" sz="4000" b="1" smtClean="0">
              <a:latin typeface="Comic Sans MS" panose="030F0702030302020204" pitchFamily="66" charset="0"/>
            </a:endParaRPr>
          </a:p>
          <a:p>
            <a:pPr eaLnBrk="1" hangingPunct="1">
              <a:buFont typeface="Wingdings" panose="05000000000000000000" pitchFamily="2" charset="2"/>
              <a:buNone/>
            </a:pPr>
            <a:endParaRPr lang="en-US" altLang="en-US" sz="4000" b="1" smtClean="0">
              <a:latin typeface="Comic Sans MS" panose="030F0702030302020204"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304800"/>
            <a:ext cx="7162800" cy="914400"/>
          </a:xfrm>
        </p:spPr>
        <p:txBody>
          <a:bodyPr/>
          <a:lstStyle/>
          <a:p>
            <a:pPr eaLnBrk="1" hangingPunct="1"/>
            <a:r>
              <a:rPr lang="en-US" altLang="en-US" sz="4000" b="1" smtClean="0">
                <a:latin typeface="Comic Sans MS" panose="030F0702030302020204" pitchFamily="66" charset="0"/>
              </a:rPr>
              <a:t>Income Accounts - Types</a:t>
            </a:r>
          </a:p>
        </p:txBody>
      </p:sp>
      <p:sp>
        <p:nvSpPr>
          <p:cNvPr id="43011" name="Rectangle 3"/>
          <p:cNvSpPr>
            <a:spLocks noGrp="1" noChangeArrowheads="1"/>
          </p:cNvSpPr>
          <p:nvPr>
            <p:ph idx="1"/>
          </p:nvPr>
        </p:nvSpPr>
        <p:spPr>
          <a:xfrm>
            <a:off x="762000" y="1371600"/>
            <a:ext cx="7772400" cy="4876800"/>
          </a:xfrm>
        </p:spPr>
        <p:txBody>
          <a:bodyPr/>
          <a:lstStyle/>
          <a:p>
            <a:pPr eaLnBrk="1" hangingPunct="1">
              <a:buFont typeface="Wingdings" panose="05000000000000000000" pitchFamily="2" charset="2"/>
              <a:buChar char="Ø"/>
            </a:pPr>
            <a:r>
              <a:rPr lang="en-US" altLang="en-US" sz="4000" b="1" smtClean="0">
                <a:latin typeface="Comic Sans MS" panose="030F0702030302020204" pitchFamily="66" charset="0"/>
              </a:rPr>
              <a:t>Direct Income: Earning directly from business activities </a:t>
            </a:r>
          </a:p>
          <a:p>
            <a:pPr lvl="1" eaLnBrk="1" hangingPunct="1">
              <a:buFont typeface="Wingdings" panose="05000000000000000000" pitchFamily="2" charset="2"/>
              <a:buChar char="Ø"/>
            </a:pPr>
            <a:r>
              <a:rPr lang="en-US" altLang="en-US" sz="3800" b="1" smtClean="0">
                <a:latin typeface="Comic Sans MS" panose="030F0702030302020204" pitchFamily="66" charset="0"/>
              </a:rPr>
              <a:t>Eg sale of product/service</a:t>
            </a:r>
          </a:p>
          <a:p>
            <a:pPr eaLnBrk="1" hangingPunct="1">
              <a:buFont typeface="Wingdings" panose="05000000000000000000" pitchFamily="2" charset="2"/>
              <a:buChar char="Ø"/>
            </a:pPr>
            <a:r>
              <a:rPr lang="en-US" altLang="en-US" sz="3800" b="1" smtClean="0">
                <a:latin typeface="Comic Sans MS" panose="030F0702030302020204" pitchFamily="66" charset="0"/>
              </a:rPr>
              <a:t>Indirect Income: Earnings from non-business activites</a:t>
            </a:r>
          </a:p>
          <a:p>
            <a:pPr lvl="1" eaLnBrk="1" hangingPunct="1">
              <a:buFont typeface="Wingdings" panose="05000000000000000000" pitchFamily="2" charset="2"/>
              <a:buChar char="Ø"/>
            </a:pPr>
            <a:r>
              <a:rPr lang="en-US" altLang="en-US" sz="3600" b="1" smtClean="0">
                <a:latin typeface="Comic Sans MS" panose="030F0702030302020204" pitchFamily="66" charset="0"/>
              </a:rPr>
              <a:t>Eg interest, rent,sale of garbage </a:t>
            </a:r>
          </a:p>
          <a:p>
            <a:pPr eaLnBrk="1" hangingPunct="1">
              <a:buFont typeface="Wingdings" panose="05000000000000000000" pitchFamily="2" charset="2"/>
              <a:buChar char="Ø"/>
            </a:pPr>
            <a:endParaRPr lang="en-US" altLang="en-US" sz="4000" b="1" smtClean="0">
              <a:latin typeface="Comic Sans MS" panose="030F0702030302020204" pitchFamily="66" charset="0"/>
            </a:endParaRPr>
          </a:p>
          <a:p>
            <a:pPr eaLnBrk="1" hangingPunct="1">
              <a:buFont typeface="Wingdings" panose="05000000000000000000" pitchFamily="2" charset="2"/>
              <a:buNone/>
            </a:pPr>
            <a:endParaRPr lang="en-US" altLang="en-US" sz="4000" b="1" smtClean="0">
              <a:latin typeface="Comic Sans MS" panose="030F0702030302020204" pitchFamily="66"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36600" y="457200"/>
            <a:ext cx="7024688" cy="685800"/>
          </a:xfrm>
        </p:spPr>
        <p:txBody>
          <a:bodyPr/>
          <a:lstStyle/>
          <a:p>
            <a:pPr eaLnBrk="1" hangingPunct="1"/>
            <a:r>
              <a:rPr lang="en-US" altLang="en-US" sz="3600" b="1" smtClean="0">
                <a:latin typeface="Comic Sans MS" panose="030F0702030302020204" pitchFamily="66" charset="0"/>
              </a:rPr>
              <a:t>Expense Accounts</a:t>
            </a:r>
          </a:p>
        </p:txBody>
      </p:sp>
      <p:sp>
        <p:nvSpPr>
          <p:cNvPr id="44035" name="Rectangle 3"/>
          <p:cNvSpPr>
            <a:spLocks noGrp="1" noChangeArrowheads="1"/>
          </p:cNvSpPr>
          <p:nvPr>
            <p:ph idx="1"/>
          </p:nvPr>
        </p:nvSpPr>
        <p:spPr>
          <a:xfrm>
            <a:off x="762000" y="1295400"/>
            <a:ext cx="7772400" cy="5105400"/>
          </a:xfrm>
        </p:spPr>
        <p:txBody>
          <a:bodyPr/>
          <a:lstStyle/>
          <a:p>
            <a:pPr eaLnBrk="1" hangingPunct="1">
              <a:buFont typeface="Wingdings" panose="05000000000000000000" pitchFamily="2" charset="2"/>
              <a:buChar char="Ø"/>
            </a:pPr>
            <a:r>
              <a:rPr lang="en-US" altLang="en-US" sz="4000" b="1" smtClean="0">
                <a:latin typeface="Comic Sans MS" panose="030F0702030302020204" pitchFamily="66" charset="0"/>
              </a:rPr>
              <a:t>Amounts  that have been paid or will be paid for buying products/services</a:t>
            </a:r>
          </a:p>
          <a:p>
            <a:pPr eaLnBrk="1" hangingPunct="1">
              <a:buFont typeface="Wingdings" panose="05000000000000000000" pitchFamily="2" charset="2"/>
              <a:buChar char="Ø"/>
            </a:pPr>
            <a:r>
              <a:rPr lang="en-US" altLang="en-US" sz="4000" b="1" smtClean="0">
                <a:latin typeface="Comic Sans MS" panose="030F0702030302020204" pitchFamily="66" charset="0"/>
              </a:rPr>
              <a:t>Salaries &amp; wages</a:t>
            </a:r>
          </a:p>
          <a:p>
            <a:pPr eaLnBrk="1" hangingPunct="1">
              <a:buFont typeface="Wingdings" panose="05000000000000000000" pitchFamily="2" charset="2"/>
              <a:buChar char="Ø"/>
            </a:pPr>
            <a:r>
              <a:rPr lang="en-US" altLang="en-US" sz="4000" b="1" smtClean="0">
                <a:latin typeface="Comic Sans MS" panose="030F0702030302020204" pitchFamily="66" charset="0"/>
              </a:rPr>
              <a:t>Supplies used</a:t>
            </a:r>
          </a:p>
          <a:p>
            <a:pPr eaLnBrk="1" hangingPunct="1">
              <a:buFont typeface="Wingdings" panose="05000000000000000000" pitchFamily="2" charset="2"/>
              <a:buChar char="Ø"/>
            </a:pPr>
            <a:r>
              <a:rPr lang="en-US" altLang="en-US" sz="4000" b="1" smtClean="0">
                <a:latin typeface="Comic Sans MS" panose="030F0702030302020204" pitchFamily="66" charset="0"/>
              </a:rPr>
              <a:t>Utilities</a:t>
            </a:r>
          </a:p>
          <a:p>
            <a:pPr eaLnBrk="1" hangingPunct="1">
              <a:buFont typeface="Wingdings" panose="05000000000000000000" pitchFamily="2" charset="2"/>
              <a:buChar char="Ø"/>
            </a:pPr>
            <a:r>
              <a:rPr lang="en-US" altLang="en-US" sz="4000" b="1" smtClean="0">
                <a:latin typeface="Comic Sans MS" panose="030F0702030302020204" pitchFamily="66" charset="0"/>
              </a:rPr>
              <a:t>Advertising</a:t>
            </a:r>
          </a:p>
          <a:p>
            <a:pPr eaLnBrk="1" hangingPunct="1">
              <a:buFont typeface="Wingdings" panose="05000000000000000000" pitchFamily="2" charset="2"/>
              <a:buChar char="Ø"/>
            </a:pPr>
            <a:endParaRPr lang="en-US" altLang="en-US" sz="4000" b="1" smtClean="0">
              <a:latin typeface="Comic Sans MS" panose="030F0702030302020204" pitchFamily="66" charset="0"/>
            </a:endParaRPr>
          </a:p>
          <a:p>
            <a:pPr eaLnBrk="1" hangingPunct="1">
              <a:buFont typeface="Wingdings" panose="05000000000000000000" pitchFamily="2" charset="2"/>
              <a:buChar char="Ø"/>
            </a:pPr>
            <a:endParaRPr lang="en-US" altLang="en-US" sz="4000" b="1" smtClean="0">
              <a:latin typeface="Comic Sans MS" panose="030F0702030302020204" pitchFamily="66" charset="0"/>
            </a:endParaRPr>
          </a:p>
          <a:p>
            <a:pPr eaLnBrk="1" hangingPunct="1">
              <a:buFont typeface="Wingdings" panose="05000000000000000000" pitchFamily="2" charset="2"/>
              <a:buNone/>
            </a:pPr>
            <a:endParaRPr lang="en-US" altLang="en-US" sz="4000" b="1" smtClean="0">
              <a:latin typeface="Comic Sans MS" panose="030F0702030302020204" pitchFamily="66"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42988" y="381000"/>
            <a:ext cx="7024687" cy="685800"/>
          </a:xfrm>
        </p:spPr>
        <p:txBody>
          <a:bodyPr/>
          <a:lstStyle/>
          <a:p>
            <a:pPr eaLnBrk="1" hangingPunct="1"/>
            <a:r>
              <a:rPr lang="en-US" altLang="en-US" sz="3600" b="1" smtClean="0">
                <a:latin typeface="Comic Sans MS" panose="030F0702030302020204" pitchFamily="66" charset="0"/>
              </a:rPr>
              <a:t>Expense Accounts - Types</a:t>
            </a:r>
          </a:p>
        </p:txBody>
      </p:sp>
      <p:sp>
        <p:nvSpPr>
          <p:cNvPr id="28675" name="Rectangle 3"/>
          <p:cNvSpPr>
            <a:spLocks noGrp="1" noChangeArrowheads="1"/>
          </p:cNvSpPr>
          <p:nvPr>
            <p:ph idx="1"/>
          </p:nvPr>
        </p:nvSpPr>
        <p:spPr>
          <a:xfrm>
            <a:off x="762000" y="1295400"/>
            <a:ext cx="7772400" cy="5105400"/>
          </a:xfrm>
        </p:spPr>
        <p:txBody>
          <a:bodyPr rtlCol="0">
            <a:normAutofit/>
          </a:bodyPr>
          <a:lstStyle/>
          <a:p>
            <a:pPr eaLnBrk="1" fontAlgn="auto" hangingPunct="1">
              <a:spcAft>
                <a:spcPts val="0"/>
              </a:spcAft>
              <a:buFont typeface="Wingdings" panose="05000000000000000000" pitchFamily="2" charset="2"/>
              <a:buChar char="Ø"/>
              <a:defRPr/>
            </a:pPr>
            <a:r>
              <a:rPr lang="en-US" altLang="en-US" sz="3200" b="1" dirty="0" smtClean="0">
                <a:latin typeface="Comic Sans MS" panose="030F0702030302020204" pitchFamily="66" charset="0"/>
              </a:rPr>
              <a:t>Direct Expenses: Expenses connected with purchase of goods/services</a:t>
            </a:r>
          </a:p>
          <a:p>
            <a:pPr lvl="1" eaLnBrk="1" fontAlgn="auto" hangingPunct="1">
              <a:spcAft>
                <a:spcPts val="0"/>
              </a:spcAft>
              <a:buFont typeface="Wingdings" panose="05000000000000000000" pitchFamily="2" charset="2"/>
              <a:buChar char="Ø"/>
              <a:defRPr/>
            </a:pPr>
            <a:r>
              <a:rPr lang="en-US" altLang="en-US" sz="3200" b="1" dirty="0" err="1" smtClean="0">
                <a:latin typeface="Comic Sans MS" panose="030F0702030302020204" pitchFamily="66" charset="0"/>
              </a:rPr>
              <a:t>Eg</a:t>
            </a:r>
            <a:r>
              <a:rPr lang="en-US" altLang="en-US" sz="3200" b="1" dirty="0" smtClean="0">
                <a:latin typeface="Comic Sans MS" panose="030F0702030302020204" pitchFamily="66" charset="0"/>
              </a:rPr>
              <a:t> price, duty, freight, insurance</a:t>
            </a:r>
          </a:p>
          <a:p>
            <a:pPr eaLnBrk="1" fontAlgn="auto" hangingPunct="1">
              <a:spcAft>
                <a:spcPts val="0"/>
              </a:spcAft>
              <a:buFont typeface="Wingdings" panose="05000000000000000000" pitchFamily="2" charset="2"/>
              <a:buChar char="Ø"/>
              <a:defRPr/>
            </a:pPr>
            <a:r>
              <a:rPr lang="en-US" altLang="en-US" sz="3200" b="1" dirty="0" smtClean="0">
                <a:latin typeface="Comic Sans MS" panose="030F0702030302020204" pitchFamily="66" charset="0"/>
              </a:rPr>
              <a:t>Indirect Expense: </a:t>
            </a:r>
            <a:r>
              <a:rPr lang="en-IN" sz="3200" b="1" dirty="0" smtClean="0"/>
              <a:t>expenses </a:t>
            </a:r>
            <a:r>
              <a:rPr lang="en-IN" sz="3200" b="1" dirty="0"/>
              <a:t>have no relationship with purchase of </a:t>
            </a:r>
            <a:r>
              <a:rPr lang="en-IN" sz="3200" b="1" dirty="0" smtClean="0"/>
              <a:t>goods</a:t>
            </a:r>
          </a:p>
          <a:p>
            <a:pPr lvl="1" eaLnBrk="1" fontAlgn="auto" hangingPunct="1">
              <a:spcAft>
                <a:spcPts val="0"/>
              </a:spcAft>
              <a:buFont typeface="Wingdings" panose="05000000000000000000" pitchFamily="2" charset="2"/>
              <a:buChar char="Ø"/>
              <a:defRPr/>
            </a:pPr>
            <a:r>
              <a:rPr lang="en-US" altLang="en-US" sz="3200" b="1" dirty="0" err="1" smtClean="0">
                <a:latin typeface="Comic Sans MS" panose="030F0702030302020204" pitchFamily="66" charset="0"/>
              </a:rPr>
              <a:t>Eg</a:t>
            </a:r>
            <a:r>
              <a:rPr lang="en-US" altLang="en-US" sz="3200" b="1" dirty="0" smtClean="0">
                <a:latin typeface="Comic Sans MS" panose="030F0702030302020204" pitchFamily="66" charset="0"/>
              </a:rPr>
              <a:t> rent, salary, depreciation</a:t>
            </a:r>
          </a:p>
          <a:p>
            <a:pPr marL="69850" indent="0" eaLnBrk="1" fontAlgn="auto" hangingPunct="1">
              <a:spcAft>
                <a:spcPts val="0"/>
              </a:spcAft>
              <a:buFont typeface="Wingdings 2" panose="05020102010507070707" pitchFamily="18" charset="2"/>
              <a:buNone/>
              <a:defRPr/>
            </a:pPr>
            <a:endParaRPr lang="en-US" altLang="en-US" sz="4000" b="1" dirty="0" smtClean="0">
              <a:latin typeface="Comic Sans MS" panose="030F0702030302020204" pitchFamily="66" charset="0"/>
            </a:endParaRPr>
          </a:p>
          <a:p>
            <a:pPr eaLnBrk="1" fontAlgn="auto" hangingPunct="1">
              <a:spcAft>
                <a:spcPts val="0"/>
              </a:spcAft>
              <a:buFont typeface="Wingdings" panose="05000000000000000000" pitchFamily="2" charset="2"/>
              <a:buChar char="Ø"/>
              <a:defRPr/>
            </a:pPr>
            <a:endParaRPr lang="en-US" altLang="en-US" sz="4000" b="1" dirty="0" smtClean="0">
              <a:latin typeface="Comic Sans MS" panose="030F0702030302020204" pitchFamily="66" charset="0"/>
            </a:endParaRPr>
          </a:p>
          <a:p>
            <a:pPr eaLnBrk="1" fontAlgn="auto" hangingPunct="1">
              <a:spcAft>
                <a:spcPts val="0"/>
              </a:spcAft>
              <a:buFont typeface="Wingdings" panose="05000000000000000000" pitchFamily="2" charset="2"/>
              <a:buNone/>
              <a:defRPr/>
            </a:pPr>
            <a:endParaRPr lang="en-US" altLang="en-US" sz="4000" b="1" dirty="0" smtClean="0">
              <a:latin typeface="Comic Sans MS" panose="030F0702030302020204" pitchFamily="66"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p:nvPr>
        </p:nvSpPr>
        <p:spPr/>
        <p:txBody>
          <a:bodyPr/>
          <a:lstStyle/>
          <a:p>
            <a:pPr eaLnBrk="1" hangingPunct="1"/>
            <a:r>
              <a:rPr lang="en-US" altLang="en-US" smtClean="0"/>
              <a:t>Financial Statements</a:t>
            </a:r>
            <a:endParaRPr lang="en-IN" altLang="en-US" smtClean="0"/>
          </a:p>
        </p:txBody>
      </p:sp>
      <p:sp>
        <p:nvSpPr>
          <p:cNvPr id="46083" name="Subtitle 2"/>
          <p:cNvSpPr>
            <a:spLocks noGrp="1"/>
          </p:cNvSpPr>
          <p:nvPr>
            <p:ph type="subTitle" idx="1"/>
          </p:nvPr>
        </p:nvSpPr>
        <p:spPr/>
        <p:txBody>
          <a:bodyPr/>
          <a:lstStyle/>
          <a:p>
            <a:pPr eaLnBrk="1" hangingPunct="1"/>
            <a:endParaRPr lang="en-IN"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42988" y="228600"/>
            <a:ext cx="7024687" cy="1143000"/>
          </a:xfrm>
        </p:spPr>
        <p:txBody>
          <a:bodyPr/>
          <a:lstStyle/>
          <a:p>
            <a:pPr eaLnBrk="1" hangingPunct="1"/>
            <a:r>
              <a:rPr lang="en-US" altLang="en-US" sz="5400" b="1" smtClean="0">
                <a:latin typeface="Comic Sans MS" panose="030F0702030302020204" pitchFamily="66" charset="0"/>
              </a:rPr>
              <a:t>Entity Concept</a:t>
            </a:r>
          </a:p>
        </p:txBody>
      </p:sp>
      <p:sp>
        <p:nvSpPr>
          <p:cNvPr id="17411" name="Rectangle 3"/>
          <p:cNvSpPr>
            <a:spLocks noGrp="1" noChangeArrowheads="1"/>
          </p:cNvSpPr>
          <p:nvPr>
            <p:ph idx="1"/>
          </p:nvPr>
        </p:nvSpPr>
        <p:spPr>
          <a:xfrm>
            <a:off x="762000" y="1447800"/>
            <a:ext cx="7467600" cy="4495800"/>
          </a:xfrm>
        </p:spPr>
        <p:txBody>
          <a:bodyPr/>
          <a:lstStyle/>
          <a:p>
            <a:pPr eaLnBrk="1" hangingPunct="1">
              <a:buClr>
                <a:schemeClr val="tx1"/>
              </a:buClr>
              <a:buFont typeface="Wingdings" panose="05000000000000000000" pitchFamily="2" charset="2"/>
              <a:buChar char="Ø"/>
            </a:pPr>
            <a:r>
              <a:rPr lang="en-IN" altLang="en-US" sz="4000" smtClean="0"/>
              <a:t>The entity concept considers the company separate from its owners</a:t>
            </a:r>
          </a:p>
          <a:p>
            <a:pPr eaLnBrk="1" hangingPunct="1">
              <a:buClr>
                <a:schemeClr val="tx1"/>
              </a:buClr>
              <a:buFont typeface="Wingdings" panose="05000000000000000000" pitchFamily="2" charset="2"/>
              <a:buChar char="Ø"/>
            </a:pPr>
            <a:r>
              <a:rPr lang="en-IN" altLang="en-US" sz="4000" smtClean="0"/>
              <a:t>Business is the complete entity</a:t>
            </a:r>
            <a:endParaRPr lang="en-US" altLang="en-US" sz="4000" b="1" smtClean="0">
              <a:latin typeface="Comic Sans MS" panose="030F0702030302020204" pitchFamily="66" charset="0"/>
            </a:endParaRPr>
          </a:p>
          <a:p>
            <a:pPr eaLnBrk="1" hangingPunct="1">
              <a:buClr>
                <a:schemeClr val="tx1"/>
              </a:buClr>
              <a:buFont typeface="Wingdings" panose="05000000000000000000" pitchFamily="2" charset="2"/>
              <a:buChar char="Ø"/>
            </a:pPr>
            <a:r>
              <a:rPr lang="en-US" altLang="en-US" sz="4000" smtClean="0"/>
              <a:t>Account are the parts of the entity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Financial Reports</a:t>
            </a:r>
          </a:p>
        </p:txBody>
      </p:sp>
      <p:sp>
        <p:nvSpPr>
          <p:cNvPr id="4710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Balance Sheet</a:t>
            </a:r>
          </a:p>
          <a:p>
            <a:pPr eaLnBrk="1" hangingPunct="1">
              <a:buFont typeface="Wingdings" panose="05000000000000000000" pitchFamily="2" charset="2"/>
              <a:buChar char="Ø"/>
            </a:pPr>
            <a:r>
              <a:rPr lang="en-US" altLang="en-US" sz="3600" b="1" smtClean="0">
                <a:latin typeface="Comic Sans MS" panose="030F0702030302020204" pitchFamily="66" charset="0"/>
              </a:rPr>
              <a:t>Income &amp; Expense Statement</a:t>
            </a:r>
            <a:br>
              <a:rPr lang="en-US" altLang="en-US" sz="3600" b="1" smtClean="0">
                <a:latin typeface="Comic Sans MS" panose="030F0702030302020204" pitchFamily="66" charset="0"/>
              </a:rPr>
            </a:br>
            <a:r>
              <a:rPr lang="en-US" altLang="en-US" sz="3600" b="1" smtClean="0">
                <a:latin typeface="Comic Sans MS" panose="030F0702030302020204" pitchFamily="66" charset="0"/>
              </a:rPr>
              <a:t>  or Profit &amp; Loss Account</a:t>
            </a:r>
          </a:p>
          <a:p>
            <a:pPr eaLnBrk="1" hangingPunct="1">
              <a:buFont typeface="Wingdings" panose="05000000000000000000" pitchFamily="2" charset="2"/>
              <a:buChar char="Ø"/>
            </a:pPr>
            <a:r>
              <a:rPr lang="en-US" altLang="en-US" sz="3600" b="1" smtClean="0">
                <a:latin typeface="Comic Sans MS" panose="030F0702030302020204" pitchFamily="66" charset="0"/>
              </a:rPr>
              <a:t>Statement of Cash Flows</a:t>
            </a:r>
          </a:p>
          <a:p>
            <a:pPr eaLnBrk="1" hangingPunct="1">
              <a:buFont typeface="Wingdings" panose="05000000000000000000" pitchFamily="2" charset="2"/>
              <a:buChar char="Ø"/>
            </a:pPr>
            <a:r>
              <a:rPr lang="en-US" altLang="en-US" sz="3600" b="1" smtClean="0">
                <a:latin typeface="Comic Sans MS" panose="030F0702030302020204" pitchFamily="66" charset="0"/>
              </a:rPr>
              <a:t>Statement of Owner Equity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Balance Sheet</a:t>
            </a:r>
          </a:p>
        </p:txBody>
      </p:sp>
      <p:sp>
        <p:nvSpPr>
          <p:cNvPr id="48131" name="Rectangle 3"/>
          <p:cNvSpPr>
            <a:spLocks noGrp="1" noChangeArrowheads="1"/>
          </p:cNvSpPr>
          <p:nvPr>
            <p:ph idx="1"/>
          </p:nvPr>
        </p:nvSpPr>
        <p:spPr/>
        <p:txBody>
          <a:bodyPr/>
          <a:lstStyle/>
          <a:p>
            <a:pPr indent="-273050" eaLnBrk="1" hangingPunct="1">
              <a:buFont typeface="Wingdings" panose="05000000000000000000" pitchFamily="2" charset="2"/>
              <a:buChar char="Ø"/>
            </a:pPr>
            <a:r>
              <a:rPr lang="en-US" altLang="en-US" sz="3600" b="1" smtClean="0">
                <a:latin typeface="Comic Sans MS" panose="030F0702030302020204" pitchFamily="66" charset="0"/>
              </a:rPr>
              <a:t>Represents a financial situation at a single point in time</a:t>
            </a:r>
          </a:p>
          <a:p>
            <a:pPr indent="-273050" eaLnBrk="1" hangingPunct="1">
              <a:buFont typeface="Wingdings" panose="05000000000000000000" pitchFamily="2" charset="2"/>
              <a:buChar char="Ø"/>
            </a:pPr>
            <a:r>
              <a:rPr lang="en-US" altLang="en-US" sz="3600" b="1" smtClean="0">
                <a:latin typeface="Comic Sans MS" panose="030F0702030302020204" pitchFamily="66" charset="0"/>
              </a:rPr>
              <a:t>Has a date on it</a:t>
            </a:r>
          </a:p>
          <a:p>
            <a:pPr indent="-273050" eaLnBrk="1" hangingPunct="1">
              <a:buFont typeface="Wingdings" panose="05000000000000000000" pitchFamily="2" charset="2"/>
              <a:buChar char="Ø"/>
            </a:pPr>
            <a:r>
              <a:rPr lang="en-US" altLang="en-US" sz="3600" b="1" smtClean="0">
                <a:latin typeface="Comic Sans MS" panose="030F0702030302020204" pitchFamily="66" charset="0"/>
              </a:rPr>
              <a:t>Broken down by:</a:t>
            </a:r>
          </a:p>
          <a:p>
            <a:pPr marL="639763" lvl="1" indent="-273050" eaLnBrk="1" hangingPunct="1">
              <a:buFontTx/>
              <a:buChar char="•"/>
            </a:pPr>
            <a:r>
              <a:rPr lang="en-US" altLang="en-US" sz="3200" b="1" smtClean="0">
                <a:solidFill>
                  <a:schemeClr val="accent2"/>
                </a:solidFill>
                <a:latin typeface="Comic Sans MS" panose="030F0702030302020204" pitchFamily="66" charset="0"/>
              </a:rPr>
              <a:t>Type of Asset or liability</a:t>
            </a:r>
          </a:p>
          <a:p>
            <a:pPr marL="639763" lvl="1" indent="-273050" eaLnBrk="1" hangingPunct="1">
              <a:buFontTx/>
              <a:buChar char="•"/>
            </a:pPr>
            <a:r>
              <a:rPr lang="en-US" altLang="en-US" sz="3200" b="1" smtClean="0">
                <a:solidFill>
                  <a:schemeClr val="accent2"/>
                </a:solidFill>
                <a:latin typeface="Comic Sans MS" panose="030F0702030302020204" pitchFamily="66" charset="0"/>
              </a:rPr>
              <a:t>Time or life of the account type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Balance Sheet</a:t>
            </a:r>
          </a:p>
        </p:txBody>
      </p:sp>
      <p:sp>
        <p:nvSpPr>
          <p:cNvPr id="49155"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200" b="1" smtClean="0">
                <a:latin typeface="Comic Sans MS" panose="030F0702030302020204" pitchFamily="66" charset="0"/>
              </a:rPr>
              <a:t>Intermediate Assets and Liabilities</a:t>
            </a:r>
          </a:p>
          <a:p>
            <a:pPr eaLnBrk="1" hangingPunct="1">
              <a:buFont typeface="Wingdings" panose="05000000000000000000" pitchFamily="2" charset="2"/>
              <a:buChar char="Ø"/>
            </a:pPr>
            <a:r>
              <a:rPr lang="en-US" altLang="en-US" sz="3200" b="1" smtClean="0">
                <a:latin typeface="Comic Sans MS" panose="030F0702030302020204" pitchFamily="66" charset="0"/>
              </a:rPr>
              <a:t>Long term Assets and Liabilities</a:t>
            </a:r>
          </a:p>
          <a:p>
            <a:pPr eaLnBrk="1" hangingPunct="1">
              <a:buFont typeface="Wingdings" panose="05000000000000000000" pitchFamily="2" charset="2"/>
              <a:buChar char="Ø"/>
            </a:pPr>
            <a:r>
              <a:rPr lang="en-US" altLang="en-US" sz="3200" b="1" smtClean="0">
                <a:latin typeface="Comic Sans MS" panose="030F0702030302020204" pitchFamily="66" charset="0"/>
              </a:rPr>
              <a:t>Can use cost or market valuations or both</a:t>
            </a:r>
          </a:p>
          <a:p>
            <a:pPr eaLnBrk="1" hangingPunct="1">
              <a:buFont typeface="Wingdings" panose="05000000000000000000" pitchFamily="2" charset="2"/>
              <a:buChar char="Ø"/>
            </a:pPr>
            <a:r>
              <a:rPr lang="en-US" altLang="en-US" sz="3200" b="1" smtClean="0">
                <a:latin typeface="Comic Sans MS" panose="030F0702030302020204" pitchFamily="66" charset="0"/>
              </a:rPr>
              <a:t>Supporting Schedules are very helpful</a:t>
            </a:r>
          </a:p>
          <a:p>
            <a:pPr eaLnBrk="1" hangingPunct="1">
              <a:buFont typeface="Wingdings" panose="05000000000000000000" pitchFamily="2" charset="2"/>
              <a:buChar char="Ø"/>
            </a:pPr>
            <a:r>
              <a:rPr lang="en-US" altLang="en-US" sz="3200" b="1" smtClean="0">
                <a:latin typeface="Comic Sans MS" panose="030F0702030302020204" pitchFamily="66" charset="0"/>
              </a:rPr>
              <a:t>Will need a balance sheet for beginning and ending of accounting period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57200" y="1066800"/>
            <a:ext cx="2819400" cy="3505200"/>
          </a:xfrm>
          <a:prstGeom prst="rect">
            <a:avLst/>
          </a:prstGeom>
          <a:solidFill>
            <a:srgbClr val="339966"/>
          </a:solidFill>
          <a:ln w="9525">
            <a:solidFill>
              <a:schemeClr val="tx1"/>
            </a:solidFill>
            <a:miter lim="800000"/>
            <a:headEnd/>
            <a:tailEnd/>
          </a:ln>
        </p:spPr>
        <p:txBody>
          <a:bodyPr wrap="none" anchor="ct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lgn="ctr" eaLnBrk="1" hangingPunct="1"/>
            <a:endParaRPr lang="en-US" altLang="en-US" b="0">
              <a:latin typeface="Times New Roman" panose="02020603050405020304" pitchFamily="18" charset="0"/>
            </a:endParaRPr>
          </a:p>
        </p:txBody>
      </p:sp>
      <p:sp>
        <p:nvSpPr>
          <p:cNvPr id="50179" name="Line 3"/>
          <p:cNvSpPr>
            <a:spLocks noChangeShapeType="1"/>
          </p:cNvSpPr>
          <p:nvPr/>
        </p:nvSpPr>
        <p:spPr bwMode="auto">
          <a:xfrm>
            <a:off x="1828800" y="1066800"/>
            <a:ext cx="0" cy="3505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0180" name="Line 4"/>
          <p:cNvSpPr>
            <a:spLocks noChangeShapeType="1"/>
          </p:cNvSpPr>
          <p:nvPr/>
        </p:nvSpPr>
        <p:spPr bwMode="auto">
          <a:xfrm>
            <a:off x="1828800" y="29718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0181" name="Text Box 5"/>
          <p:cNvSpPr txBox="1">
            <a:spLocks noChangeArrowheads="1"/>
          </p:cNvSpPr>
          <p:nvPr/>
        </p:nvSpPr>
        <p:spPr bwMode="auto">
          <a:xfrm>
            <a:off x="609600" y="1219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spcBef>
                <a:spcPct val="50000"/>
              </a:spcBef>
            </a:pPr>
            <a:r>
              <a:rPr lang="en-US" altLang="en-US">
                <a:latin typeface="Times New Roman" panose="02020603050405020304" pitchFamily="18" charset="0"/>
              </a:rPr>
              <a:t>Assets</a:t>
            </a:r>
          </a:p>
        </p:txBody>
      </p:sp>
      <p:sp>
        <p:nvSpPr>
          <p:cNvPr id="50182" name="Text Box 6"/>
          <p:cNvSpPr txBox="1">
            <a:spLocks noChangeArrowheads="1"/>
          </p:cNvSpPr>
          <p:nvPr/>
        </p:nvSpPr>
        <p:spPr bwMode="auto">
          <a:xfrm>
            <a:off x="2133600" y="914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spcBef>
                <a:spcPct val="50000"/>
              </a:spcBef>
            </a:pPr>
            <a:endParaRPr lang="en-US" altLang="en-US" b="0">
              <a:latin typeface="Times New Roman" panose="02020603050405020304" pitchFamily="18" charset="0"/>
            </a:endParaRPr>
          </a:p>
        </p:txBody>
      </p:sp>
      <p:sp>
        <p:nvSpPr>
          <p:cNvPr id="50183" name="Text Box 7"/>
          <p:cNvSpPr txBox="1">
            <a:spLocks noChangeArrowheads="1"/>
          </p:cNvSpPr>
          <p:nvPr/>
        </p:nvSpPr>
        <p:spPr bwMode="auto">
          <a:xfrm>
            <a:off x="1828800" y="1219200"/>
            <a:ext cx="1485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latin typeface="Times New Roman" panose="02020603050405020304" pitchFamily="18" charset="0"/>
              </a:rPr>
              <a:t>Liabilities</a:t>
            </a:r>
          </a:p>
        </p:txBody>
      </p:sp>
      <p:sp>
        <p:nvSpPr>
          <p:cNvPr id="50184" name="Text Box 8"/>
          <p:cNvSpPr txBox="1">
            <a:spLocks noChangeArrowheads="1"/>
          </p:cNvSpPr>
          <p:nvPr/>
        </p:nvSpPr>
        <p:spPr bwMode="auto">
          <a:xfrm>
            <a:off x="1981200" y="3048000"/>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latin typeface="Times New Roman" panose="02020603050405020304" pitchFamily="18" charset="0"/>
              </a:rPr>
              <a:t>Equity</a:t>
            </a:r>
          </a:p>
        </p:txBody>
      </p:sp>
      <p:sp>
        <p:nvSpPr>
          <p:cNvPr id="50185" name="Rectangle 9"/>
          <p:cNvSpPr>
            <a:spLocks noChangeArrowheads="1"/>
          </p:cNvSpPr>
          <p:nvPr/>
        </p:nvSpPr>
        <p:spPr bwMode="auto">
          <a:xfrm>
            <a:off x="5562600" y="1143000"/>
            <a:ext cx="2743200" cy="3505200"/>
          </a:xfrm>
          <a:prstGeom prst="rect">
            <a:avLst/>
          </a:prstGeom>
          <a:solidFill>
            <a:srgbClr val="339966"/>
          </a:solidFill>
          <a:ln w="9525">
            <a:solidFill>
              <a:schemeClr val="tx1"/>
            </a:solidFill>
            <a:miter lim="800000"/>
            <a:headEnd/>
            <a:tailEnd/>
          </a:ln>
        </p:spPr>
        <p:txBody>
          <a:bodyPr wrap="none" anchor="ct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lgn="ctr" eaLnBrk="1" hangingPunct="1"/>
            <a:endParaRPr lang="en-US" altLang="en-US" b="0">
              <a:latin typeface="Times New Roman" panose="02020603050405020304" pitchFamily="18" charset="0"/>
            </a:endParaRPr>
          </a:p>
        </p:txBody>
      </p:sp>
      <p:sp>
        <p:nvSpPr>
          <p:cNvPr id="50186" name="Text Box 10"/>
          <p:cNvSpPr txBox="1">
            <a:spLocks noChangeArrowheads="1"/>
          </p:cNvSpPr>
          <p:nvPr/>
        </p:nvSpPr>
        <p:spPr bwMode="auto">
          <a:xfrm>
            <a:off x="5638800" y="1219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spcBef>
                <a:spcPct val="50000"/>
              </a:spcBef>
            </a:pPr>
            <a:r>
              <a:rPr lang="en-US" altLang="en-US">
                <a:latin typeface="Times New Roman" panose="02020603050405020304" pitchFamily="18" charset="0"/>
              </a:rPr>
              <a:t>Assets</a:t>
            </a:r>
          </a:p>
        </p:txBody>
      </p:sp>
      <p:sp>
        <p:nvSpPr>
          <p:cNvPr id="50187" name="Line 11"/>
          <p:cNvSpPr>
            <a:spLocks noChangeShapeType="1"/>
          </p:cNvSpPr>
          <p:nvPr/>
        </p:nvSpPr>
        <p:spPr bwMode="auto">
          <a:xfrm>
            <a:off x="6858000" y="1143000"/>
            <a:ext cx="0" cy="3581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0188" name="Line 12"/>
          <p:cNvSpPr>
            <a:spLocks noChangeShapeType="1"/>
          </p:cNvSpPr>
          <p:nvPr/>
        </p:nvSpPr>
        <p:spPr bwMode="auto">
          <a:xfrm>
            <a:off x="6858000" y="29718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0189" name="Text Box 13"/>
          <p:cNvSpPr txBox="1">
            <a:spLocks noChangeArrowheads="1"/>
          </p:cNvSpPr>
          <p:nvPr/>
        </p:nvSpPr>
        <p:spPr bwMode="auto">
          <a:xfrm>
            <a:off x="6858000" y="1219200"/>
            <a:ext cx="1485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latin typeface="Times New Roman" panose="02020603050405020304" pitchFamily="18" charset="0"/>
              </a:rPr>
              <a:t>Liabilities</a:t>
            </a:r>
          </a:p>
        </p:txBody>
      </p:sp>
      <p:sp>
        <p:nvSpPr>
          <p:cNvPr id="50190" name="Text Box 14"/>
          <p:cNvSpPr txBox="1">
            <a:spLocks noChangeArrowheads="1"/>
          </p:cNvSpPr>
          <p:nvPr/>
        </p:nvSpPr>
        <p:spPr bwMode="auto">
          <a:xfrm>
            <a:off x="7086600" y="3048000"/>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eaLnBrk="1" hangingPunct="1"/>
            <a:r>
              <a:rPr lang="en-US" altLang="en-US">
                <a:latin typeface="Times New Roman" panose="02020603050405020304" pitchFamily="18" charset="0"/>
              </a:rPr>
              <a:t>Equity</a:t>
            </a:r>
          </a:p>
        </p:txBody>
      </p:sp>
      <p:sp>
        <p:nvSpPr>
          <p:cNvPr id="50191" name="Line 15"/>
          <p:cNvSpPr>
            <a:spLocks noChangeShapeType="1"/>
          </p:cNvSpPr>
          <p:nvPr/>
        </p:nvSpPr>
        <p:spPr bwMode="auto">
          <a:xfrm>
            <a:off x="2286000" y="4572000"/>
            <a:ext cx="0" cy="762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0192" name="Text Box 16"/>
          <p:cNvSpPr txBox="1">
            <a:spLocks noChangeArrowheads="1"/>
          </p:cNvSpPr>
          <p:nvPr/>
        </p:nvSpPr>
        <p:spPr bwMode="auto">
          <a:xfrm>
            <a:off x="2667000" y="4876800"/>
            <a:ext cx="3773488" cy="15621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lgn="ctr" eaLnBrk="1" hangingPunct="1"/>
            <a:r>
              <a:rPr lang="en-US" altLang="en-US">
                <a:solidFill>
                  <a:srgbClr val="FFFF66"/>
                </a:solidFill>
                <a:latin typeface="Times New Roman" panose="02020603050405020304" pitchFamily="18" charset="0"/>
              </a:rPr>
              <a:t>+/- Net Income</a:t>
            </a:r>
          </a:p>
          <a:p>
            <a:pPr algn="ctr" eaLnBrk="1" hangingPunct="1"/>
            <a:r>
              <a:rPr lang="en-US" altLang="en-US">
                <a:solidFill>
                  <a:srgbClr val="FFFF66"/>
                </a:solidFill>
                <a:latin typeface="Times New Roman" panose="02020603050405020304" pitchFamily="18" charset="0"/>
              </a:rPr>
              <a:t>+/- Valuation Changes</a:t>
            </a:r>
          </a:p>
          <a:p>
            <a:pPr algn="ctr" eaLnBrk="1" hangingPunct="1">
              <a:buFontTx/>
              <a:buChar char="-"/>
            </a:pPr>
            <a:r>
              <a:rPr lang="en-US" altLang="en-US">
                <a:solidFill>
                  <a:srgbClr val="FFFF66"/>
                </a:solidFill>
                <a:latin typeface="Times New Roman" panose="02020603050405020304" pitchFamily="18" charset="0"/>
              </a:rPr>
              <a:t> Family living withdrawals</a:t>
            </a:r>
          </a:p>
          <a:p>
            <a:pPr algn="ctr" eaLnBrk="1" hangingPunct="1"/>
            <a:r>
              <a:rPr lang="en-US" altLang="en-US">
                <a:solidFill>
                  <a:srgbClr val="FFFF66"/>
                </a:solidFill>
                <a:latin typeface="Times New Roman" panose="02020603050405020304" pitchFamily="18" charset="0"/>
              </a:rPr>
              <a:t>+ Capital contributions</a:t>
            </a:r>
          </a:p>
        </p:txBody>
      </p:sp>
      <p:sp>
        <p:nvSpPr>
          <p:cNvPr id="50193" name="Line 17"/>
          <p:cNvSpPr>
            <a:spLocks noChangeShapeType="1"/>
          </p:cNvSpPr>
          <p:nvPr/>
        </p:nvSpPr>
        <p:spPr bwMode="auto">
          <a:xfrm>
            <a:off x="2286000" y="5334000"/>
            <a:ext cx="381000" cy="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0194" name="Line 18"/>
          <p:cNvSpPr>
            <a:spLocks noChangeShapeType="1"/>
          </p:cNvSpPr>
          <p:nvPr/>
        </p:nvSpPr>
        <p:spPr bwMode="auto">
          <a:xfrm>
            <a:off x="6477000" y="5334000"/>
            <a:ext cx="990600"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0195" name="Line 19"/>
          <p:cNvSpPr>
            <a:spLocks noChangeShapeType="1"/>
          </p:cNvSpPr>
          <p:nvPr/>
        </p:nvSpPr>
        <p:spPr bwMode="auto">
          <a:xfrm flipV="1">
            <a:off x="7467600" y="4648200"/>
            <a:ext cx="0" cy="68580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0196" name="Text Box 20"/>
          <p:cNvSpPr txBox="1">
            <a:spLocks noChangeArrowheads="1"/>
          </p:cNvSpPr>
          <p:nvPr/>
        </p:nvSpPr>
        <p:spPr bwMode="auto">
          <a:xfrm>
            <a:off x="228600" y="533400"/>
            <a:ext cx="340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lgn="ctr" eaLnBrk="1" hangingPunct="1"/>
            <a:r>
              <a:rPr lang="en-US" altLang="en-US">
                <a:solidFill>
                  <a:srgbClr val="FFFF66"/>
                </a:solidFill>
                <a:latin typeface="Times New Roman" panose="02020603050405020304" pitchFamily="18" charset="0"/>
              </a:rPr>
              <a:t>Beginning Balance Sheet</a:t>
            </a:r>
          </a:p>
        </p:txBody>
      </p:sp>
      <p:sp>
        <p:nvSpPr>
          <p:cNvPr id="50197" name="Text Box 21"/>
          <p:cNvSpPr txBox="1">
            <a:spLocks noChangeArrowheads="1"/>
          </p:cNvSpPr>
          <p:nvPr/>
        </p:nvSpPr>
        <p:spPr bwMode="auto">
          <a:xfrm>
            <a:off x="5334000" y="533400"/>
            <a:ext cx="302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lgn="ctr" eaLnBrk="1" hangingPunct="1"/>
            <a:r>
              <a:rPr lang="en-US" altLang="en-US">
                <a:solidFill>
                  <a:srgbClr val="FFFF66"/>
                </a:solidFill>
                <a:latin typeface="Times New Roman" panose="02020603050405020304" pitchFamily="18" charset="0"/>
              </a:rPr>
              <a:t>Ending Balance Sheet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Income Statement</a:t>
            </a:r>
          </a:p>
        </p:txBody>
      </p:sp>
      <p:sp>
        <p:nvSpPr>
          <p:cNvPr id="5120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200" b="1" smtClean="0">
                <a:latin typeface="Comic Sans MS" panose="030F0702030302020204" pitchFamily="66" charset="0"/>
              </a:rPr>
              <a:t>Summary of income and expenses</a:t>
            </a:r>
          </a:p>
          <a:p>
            <a:pPr eaLnBrk="1" hangingPunct="1">
              <a:buFont typeface="Wingdings" panose="05000000000000000000" pitchFamily="2" charset="2"/>
              <a:buChar char="Ø"/>
            </a:pPr>
            <a:r>
              <a:rPr lang="en-US" altLang="en-US" sz="3200" b="1" smtClean="0">
                <a:latin typeface="Comic Sans MS" panose="030F0702030302020204" pitchFamily="66" charset="0"/>
              </a:rPr>
              <a:t>Represents a period of time between two balance sheets</a:t>
            </a:r>
          </a:p>
          <a:p>
            <a:pPr eaLnBrk="1" hangingPunct="1">
              <a:buFont typeface="Wingdings" panose="05000000000000000000" pitchFamily="2" charset="2"/>
              <a:buChar char="Ø"/>
            </a:pPr>
            <a:r>
              <a:rPr lang="en-US" altLang="en-US" sz="3200" b="1" smtClean="0">
                <a:latin typeface="Comic Sans MS" panose="030F0702030302020204" pitchFamily="66" charset="0"/>
              </a:rPr>
              <a:t>Explains the change in equity between two balance sheets</a:t>
            </a:r>
          </a:p>
          <a:p>
            <a:pPr eaLnBrk="1" hangingPunct="1">
              <a:buFont typeface="Wingdings" panose="05000000000000000000" pitchFamily="2" charset="2"/>
              <a:buChar char="Ø"/>
            </a:pPr>
            <a:r>
              <a:rPr lang="en-US" altLang="en-US" sz="3200" b="1" smtClean="0">
                <a:latin typeface="Comic Sans MS" panose="030F0702030302020204" pitchFamily="66" charset="0"/>
              </a:rPr>
              <a:t>Can be divided into enterprise reports</a:t>
            </a:r>
          </a:p>
          <a:p>
            <a:pPr eaLnBrk="1" hangingPunct="1">
              <a:buFont typeface="Wingdings" panose="05000000000000000000" pitchFamily="2" charset="2"/>
              <a:buChar char="Ø"/>
            </a:pPr>
            <a:r>
              <a:rPr lang="en-US" altLang="en-US" sz="3200" b="1" smtClean="0">
                <a:latin typeface="Comic Sans MS" panose="030F0702030302020204" pitchFamily="66" charset="0"/>
              </a:rPr>
              <a:t>Can be cash or accrual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Income Statement</a:t>
            </a:r>
          </a:p>
        </p:txBody>
      </p:sp>
      <p:sp>
        <p:nvSpPr>
          <p:cNvPr id="5222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Will have more than one profit line</a:t>
            </a:r>
          </a:p>
          <a:p>
            <a:pPr eaLnBrk="1" hangingPunct="1">
              <a:buFont typeface="Wingdings" panose="05000000000000000000" pitchFamily="2" charset="2"/>
              <a:buChar char="Ø"/>
            </a:pPr>
            <a:r>
              <a:rPr lang="en-US" altLang="en-US" sz="3600" b="1" smtClean="0">
                <a:latin typeface="Comic Sans MS" panose="030F0702030302020204" pitchFamily="66" charset="0"/>
              </a:rPr>
              <a:t>Definition of Profit</a:t>
            </a:r>
          </a:p>
          <a:p>
            <a:pPr lvl="1" eaLnBrk="1" hangingPunct="1">
              <a:buFontTx/>
              <a:buChar char="•"/>
            </a:pPr>
            <a:r>
              <a:rPr lang="en-US" altLang="en-US" sz="3200" b="1" smtClean="0">
                <a:solidFill>
                  <a:schemeClr val="accent2"/>
                </a:solidFill>
                <a:latin typeface="Comic Sans MS" panose="030F0702030302020204" pitchFamily="66" charset="0"/>
              </a:rPr>
              <a:t>Financial profit is the net return to business equity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914400" y="457200"/>
            <a:ext cx="7153275" cy="762000"/>
          </a:xfrm>
        </p:spPr>
        <p:txBody>
          <a:bodyPr rtlCol="0">
            <a:normAutofit fontScale="90000"/>
          </a:bodyPr>
          <a:lstStyle/>
          <a:p>
            <a:pPr eaLnBrk="1" fontAlgn="auto" hangingPunct="1">
              <a:spcAft>
                <a:spcPts val="0"/>
              </a:spcAft>
              <a:defRPr/>
            </a:pPr>
            <a:r>
              <a:rPr lang="en-US" altLang="en-US" sz="3200" b="1" dirty="0">
                <a:latin typeface="Comic Sans MS" pitchFamily="66" charset="0"/>
              </a:rPr>
              <a:t>Accrual Adjusted Income Statement</a:t>
            </a:r>
          </a:p>
        </p:txBody>
      </p:sp>
      <p:sp>
        <p:nvSpPr>
          <p:cNvPr id="5325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b="1" smtClean="0">
                <a:latin typeface="Comic Sans MS" panose="030F0702030302020204" pitchFamily="66" charset="0"/>
              </a:rPr>
              <a:t>Cash incomes and expenses must be adjusted by:</a:t>
            </a:r>
          </a:p>
          <a:p>
            <a:pPr lvl="1" eaLnBrk="1" hangingPunct="1">
              <a:buFontTx/>
              <a:buChar char="•"/>
            </a:pPr>
            <a:r>
              <a:rPr lang="en-US" altLang="en-US" b="1" smtClean="0">
                <a:solidFill>
                  <a:schemeClr val="accent2"/>
                </a:solidFill>
                <a:latin typeface="Comic Sans MS" panose="030F0702030302020204" pitchFamily="66" charset="0"/>
              </a:rPr>
              <a:t>Changes in non-cash assets</a:t>
            </a:r>
          </a:p>
          <a:p>
            <a:pPr lvl="2" eaLnBrk="1" hangingPunct="1"/>
            <a:r>
              <a:rPr lang="en-US" altLang="en-US" b="1" smtClean="0">
                <a:solidFill>
                  <a:schemeClr val="accent1"/>
                </a:solidFill>
                <a:latin typeface="Comic Sans MS" panose="030F0702030302020204" pitchFamily="66" charset="0"/>
              </a:rPr>
              <a:t>Inventories</a:t>
            </a:r>
          </a:p>
          <a:p>
            <a:pPr lvl="2" eaLnBrk="1" hangingPunct="1"/>
            <a:r>
              <a:rPr lang="en-US" altLang="en-US" b="1" smtClean="0">
                <a:solidFill>
                  <a:schemeClr val="accent1"/>
                </a:solidFill>
                <a:latin typeface="Comic Sans MS" panose="030F0702030302020204" pitchFamily="66" charset="0"/>
              </a:rPr>
              <a:t>Pre paid expenses</a:t>
            </a:r>
          </a:p>
          <a:p>
            <a:pPr lvl="2" eaLnBrk="1" hangingPunct="1"/>
            <a:r>
              <a:rPr lang="en-US" altLang="en-US" b="1" smtClean="0">
                <a:solidFill>
                  <a:schemeClr val="accent1"/>
                </a:solidFill>
                <a:latin typeface="Comic Sans MS" panose="030F0702030302020204" pitchFamily="66" charset="0"/>
              </a:rPr>
              <a:t>Receivables</a:t>
            </a:r>
          </a:p>
          <a:p>
            <a:pPr lvl="1" eaLnBrk="1" hangingPunct="1">
              <a:buFontTx/>
              <a:buChar char="•"/>
            </a:pPr>
            <a:r>
              <a:rPr lang="en-US" altLang="en-US" b="1" smtClean="0">
                <a:solidFill>
                  <a:schemeClr val="accent2"/>
                </a:solidFill>
                <a:latin typeface="Comic Sans MS" panose="030F0702030302020204" pitchFamily="66" charset="0"/>
              </a:rPr>
              <a:t>Changes in non-cash liabilities</a:t>
            </a:r>
          </a:p>
          <a:p>
            <a:pPr lvl="2" eaLnBrk="1" hangingPunct="1"/>
            <a:r>
              <a:rPr lang="en-US" altLang="en-US" b="1" smtClean="0">
                <a:solidFill>
                  <a:schemeClr val="accent1"/>
                </a:solidFill>
                <a:latin typeface="Comic Sans MS" panose="030F0702030302020204" pitchFamily="66" charset="0"/>
              </a:rPr>
              <a:t>Payables</a:t>
            </a:r>
          </a:p>
          <a:p>
            <a:pPr lvl="2" eaLnBrk="1" hangingPunct="1"/>
            <a:r>
              <a:rPr lang="en-US" altLang="en-US" b="1" smtClean="0">
                <a:solidFill>
                  <a:schemeClr val="accent1"/>
                </a:solidFill>
                <a:latin typeface="Comic Sans MS" panose="030F0702030302020204" pitchFamily="66" charset="0"/>
              </a:rPr>
              <a:t>Accrued interest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Statement of Cash Flows</a:t>
            </a:r>
          </a:p>
        </p:txBody>
      </p:sp>
      <p:sp>
        <p:nvSpPr>
          <p:cNvPr id="54275"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b="1" smtClean="0">
                <a:latin typeface="Comic Sans MS" panose="030F0702030302020204" pitchFamily="66" charset="0"/>
              </a:rPr>
              <a:t>Not the same as a cash flow plan (Budget)</a:t>
            </a:r>
          </a:p>
          <a:p>
            <a:pPr eaLnBrk="1" hangingPunct="1">
              <a:buFont typeface="Wingdings" panose="05000000000000000000" pitchFamily="2" charset="2"/>
              <a:buChar char="Ø"/>
            </a:pPr>
            <a:r>
              <a:rPr lang="en-US" altLang="en-US" b="1" smtClean="0">
                <a:latin typeface="Comic Sans MS" panose="030F0702030302020204" pitchFamily="66" charset="0"/>
              </a:rPr>
              <a:t>Is a historical record of sources and uses of funds</a:t>
            </a:r>
          </a:p>
          <a:p>
            <a:pPr eaLnBrk="1" hangingPunct="1">
              <a:buFont typeface="Wingdings" panose="05000000000000000000" pitchFamily="2" charset="2"/>
              <a:buChar char="Ø"/>
            </a:pPr>
            <a:r>
              <a:rPr lang="en-US" altLang="en-US" b="1" smtClean="0">
                <a:latin typeface="Comic Sans MS" panose="030F0702030302020204" pitchFamily="66" charset="0"/>
              </a:rPr>
              <a:t>Divisions of Statement:</a:t>
            </a:r>
          </a:p>
          <a:p>
            <a:pPr lvl="1" eaLnBrk="1" hangingPunct="1">
              <a:buFontTx/>
              <a:buChar char="•"/>
            </a:pPr>
            <a:r>
              <a:rPr lang="en-US" altLang="en-US" b="1" smtClean="0">
                <a:solidFill>
                  <a:schemeClr val="accent2"/>
                </a:solidFill>
                <a:latin typeface="Comic Sans MS" panose="030F0702030302020204" pitchFamily="66" charset="0"/>
              </a:rPr>
              <a:t>Cash from operating activities</a:t>
            </a:r>
          </a:p>
          <a:p>
            <a:pPr lvl="1" eaLnBrk="1" hangingPunct="1">
              <a:buFontTx/>
              <a:buChar char="•"/>
            </a:pPr>
            <a:r>
              <a:rPr lang="en-US" altLang="en-US" b="1" smtClean="0">
                <a:solidFill>
                  <a:schemeClr val="accent2"/>
                </a:solidFill>
                <a:latin typeface="Comic Sans MS" panose="030F0702030302020204" pitchFamily="66" charset="0"/>
              </a:rPr>
              <a:t>Cash from investing activities</a:t>
            </a:r>
          </a:p>
          <a:p>
            <a:pPr lvl="1" eaLnBrk="1" hangingPunct="1">
              <a:buFontTx/>
              <a:buChar char="•"/>
            </a:pPr>
            <a:r>
              <a:rPr lang="en-US" altLang="en-US" b="1" smtClean="0">
                <a:solidFill>
                  <a:schemeClr val="accent2"/>
                </a:solidFill>
                <a:latin typeface="Comic Sans MS" panose="030F0702030302020204" pitchFamily="66" charset="0"/>
              </a:rPr>
              <a:t>Cash from financing activities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042988" y="381000"/>
            <a:ext cx="7024687" cy="914400"/>
          </a:xfrm>
        </p:spPr>
        <p:txBody>
          <a:bodyPr/>
          <a:lstStyle/>
          <a:p>
            <a:pPr eaLnBrk="1" hangingPunct="1"/>
            <a:r>
              <a:rPr lang="en-US" altLang="en-US" b="1" smtClean="0">
                <a:latin typeface="Comic Sans MS" panose="030F0702030302020204" pitchFamily="66" charset="0"/>
              </a:rPr>
              <a:t>Statement of Owner Equity</a:t>
            </a:r>
          </a:p>
        </p:txBody>
      </p:sp>
      <p:sp>
        <p:nvSpPr>
          <p:cNvPr id="5529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b="1" smtClean="0">
                <a:latin typeface="Comic Sans MS" panose="030F0702030302020204" pitchFamily="66" charset="0"/>
              </a:rPr>
              <a:t>Explains the change in owners equity between two balances sheets</a:t>
            </a:r>
          </a:p>
          <a:p>
            <a:pPr eaLnBrk="1" hangingPunct="1">
              <a:buFont typeface="Wingdings" panose="05000000000000000000" pitchFamily="2" charset="2"/>
              <a:buChar char="Ø"/>
            </a:pPr>
            <a:r>
              <a:rPr lang="en-US" altLang="en-US" b="1" smtClean="0">
                <a:latin typeface="Comic Sans MS" panose="030F0702030302020204" pitchFamily="66" charset="0"/>
              </a:rPr>
              <a:t>Changes due to :</a:t>
            </a:r>
          </a:p>
          <a:p>
            <a:pPr lvl="1" eaLnBrk="1" hangingPunct="1">
              <a:buFontTx/>
              <a:buChar char="•"/>
            </a:pPr>
            <a:r>
              <a:rPr lang="en-US" altLang="en-US" b="1" smtClean="0">
                <a:solidFill>
                  <a:schemeClr val="accent2"/>
                </a:solidFill>
                <a:latin typeface="Comic Sans MS" panose="030F0702030302020204" pitchFamily="66" charset="0"/>
              </a:rPr>
              <a:t>Net income</a:t>
            </a:r>
          </a:p>
          <a:p>
            <a:pPr lvl="1" eaLnBrk="1" hangingPunct="1">
              <a:buFontTx/>
              <a:buChar char="•"/>
            </a:pPr>
            <a:r>
              <a:rPr lang="en-US" altLang="en-US" b="1" smtClean="0">
                <a:solidFill>
                  <a:schemeClr val="accent2"/>
                </a:solidFill>
                <a:latin typeface="Comic Sans MS" panose="030F0702030302020204" pitchFamily="66" charset="0"/>
              </a:rPr>
              <a:t>Change in inventory valuation</a:t>
            </a:r>
          </a:p>
          <a:p>
            <a:pPr lvl="1" eaLnBrk="1" hangingPunct="1">
              <a:buFontTx/>
              <a:buChar char="•"/>
            </a:pPr>
            <a:r>
              <a:rPr lang="en-US" altLang="en-US" b="1" smtClean="0">
                <a:solidFill>
                  <a:schemeClr val="accent2"/>
                </a:solidFill>
                <a:latin typeface="Comic Sans MS" panose="030F0702030302020204" pitchFamily="66" charset="0"/>
              </a:rPr>
              <a:t>Family living withdrawals</a:t>
            </a:r>
          </a:p>
          <a:p>
            <a:pPr lvl="1" eaLnBrk="1" hangingPunct="1">
              <a:buFontTx/>
              <a:buChar char="•"/>
            </a:pPr>
            <a:r>
              <a:rPr lang="en-US" altLang="en-US" b="1" smtClean="0">
                <a:solidFill>
                  <a:schemeClr val="accent2"/>
                </a:solidFill>
                <a:latin typeface="Comic Sans MS" panose="030F0702030302020204" pitchFamily="66" charset="0"/>
              </a:rPr>
              <a:t>Capital contributions</a:t>
            </a:r>
          </a:p>
          <a:p>
            <a:pPr lvl="1" eaLnBrk="1" hangingPunct="1">
              <a:buFontTx/>
              <a:buChar char="•"/>
            </a:pPr>
            <a:r>
              <a:rPr lang="en-US" altLang="en-US" b="1" smtClean="0">
                <a:solidFill>
                  <a:schemeClr val="accent2"/>
                </a:solidFill>
                <a:latin typeface="Comic Sans MS" panose="030F0702030302020204" pitchFamily="66" charset="0"/>
              </a:rPr>
              <a:t>Capital distributions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623888" y="1709738"/>
            <a:ext cx="7886700" cy="2852737"/>
          </a:xfrm>
        </p:spPr>
        <p:txBody>
          <a:bodyPr/>
          <a:lstStyle/>
          <a:p>
            <a:pPr eaLnBrk="1" hangingPunct="1"/>
            <a:r>
              <a:rPr lang="en-US" altLang="en-US" smtClean="0"/>
              <a:t>Account Valuation</a:t>
            </a:r>
            <a:endParaRPr lang="en-IN"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42988" y="457200"/>
            <a:ext cx="7024687" cy="762000"/>
          </a:xfrm>
        </p:spPr>
        <p:txBody>
          <a:bodyPr/>
          <a:lstStyle/>
          <a:p>
            <a:pPr eaLnBrk="1" hangingPunct="1">
              <a:buFont typeface="Wingdings" panose="05000000000000000000" pitchFamily="2" charset="2"/>
              <a:buNone/>
            </a:pPr>
            <a:r>
              <a:rPr lang="en-US" altLang="en-US" sz="4800" b="1" smtClean="0">
                <a:latin typeface="Comic Sans MS" panose="030F0702030302020204" pitchFamily="66" charset="0"/>
              </a:rPr>
              <a:t>Transactions</a:t>
            </a:r>
          </a:p>
        </p:txBody>
      </p:sp>
      <p:sp>
        <p:nvSpPr>
          <p:cNvPr id="18435" name="Rectangle 3"/>
          <p:cNvSpPr>
            <a:spLocks noGrp="1" noChangeArrowheads="1"/>
          </p:cNvSpPr>
          <p:nvPr>
            <p:ph idx="1"/>
          </p:nvPr>
        </p:nvSpPr>
        <p:spPr>
          <a:xfrm>
            <a:off x="1042988" y="1371600"/>
            <a:ext cx="6777037" cy="4460875"/>
          </a:xfrm>
        </p:spPr>
        <p:txBody>
          <a:bodyPr/>
          <a:lstStyle/>
          <a:p>
            <a:pPr eaLnBrk="1" hangingPunct="1">
              <a:buFont typeface="Wingdings" panose="05000000000000000000" pitchFamily="2" charset="2"/>
              <a:buChar char="Ø"/>
            </a:pPr>
            <a:r>
              <a:rPr lang="en-US" altLang="en-US" sz="2800" b="1" smtClean="0">
                <a:latin typeface="Comic Sans MS" panose="030F0702030302020204" pitchFamily="66" charset="0"/>
              </a:rPr>
              <a:t>Every Transaction in any business, there must be ledger accounts to record transaction details</a:t>
            </a:r>
          </a:p>
          <a:p>
            <a:pPr eaLnBrk="1" hangingPunct="1">
              <a:buFont typeface="Wingdings" panose="05000000000000000000" pitchFamily="2" charset="2"/>
              <a:buChar char="Ø"/>
            </a:pPr>
            <a:r>
              <a:rPr lang="en-US" altLang="en-US" sz="2800" b="1" smtClean="0">
                <a:latin typeface="Comic Sans MS" panose="030F0702030302020204" pitchFamily="66" charset="0"/>
              </a:rPr>
              <a:t>For every transaction, there are minimum two entries for ledger accounts, one for debit and another for credit</a:t>
            </a:r>
          </a:p>
          <a:p>
            <a:pPr eaLnBrk="1" hangingPunct="1">
              <a:buFont typeface="Wingdings" panose="05000000000000000000" pitchFamily="2" charset="2"/>
              <a:buChar char="Ø"/>
            </a:pPr>
            <a:r>
              <a:rPr lang="en-US" altLang="en-US" sz="2800" b="1" smtClean="0">
                <a:latin typeface="Comic Sans MS" panose="030F0702030302020204" pitchFamily="66" charset="0"/>
              </a:rPr>
              <a:t>They will be equal and offsetting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Account Valuation</a:t>
            </a:r>
          </a:p>
        </p:txBody>
      </p:sp>
      <p:sp>
        <p:nvSpPr>
          <p:cNvPr id="5734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Income Accounts</a:t>
            </a:r>
          </a:p>
          <a:p>
            <a:pPr lvl="1" eaLnBrk="1" hangingPunct="1">
              <a:buFontTx/>
              <a:buChar char="•"/>
            </a:pPr>
            <a:r>
              <a:rPr lang="en-US" altLang="en-US" sz="3200" b="1" smtClean="0">
                <a:solidFill>
                  <a:schemeClr val="accent2"/>
                </a:solidFill>
                <a:latin typeface="Comic Sans MS" panose="030F0702030302020204" pitchFamily="66" charset="0"/>
              </a:rPr>
              <a:t>Value received is recorded</a:t>
            </a:r>
          </a:p>
          <a:p>
            <a:pPr eaLnBrk="1" hangingPunct="1">
              <a:buFont typeface="Wingdings" panose="05000000000000000000" pitchFamily="2" charset="2"/>
              <a:buChar char="Ø"/>
            </a:pPr>
            <a:r>
              <a:rPr lang="en-US" altLang="en-US" sz="3600" b="1" smtClean="0">
                <a:latin typeface="Comic Sans MS" panose="030F0702030302020204" pitchFamily="66" charset="0"/>
              </a:rPr>
              <a:t>Expense Accounts</a:t>
            </a:r>
          </a:p>
          <a:p>
            <a:pPr lvl="1" eaLnBrk="1" hangingPunct="1">
              <a:buFontTx/>
              <a:buChar char="•"/>
            </a:pPr>
            <a:r>
              <a:rPr lang="en-US" altLang="en-US" sz="3200" b="1" smtClean="0">
                <a:solidFill>
                  <a:schemeClr val="accent2"/>
                </a:solidFill>
                <a:latin typeface="Comic Sans MS" panose="030F0702030302020204" pitchFamily="66" charset="0"/>
              </a:rPr>
              <a:t>Value paid is recorded</a:t>
            </a:r>
          </a:p>
          <a:p>
            <a:pPr eaLnBrk="1" hangingPunct="1">
              <a:buFont typeface="Wingdings" panose="05000000000000000000" pitchFamily="2" charset="2"/>
              <a:buChar char="Ø"/>
            </a:pPr>
            <a:r>
              <a:rPr lang="en-US" altLang="en-US" sz="3600" b="1" smtClean="0">
                <a:latin typeface="Comic Sans MS" panose="030F0702030302020204" pitchFamily="66" charset="0"/>
              </a:rPr>
              <a:t>Liability Accounts</a:t>
            </a:r>
          </a:p>
          <a:p>
            <a:pPr lvl="1" eaLnBrk="1" hangingPunct="1">
              <a:buFontTx/>
              <a:buChar char="•"/>
            </a:pPr>
            <a:r>
              <a:rPr lang="en-US" altLang="en-US" sz="3200" b="1" smtClean="0">
                <a:solidFill>
                  <a:schemeClr val="accent2"/>
                </a:solidFill>
                <a:latin typeface="Comic Sans MS" panose="030F0702030302020204" pitchFamily="66" charset="0"/>
              </a:rPr>
              <a:t>Value is dollar amount owed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Account Valuation</a:t>
            </a:r>
          </a:p>
        </p:txBody>
      </p:sp>
      <p:sp>
        <p:nvSpPr>
          <p:cNvPr id="5837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Asset Accounts</a:t>
            </a:r>
          </a:p>
          <a:p>
            <a:pPr lvl="1" eaLnBrk="1" hangingPunct="1">
              <a:buFontTx/>
              <a:buChar char="•"/>
            </a:pPr>
            <a:r>
              <a:rPr lang="en-US" altLang="en-US" sz="3200" b="1" smtClean="0">
                <a:solidFill>
                  <a:schemeClr val="accent2"/>
                </a:solidFill>
                <a:latin typeface="Comic Sans MS" panose="030F0702030302020204" pitchFamily="66" charset="0"/>
              </a:rPr>
              <a:t>More difficult because they may not be traded routinely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Asset Valuation</a:t>
            </a:r>
          </a:p>
        </p:txBody>
      </p:sp>
      <p:sp>
        <p:nvSpPr>
          <p:cNvPr id="59395"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Cost Basis</a:t>
            </a:r>
          </a:p>
          <a:p>
            <a:pPr eaLnBrk="1" hangingPunct="1">
              <a:buFont typeface="Wingdings" panose="05000000000000000000" pitchFamily="2" charset="2"/>
              <a:buChar char="Ø"/>
            </a:pPr>
            <a:r>
              <a:rPr lang="en-US" altLang="en-US" sz="3600" b="1" smtClean="0">
                <a:latin typeface="Comic Sans MS" panose="030F0702030302020204" pitchFamily="66" charset="0"/>
              </a:rPr>
              <a:t>Market Value Basis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b="1" smtClean="0">
                <a:latin typeface="Comic Sans MS" panose="030F0702030302020204" pitchFamily="66" charset="0"/>
              </a:rPr>
              <a:t>Cost Basis Asset Valuation</a:t>
            </a:r>
          </a:p>
        </p:txBody>
      </p:sp>
      <p:sp>
        <p:nvSpPr>
          <p:cNvPr id="6041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Original cost minus depreciation</a:t>
            </a:r>
          </a:p>
          <a:p>
            <a:pPr eaLnBrk="1" hangingPunct="1">
              <a:buFont typeface="Wingdings" panose="05000000000000000000" pitchFamily="2" charset="2"/>
              <a:buChar char="Ø"/>
            </a:pPr>
            <a:r>
              <a:rPr lang="en-US" altLang="en-US" sz="3600" b="1" smtClean="0">
                <a:latin typeface="Comic Sans MS" panose="030F0702030302020204" pitchFamily="66" charset="0"/>
              </a:rPr>
              <a:t>Must establish a depreciation method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z="3600" b="1" smtClean="0">
                <a:latin typeface="Comic Sans MS" panose="030F0702030302020204" pitchFamily="66" charset="0"/>
              </a:rPr>
              <a:t>Market Basis Asset Valuation</a:t>
            </a:r>
          </a:p>
        </p:txBody>
      </p:sp>
      <p:sp>
        <p:nvSpPr>
          <p:cNvPr id="6144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Recorded as the price they could bring if sold, less selling expenses</a:t>
            </a:r>
          </a:p>
          <a:p>
            <a:pPr eaLnBrk="1" hangingPunct="1">
              <a:buFont typeface="Wingdings" panose="05000000000000000000" pitchFamily="2" charset="2"/>
              <a:buChar char="Ø"/>
            </a:pPr>
            <a:r>
              <a:rPr lang="en-US" altLang="en-US" sz="3600" b="1" smtClean="0">
                <a:latin typeface="Comic Sans MS" panose="030F0702030302020204" pitchFamily="66" charset="0"/>
              </a:rPr>
              <a:t>Based on recent auctions, appraisals, etc.</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14400" y="533400"/>
            <a:ext cx="7024688" cy="914400"/>
          </a:xfrm>
        </p:spPr>
        <p:txBody>
          <a:bodyPr/>
          <a:lstStyle/>
          <a:p>
            <a:pPr eaLnBrk="1" hangingPunct="1"/>
            <a:r>
              <a:rPr lang="en-US" altLang="en-US" sz="4800" b="1" smtClean="0">
                <a:latin typeface="Comic Sans MS" panose="030F0702030302020204" pitchFamily="66" charset="0"/>
              </a:rPr>
              <a:t>Depreciation</a:t>
            </a:r>
          </a:p>
        </p:txBody>
      </p:sp>
      <p:sp>
        <p:nvSpPr>
          <p:cNvPr id="62467" name="Rectangle 3"/>
          <p:cNvSpPr>
            <a:spLocks noGrp="1" noChangeArrowheads="1"/>
          </p:cNvSpPr>
          <p:nvPr>
            <p:ph idx="1"/>
          </p:nvPr>
        </p:nvSpPr>
        <p:spPr>
          <a:xfrm>
            <a:off x="1042988" y="1711325"/>
            <a:ext cx="6777037" cy="4079875"/>
          </a:xfrm>
        </p:spPr>
        <p:txBody>
          <a:bodyPr/>
          <a:lstStyle/>
          <a:p>
            <a:pPr eaLnBrk="1" hangingPunct="1">
              <a:buFont typeface="Wingdings" panose="05000000000000000000" pitchFamily="2" charset="2"/>
              <a:buChar char="Ø"/>
            </a:pPr>
            <a:r>
              <a:rPr lang="en-US" altLang="en-US" sz="2800" b="1" smtClean="0">
                <a:latin typeface="Comic Sans MS" panose="030F0702030302020204" pitchFamily="66" charset="0"/>
              </a:rPr>
              <a:t>Allocation of the expense that reflects the “using up” of capital assets employed by the business</a:t>
            </a:r>
          </a:p>
          <a:p>
            <a:pPr eaLnBrk="1" hangingPunct="1">
              <a:buFont typeface="Wingdings" panose="05000000000000000000" pitchFamily="2" charset="2"/>
              <a:buChar char="Ø"/>
            </a:pPr>
            <a:r>
              <a:rPr lang="en-US" altLang="en-US" sz="2800" b="1" smtClean="0">
                <a:latin typeface="Comic Sans MS" panose="030F0702030302020204" pitchFamily="66" charset="0"/>
              </a:rPr>
              <a:t>Conceptually, this is done over the useful life of the asset in a “systematic and rational” manner</a:t>
            </a:r>
          </a:p>
          <a:p>
            <a:pPr eaLnBrk="1" hangingPunct="1">
              <a:buFont typeface="Wingdings" panose="05000000000000000000" pitchFamily="2" charset="2"/>
              <a:buChar char="Ø"/>
            </a:pPr>
            <a:r>
              <a:rPr lang="en-IN" altLang="en-US" sz="2800" b="1" smtClean="0">
                <a:latin typeface="Comic Sans MS" panose="030F0702030302020204" pitchFamily="66" charset="0"/>
              </a:rPr>
              <a:t>Depreciation will come under the </a:t>
            </a:r>
            <a:r>
              <a:rPr lang="en-IN" altLang="en-US" sz="2800" b="1" u="sng" smtClean="0">
                <a:latin typeface="Comic Sans MS" panose="030F0702030302020204" pitchFamily="66" charset="0"/>
              </a:rPr>
              <a:t>indirect expenses</a:t>
            </a:r>
            <a:r>
              <a:rPr lang="en-IN" altLang="en-US" sz="2800" b="1" smtClean="0">
                <a:latin typeface="Comic Sans MS" panose="030F0702030302020204" pitchFamily="66" charset="0"/>
              </a:rPr>
              <a:t> head</a:t>
            </a:r>
            <a:endParaRPr lang="en-US" altLang="en-US" sz="2800" b="1" smtClean="0">
              <a:latin typeface="Comic Sans MS" panose="030F0702030302020204" pitchFamily="66"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42988" y="381000"/>
            <a:ext cx="7024687" cy="914400"/>
          </a:xfrm>
        </p:spPr>
        <p:txBody>
          <a:bodyPr/>
          <a:lstStyle/>
          <a:p>
            <a:pPr eaLnBrk="1" hangingPunct="1"/>
            <a:r>
              <a:rPr lang="en-US" altLang="en-US" sz="4800" b="1" smtClean="0">
                <a:latin typeface="Comic Sans MS" panose="030F0702030302020204" pitchFamily="66" charset="0"/>
              </a:rPr>
              <a:t>Depreciation</a:t>
            </a:r>
          </a:p>
        </p:txBody>
      </p:sp>
      <p:sp>
        <p:nvSpPr>
          <p:cNvPr id="6349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b="1" smtClean="0">
                <a:latin typeface="Comic Sans MS" panose="030F0702030302020204" pitchFamily="66" charset="0"/>
              </a:rPr>
              <a:t>Allocation applied to original cost minus salvage value</a:t>
            </a:r>
          </a:p>
          <a:p>
            <a:pPr eaLnBrk="1" hangingPunct="1">
              <a:buFont typeface="Wingdings" panose="05000000000000000000" pitchFamily="2" charset="2"/>
              <a:buChar char="Ø"/>
            </a:pPr>
            <a:r>
              <a:rPr lang="en-US" altLang="en-US" b="1" smtClean="0">
                <a:latin typeface="Comic Sans MS" panose="030F0702030302020204" pitchFamily="66" charset="0"/>
              </a:rPr>
              <a:t>Accelerated versus straight line methods</a:t>
            </a:r>
          </a:p>
          <a:p>
            <a:pPr lvl="1" eaLnBrk="1" hangingPunct="1">
              <a:buFontTx/>
              <a:buChar char="•"/>
            </a:pPr>
            <a:r>
              <a:rPr lang="en-US" altLang="en-US" b="1" smtClean="0">
                <a:solidFill>
                  <a:schemeClr val="accent2"/>
                </a:solidFill>
                <a:latin typeface="Comic Sans MS" panose="030F0702030302020204" pitchFamily="66" charset="0"/>
              </a:rPr>
              <a:t>Example of difference between management records and tax records</a:t>
            </a:r>
          </a:p>
          <a:p>
            <a:pPr eaLnBrk="1" hangingPunct="1">
              <a:buFont typeface="Wingdings" panose="05000000000000000000" pitchFamily="2" charset="2"/>
              <a:buChar char="Ø"/>
            </a:pPr>
            <a:r>
              <a:rPr lang="en-US" altLang="en-US" b="1" smtClean="0">
                <a:latin typeface="Comic Sans MS" panose="030F0702030302020204" pitchFamily="66" charset="0"/>
              </a:rPr>
              <a:t>Can overstate or understate true income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ctrTitle"/>
          </p:nvPr>
        </p:nvSpPr>
        <p:spPr/>
        <p:txBody>
          <a:bodyPr/>
          <a:lstStyle/>
          <a:p>
            <a:pPr eaLnBrk="1" hangingPunct="1"/>
            <a:r>
              <a:rPr lang="en-US" altLang="en-US" smtClean="0"/>
              <a:t>Financial Analysis</a:t>
            </a:r>
            <a:endParaRPr lang="en-IN" altLang="en-US" smtClean="0"/>
          </a:p>
        </p:txBody>
      </p:sp>
      <p:sp>
        <p:nvSpPr>
          <p:cNvPr id="64515" name="Subtitle 2"/>
          <p:cNvSpPr>
            <a:spLocks noGrp="1"/>
          </p:cNvSpPr>
          <p:nvPr>
            <p:ph type="subTitle" idx="1"/>
          </p:nvPr>
        </p:nvSpPr>
        <p:spPr/>
        <p:txBody>
          <a:bodyPr/>
          <a:lstStyle/>
          <a:p>
            <a:pPr eaLnBrk="1" hangingPunct="1"/>
            <a:endParaRPr lang="en-IN" alt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Financial Analysis</a:t>
            </a:r>
          </a:p>
        </p:txBody>
      </p:sp>
      <p:sp>
        <p:nvSpPr>
          <p:cNvPr id="6553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All business owners should have a basic set of financial statements at their disposal and they should know how to analyze and interpret them.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Financial Analysis</a:t>
            </a:r>
          </a:p>
        </p:txBody>
      </p:sp>
      <p:sp>
        <p:nvSpPr>
          <p:cNvPr id="6656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Two Objectives</a:t>
            </a:r>
          </a:p>
          <a:p>
            <a:pPr lvl="1" eaLnBrk="1" hangingPunct="1">
              <a:buFontTx/>
              <a:buChar char="•"/>
            </a:pPr>
            <a:r>
              <a:rPr lang="en-US" altLang="en-US" sz="3200" b="1" smtClean="0">
                <a:solidFill>
                  <a:schemeClr val="accent2"/>
                </a:solidFill>
                <a:latin typeface="Comic Sans MS" panose="030F0702030302020204" pitchFamily="66" charset="0"/>
              </a:rPr>
              <a:t>Measure financial condition of the business</a:t>
            </a:r>
          </a:p>
          <a:p>
            <a:pPr lvl="1" eaLnBrk="1" hangingPunct="1">
              <a:buFontTx/>
              <a:buChar char="•"/>
            </a:pPr>
            <a:r>
              <a:rPr lang="en-US" altLang="en-US" sz="3200" b="1" smtClean="0">
                <a:solidFill>
                  <a:schemeClr val="accent2"/>
                </a:solidFill>
                <a:latin typeface="Comic Sans MS" panose="030F0702030302020204" pitchFamily="66" charset="0"/>
              </a:rPr>
              <a:t>Measure financial performance of the business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42988" y="457200"/>
            <a:ext cx="7024687" cy="762000"/>
          </a:xfrm>
        </p:spPr>
        <p:txBody>
          <a:bodyPr/>
          <a:lstStyle/>
          <a:p>
            <a:pPr eaLnBrk="1" hangingPunct="1">
              <a:buFont typeface="Wingdings" panose="05000000000000000000" pitchFamily="2" charset="2"/>
              <a:buNone/>
            </a:pPr>
            <a:r>
              <a:rPr lang="en-US" altLang="en-US" sz="4800" b="1" smtClean="0">
                <a:latin typeface="Comic Sans MS" panose="030F0702030302020204" pitchFamily="66" charset="0"/>
              </a:rPr>
              <a:t>Transactions - Types</a:t>
            </a:r>
          </a:p>
        </p:txBody>
      </p:sp>
      <p:sp>
        <p:nvSpPr>
          <p:cNvPr id="19459" name="Rectangle 3"/>
          <p:cNvSpPr>
            <a:spLocks noGrp="1" noChangeArrowheads="1"/>
          </p:cNvSpPr>
          <p:nvPr>
            <p:ph idx="1"/>
          </p:nvPr>
        </p:nvSpPr>
        <p:spPr>
          <a:xfrm>
            <a:off x="1042988" y="1371600"/>
            <a:ext cx="6777037" cy="4460875"/>
          </a:xfrm>
        </p:spPr>
        <p:txBody>
          <a:bodyPr/>
          <a:lstStyle/>
          <a:p>
            <a:pPr eaLnBrk="1" hangingPunct="1"/>
            <a:r>
              <a:rPr lang="en-IN" altLang="en-US" sz="3200" smtClean="0"/>
              <a:t>A </a:t>
            </a:r>
            <a:r>
              <a:rPr lang="en-IN" altLang="en-US" sz="3200" b="1" i="1" smtClean="0"/>
              <a:t>debit</a:t>
            </a:r>
            <a:r>
              <a:rPr lang="en-IN" altLang="en-US" sz="3200" smtClean="0"/>
              <a:t> is an accounting entry </a:t>
            </a:r>
          </a:p>
          <a:p>
            <a:pPr lvl="1" eaLnBrk="1" hangingPunct="1"/>
            <a:r>
              <a:rPr lang="en-IN" altLang="en-US" sz="2400" smtClean="0"/>
              <a:t>that either increases an asset or expense account, </a:t>
            </a:r>
          </a:p>
          <a:p>
            <a:pPr lvl="1" eaLnBrk="1" hangingPunct="1"/>
            <a:r>
              <a:rPr lang="en-IN" altLang="en-US" sz="2400" smtClean="0"/>
              <a:t>or decreases a liability or equity account </a:t>
            </a:r>
          </a:p>
          <a:p>
            <a:pPr lvl="1" eaLnBrk="1" hangingPunct="1"/>
            <a:r>
              <a:rPr lang="en-IN" altLang="en-US" sz="2400" smtClean="0"/>
              <a:t>It is positioned to the </a:t>
            </a:r>
            <a:r>
              <a:rPr lang="en-IN" altLang="en-US" sz="2400" b="1" smtClean="0"/>
              <a:t>left</a:t>
            </a:r>
            <a:r>
              <a:rPr lang="en-IN" altLang="en-US" sz="2400" smtClean="0"/>
              <a:t> in an accounting entry</a:t>
            </a:r>
          </a:p>
          <a:p>
            <a:pPr eaLnBrk="1" hangingPunct="1"/>
            <a:r>
              <a:rPr lang="en-IN" altLang="en-US" sz="3200" smtClean="0"/>
              <a:t>A </a:t>
            </a:r>
            <a:r>
              <a:rPr lang="en-IN" altLang="en-US" sz="3200" b="1" i="1" smtClean="0"/>
              <a:t>credit</a:t>
            </a:r>
            <a:r>
              <a:rPr lang="en-IN" altLang="en-US" sz="3200" smtClean="0"/>
              <a:t> is an accounting entry </a:t>
            </a:r>
          </a:p>
          <a:p>
            <a:pPr lvl="1" eaLnBrk="1" hangingPunct="1"/>
            <a:r>
              <a:rPr lang="en-IN" altLang="en-US" sz="2400" smtClean="0"/>
              <a:t>that either increases a liability or equity account</a:t>
            </a:r>
          </a:p>
          <a:p>
            <a:pPr lvl="1" eaLnBrk="1" hangingPunct="1"/>
            <a:r>
              <a:rPr lang="en-IN" altLang="en-US" sz="2400" smtClean="0"/>
              <a:t> or decreases an asset or expense account </a:t>
            </a:r>
          </a:p>
          <a:p>
            <a:pPr lvl="1" eaLnBrk="1" hangingPunct="1"/>
            <a:r>
              <a:rPr lang="en-IN" altLang="en-US" sz="2400" smtClean="0"/>
              <a:t>It is positioned to the </a:t>
            </a:r>
            <a:r>
              <a:rPr lang="en-IN" altLang="en-US" sz="2400" b="1" smtClean="0"/>
              <a:t>right</a:t>
            </a:r>
            <a:r>
              <a:rPr lang="en-IN" altLang="en-US" sz="2400" smtClean="0"/>
              <a:t> in an accounting entry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Financial Analysis</a:t>
            </a:r>
          </a:p>
        </p:txBody>
      </p:sp>
      <p:sp>
        <p:nvSpPr>
          <p:cNvPr id="67587" name="Rectangle 3"/>
          <p:cNvSpPr>
            <a:spLocks noGrp="1" noChangeArrowheads="1"/>
          </p:cNvSpPr>
          <p:nvPr>
            <p:ph idx="1"/>
          </p:nvPr>
        </p:nvSpPr>
        <p:spPr>
          <a:xfrm>
            <a:off x="685800" y="2286000"/>
            <a:ext cx="7772400" cy="4114800"/>
          </a:xfrm>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Horizontal Analysis</a:t>
            </a:r>
          </a:p>
          <a:p>
            <a:pPr eaLnBrk="1" hangingPunct="1">
              <a:buFont typeface="Wingdings" panose="05000000000000000000" pitchFamily="2" charset="2"/>
              <a:buChar char="Ø"/>
            </a:pPr>
            <a:r>
              <a:rPr lang="en-US" altLang="en-US" sz="3600" b="1" smtClean="0">
                <a:latin typeface="Comic Sans MS" panose="030F0702030302020204" pitchFamily="66" charset="0"/>
              </a:rPr>
              <a:t>Vertical Analysis</a:t>
            </a:r>
          </a:p>
          <a:p>
            <a:pPr eaLnBrk="1" hangingPunct="1">
              <a:buFont typeface="Wingdings" panose="05000000000000000000" pitchFamily="2" charset="2"/>
              <a:buChar char="Ø"/>
            </a:pPr>
            <a:r>
              <a:rPr lang="en-US" altLang="en-US" sz="3600" b="1" smtClean="0">
                <a:latin typeface="Comic Sans MS" panose="030F0702030302020204" pitchFamily="66" charset="0"/>
              </a:rPr>
              <a:t>Ratio Analysis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Horizontal Analysis</a:t>
            </a:r>
          </a:p>
        </p:txBody>
      </p:sp>
      <p:sp>
        <p:nvSpPr>
          <p:cNvPr id="6861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Looks at trends in performance and strength over time</a:t>
            </a:r>
          </a:p>
          <a:p>
            <a:pPr lvl="1" eaLnBrk="1" hangingPunct="1">
              <a:buFontTx/>
              <a:buChar char="•"/>
            </a:pPr>
            <a:r>
              <a:rPr lang="en-US" altLang="en-US" sz="3200" b="1" smtClean="0">
                <a:solidFill>
                  <a:schemeClr val="accent2"/>
                </a:solidFill>
                <a:latin typeface="Comic Sans MS" panose="030F0702030302020204" pitchFamily="66" charset="0"/>
              </a:rPr>
              <a:t>For example, percent change in net income from year to year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Vertical Analysis</a:t>
            </a:r>
          </a:p>
        </p:txBody>
      </p:sp>
      <p:sp>
        <p:nvSpPr>
          <p:cNvPr id="69635"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Looks at within year events rather than over time</a:t>
            </a:r>
          </a:p>
          <a:p>
            <a:pPr lvl="1" eaLnBrk="1" hangingPunct="1">
              <a:buFontTx/>
              <a:buChar char="•"/>
            </a:pPr>
            <a:r>
              <a:rPr lang="en-US" altLang="en-US" sz="3200" b="1" smtClean="0">
                <a:solidFill>
                  <a:schemeClr val="accent2"/>
                </a:solidFill>
                <a:latin typeface="Comic Sans MS" panose="030F0702030302020204" pitchFamily="66" charset="0"/>
              </a:rPr>
              <a:t>For example, interest expense as a percent of total expenses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Ratio Analysis</a:t>
            </a:r>
          </a:p>
        </p:txBody>
      </p:sp>
      <p:sp>
        <p:nvSpPr>
          <p:cNvPr id="7065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Allows for consistent comparison of a single business over time as well as comparison between businesses</a:t>
            </a:r>
          </a:p>
          <a:p>
            <a:pPr eaLnBrk="1" hangingPunct="1">
              <a:buFont typeface="Wingdings" panose="05000000000000000000" pitchFamily="2" charset="2"/>
              <a:buChar char="Ø"/>
            </a:pPr>
            <a:r>
              <a:rPr lang="en-US" altLang="en-US" sz="3600" b="1" smtClean="0">
                <a:latin typeface="Comic Sans MS" panose="030F0702030302020204" pitchFamily="66" charset="0"/>
              </a:rPr>
              <a:t>Converts nominal dollar amounts to a common basis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4800" b="1">
                <a:latin typeface="Comic Sans MS" pitchFamily="66" charset="0"/>
              </a:rPr>
              <a:t>Source of data for Ratio Analysis</a:t>
            </a:r>
          </a:p>
        </p:txBody>
      </p:sp>
      <p:sp>
        <p:nvSpPr>
          <p:cNvPr id="71683" name="Rectangle 3"/>
          <p:cNvSpPr>
            <a:spLocks noGrp="1" noChangeArrowheads="1"/>
          </p:cNvSpPr>
          <p:nvPr>
            <p:ph idx="1"/>
          </p:nvPr>
        </p:nvSpPr>
        <p:spPr>
          <a:xfrm>
            <a:off x="685800" y="2514600"/>
            <a:ext cx="7772400" cy="4114800"/>
          </a:xfrm>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Balance Sheet</a:t>
            </a:r>
          </a:p>
          <a:p>
            <a:pPr eaLnBrk="1" hangingPunct="1">
              <a:buFont typeface="Wingdings" panose="05000000000000000000" pitchFamily="2" charset="2"/>
              <a:buChar char="Ø"/>
            </a:pPr>
            <a:r>
              <a:rPr lang="en-US" altLang="en-US" sz="3600" b="1" smtClean="0">
                <a:latin typeface="Comic Sans MS" panose="030F0702030302020204" pitchFamily="66" charset="0"/>
              </a:rPr>
              <a:t>Income Statement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4800" b="1">
                <a:latin typeface="Comic Sans MS" pitchFamily="66" charset="0"/>
              </a:rPr>
              <a:t>Farm Financial Standards Council (Five Criteria)</a:t>
            </a:r>
          </a:p>
        </p:txBody>
      </p:sp>
      <p:sp>
        <p:nvSpPr>
          <p:cNvPr id="7270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Liquidity</a:t>
            </a:r>
          </a:p>
          <a:p>
            <a:pPr eaLnBrk="1" hangingPunct="1">
              <a:buFont typeface="Wingdings" panose="05000000000000000000" pitchFamily="2" charset="2"/>
              <a:buChar char="Ø"/>
            </a:pPr>
            <a:r>
              <a:rPr lang="en-US" altLang="en-US" sz="3600" b="1" smtClean="0">
                <a:latin typeface="Comic Sans MS" panose="030F0702030302020204" pitchFamily="66" charset="0"/>
              </a:rPr>
              <a:t>Solvency</a:t>
            </a:r>
          </a:p>
          <a:p>
            <a:pPr eaLnBrk="1" hangingPunct="1">
              <a:buFont typeface="Wingdings" panose="05000000000000000000" pitchFamily="2" charset="2"/>
              <a:buChar char="Ø"/>
            </a:pPr>
            <a:r>
              <a:rPr lang="en-US" altLang="en-US" sz="3600" b="1" smtClean="0">
                <a:latin typeface="Comic Sans MS" panose="030F0702030302020204" pitchFamily="66" charset="0"/>
              </a:rPr>
              <a:t>Profitability</a:t>
            </a:r>
          </a:p>
          <a:p>
            <a:pPr eaLnBrk="1" hangingPunct="1">
              <a:buFont typeface="Wingdings" panose="05000000000000000000" pitchFamily="2" charset="2"/>
              <a:buChar char="Ø"/>
            </a:pPr>
            <a:r>
              <a:rPr lang="en-US" altLang="en-US" sz="3600" b="1" smtClean="0">
                <a:latin typeface="Comic Sans MS" panose="030F0702030302020204" pitchFamily="66" charset="0"/>
              </a:rPr>
              <a:t>Financial Efficiency</a:t>
            </a:r>
          </a:p>
          <a:p>
            <a:pPr eaLnBrk="1" hangingPunct="1">
              <a:buFont typeface="Wingdings" panose="05000000000000000000" pitchFamily="2" charset="2"/>
              <a:buChar char="Ø"/>
            </a:pPr>
            <a:r>
              <a:rPr lang="en-US" altLang="en-US" sz="3600" b="1" smtClean="0">
                <a:latin typeface="Comic Sans MS" panose="030F0702030302020204" pitchFamily="66" charset="0"/>
              </a:rPr>
              <a:t>Repayment Capacity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Ratio Analysis</a:t>
            </a:r>
          </a:p>
        </p:txBody>
      </p:sp>
      <p:sp>
        <p:nvSpPr>
          <p:cNvPr id="7373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16 different ratios commonly used</a:t>
            </a:r>
          </a:p>
          <a:p>
            <a:pPr eaLnBrk="1" hangingPunct="1">
              <a:buFont typeface="Wingdings" panose="05000000000000000000" pitchFamily="2" charset="2"/>
              <a:buChar char="Ø"/>
            </a:pPr>
            <a:r>
              <a:rPr lang="en-US" altLang="en-US" sz="3600" b="1" smtClean="0">
                <a:latin typeface="Comic Sans MS" panose="030F0702030302020204" pitchFamily="66" charset="0"/>
              </a:rPr>
              <a:t>Each has limitations</a:t>
            </a:r>
          </a:p>
          <a:p>
            <a:pPr eaLnBrk="1" hangingPunct="1">
              <a:buFont typeface="Wingdings" panose="05000000000000000000" pitchFamily="2" charset="2"/>
              <a:buChar char="Ø"/>
            </a:pPr>
            <a:r>
              <a:rPr lang="en-US" altLang="en-US" sz="3600" b="1" smtClean="0">
                <a:latin typeface="Comic Sans MS" panose="030F0702030302020204" pitchFamily="66" charset="0"/>
              </a:rPr>
              <a:t>Proper interpretation is critical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Liquidity</a:t>
            </a:r>
          </a:p>
        </p:txBody>
      </p:sp>
      <p:sp>
        <p:nvSpPr>
          <p:cNvPr id="74755"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Ability of a business to pay current liabilities as they come due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Liquidity</a:t>
            </a:r>
          </a:p>
        </p:txBody>
      </p:sp>
      <p:sp>
        <p:nvSpPr>
          <p:cNvPr id="75779" name="Rectangle 3"/>
          <p:cNvSpPr>
            <a:spLocks noGrp="1" noChangeArrowheads="1"/>
          </p:cNvSpPr>
          <p:nvPr>
            <p:ph idx="1"/>
          </p:nvPr>
        </p:nvSpPr>
        <p:spPr/>
        <p:txBody>
          <a:bodyPr/>
          <a:lstStyle/>
          <a:p>
            <a:pPr indent="-273050" eaLnBrk="1" hangingPunct="1">
              <a:buFont typeface="Wingdings" panose="05000000000000000000" pitchFamily="2" charset="2"/>
              <a:buChar char="Ø"/>
            </a:pPr>
            <a:r>
              <a:rPr lang="en-US" altLang="en-US" sz="3600" b="1" smtClean="0">
                <a:latin typeface="Comic Sans MS" panose="030F0702030302020204" pitchFamily="66" charset="0"/>
              </a:rPr>
              <a:t>Current Ratio</a:t>
            </a:r>
          </a:p>
          <a:p>
            <a:pPr marL="639763" lvl="1" indent="-273050" eaLnBrk="1" hangingPunct="1">
              <a:buFontTx/>
              <a:buChar char="•"/>
            </a:pPr>
            <a:r>
              <a:rPr lang="en-US" altLang="en-US" sz="3200" b="1" smtClean="0">
                <a:solidFill>
                  <a:schemeClr val="accent2"/>
                </a:solidFill>
                <a:latin typeface="Comic Sans MS" panose="030F0702030302020204" pitchFamily="66" charset="0"/>
              </a:rPr>
              <a:t>Current Assets/Current Liabilities</a:t>
            </a:r>
          </a:p>
          <a:p>
            <a:pPr marL="639763" lvl="1" indent="-273050" eaLnBrk="1" hangingPunct="1">
              <a:buFontTx/>
              <a:buChar char="•"/>
            </a:pPr>
            <a:r>
              <a:rPr lang="en-US" altLang="en-US" sz="3200" b="1" smtClean="0">
                <a:solidFill>
                  <a:schemeClr val="accent2"/>
                </a:solidFill>
                <a:latin typeface="Comic Sans MS" panose="030F0702030302020204" pitchFamily="66" charset="0"/>
              </a:rPr>
              <a:t>Less than one is bad</a:t>
            </a:r>
          </a:p>
          <a:p>
            <a:pPr indent="-273050" eaLnBrk="1" hangingPunct="1">
              <a:buFont typeface="Wingdings" panose="05000000000000000000" pitchFamily="2" charset="2"/>
              <a:buChar char="Ø"/>
            </a:pPr>
            <a:r>
              <a:rPr lang="en-US" altLang="en-US" sz="3600" b="1" smtClean="0">
                <a:latin typeface="Comic Sans MS" panose="030F0702030302020204" pitchFamily="66" charset="0"/>
              </a:rPr>
              <a:t>Working capital</a:t>
            </a:r>
          </a:p>
          <a:p>
            <a:pPr marL="639763" lvl="1" indent="-273050" eaLnBrk="1" hangingPunct="1">
              <a:buFontTx/>
              <a:buChar char="•"/>
            </a:pPr>
            <a:r>
              <a:rPr lang="en-US" altLang="en-US" sz="3200" b="1" smtClean="0">
                <a:solidFill>
                  <a:schemeClr val="accent2"/>
                </a:solidFill>
                <a:latin typeface="Comic Sans MS" panose="030F0702030302020204" pitchFamily="66" charset="0"/>
              </a:rPr>
              <a:t>Current assets minus current liabilities</a:t>
            </a:r>
          </a:p>
          <a:p>
            <a:pPr marL="639763" lvl="1" indent="-273050" eaLnBrk="1" hangingPunct="1">
              <a:buFontTx/>
              <a:buChar char="•"/>
            </a:pPr>
            <a:r>
              <a:rPr lang="en-US" altLang="en-US" sz="3200" b="1" smtClean="0">
                <a:solidFill>
                  <a:schemeClr val="accent2"/>
                </a:solidFill>
                <a:latin typeface="Comic Sans MS" panose="030F0702030302020204" pitchFamily="66" charset="0"/>
              </a:rPr>
              <a:t>Negative number is bad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Solvency</a:t>
            </a:r>
          </a:p>
        </p:txBody>
      </p:sp>
      <p:sp>
        <p:nvSpPr>
          <p:cNvPr id="7680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Ability of the firm to repay all of its financial obligations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42988" y="228600"/>
            <a:ext cx="7024687" cy="1143000"/>
          </a:xfrm>
        </p:spPr>
        <p:txBody>
          <a:bodyPr/>
          <a:lstStyle/>
          <a:p>
            <a:pPr eaLnBrk="1" hangingPunct="1"/>
            <a:r>
              <a:rPr lang="en-US" altLang="en-US" sz="5400" b="1" smtClean="0">
                <a:latin typeface="Comic Sans MS" panose="030F0702030302020204" pitchFamily="66" charset="0"/>
              </a:rPr>
              <a:t>Type of Accounts</a:t>
            </a:r>
          </a:p>
        </p:txBody>
      </p:sp>
      <p:sp>
        <p:nvSpPr>
          <p:cNvPr id="20483" name="Rectangle 3"/>
          <p:cNvSpPr>
            <a:spLocks noGrp="1" noChangeArrowheads="1"/>
          </p:cNvSpPr>
          <p:nvPr>
            <p:ph idx="1"/>
          </p:nvPr>
        </p:nvSpPr>
        <p:spPr>
          <a:xfrm>
            <a:off x="838200" y="1447800"/>
            <a:ext cx="7315200" cy="4384675"/>
          </a:xfrm>
        </p:spPr>
        <p:txBody>
          <a:bodyPr/>
          <a:lstStyle/>
          <a:p>
            <a:pPr eaLnBrk="1" hangingPunct="1">
              <a:buClr>
                <a:schemeClr val="tx1"/>
              </a:buClr>
              <a:buFont typeface="Wingdings" panose="05000000000000000000" pitchFamily="2" charset="2"/>
              <a:buChar char="Ø"/>
            </a:pPr>
            <a:r>
              <a:rPr lang="en-US" altLang="en-US" sz="4000" b="1" smtClean="0">
                <a:latin typeface="Comic Sans MS" panose="030F0702030302020204" pitchFamily="66" charset="0"/>
              </a:rPr>
              <a:t>Personal</a:t>
            </a:r>
            <a:r>
              <a:rPr lang="en-US" altLang="en-US" sz="4000" smtClean="0">
                <a:latin typeface="Comic Sans MS" panose="030F0702030302020204" pitchFamily="66" charset="0"/>
              </a:rPr>
              <a:t> eg supplier, customer etc.</a:t>
            </a:r>
          </a:p>
          <a:p>
            <a:pPr eaLnBrk="1" hangingPunct="1">
              <a:buClr>
                <a:schemeClr val="tx1"/>
              </a:buClr>
              <a:buFont typeface="Wingdings" panose="05000000000000000000" pitchFamily="2" charset="2"/>
              <a:buChar char="Ø"/>
            </a:pPr>
            <a:r>
              <a:rPr lang="en-US" altLang="en-US" sz="4000" b="1" smtClean="0">
                <a:latin typeface="Comic Sans MS" panose="030F0702030302020204" pitchFamily="66" charset="0"/>
              </a:rPr>
              <a:t>Real</a:t>
            </a:r>
            <a:r>
              <a:rPr lang="en-US" altLang="en-US" sz="4000" smtClean="0">
                <a:latin typeface="Comic Sans MS" panose="030F0702030302020204" pitchFamily="66" charset="0"/>
              </a:rPr>
              <a:t>  eg machinery, assets </a:t>
            </a:r>
          </a:p>
          <a:p>
            <a:pPr eaLnBrk="1" hangingPunct="1">
              <a:buClr>
                <a:schemeClr val="tx1"/>
              </a:buClr>
              <a:buFont typeface="Wingdings" panose="05000000000000000000" pitchFamily="2" charset="2"/>
              <a:buChar char="Ø"/>
            </a:pPr>
            <a:r>
              <a:rPr lang="en-US" altLang="en-US" sz="4000" b="1" smtClean="0">
                <a:latin typeface="Comic Sans MS" panose="030F0702030302020204" pitchFamily="66" charset="0"/>
              </a:rPr>
              <a:t>Nominal</a:t>
            </a:r>
            <a:r>
              <a:rPr lang="en-US" altLang="en-US" sz="4000" smtClean="0">
                <a:latin typeface="Comic Sans MS" panose="030F0702030302020204" pitchFamily="66" charset="0"/>
              </a:rPr>
              <a:t> eg profit ac, depreciation ac</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Solvency</a:t>
            </a:r>
          </a:p>
        </p:txBody>
      </p:sp>
      <p:sp>
        <p:nvSpPr>
          <p:cNvPr id="7782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b="1" smtClean="0">
                <a:latin typeface="Comic Sans MS" panose="030F0702030302020204" pitchFamily="66" charset="0"/>
              </a:rPr>
              <a:t>Debt to Asset Ratio</a:t>
            </a:r>
          </a:p>
          <a:p>
            <a:pPr lvl="1" eaLnBrk="1" hangingPunct="1">
              <a:buFontTx/>
              <a:buChar char="•"/>
            </a:pPr>
            <a:r>
              <a:rPr lang="en-US" altLang="en-US" b="1" smtClean="0">
                <a:solidFill>
                  <a:schemeClr val="accent2"/>
                </a:solidFill>
                <a:latin typeface="Comic Sans MS" panose="030F0702030302020204" pitchFamily="66" charset="0"/>
              </a:rPr>
              <a:t>Total liabilities/total assets</a:t>
            </a:r>
          </a:p>
          <a:p>
            <a:pPr lvl="1" eaLnBrk="1" hangingPunct="1">
              <a:buFontTx/>
              <a:buChar char="•"/>
            </a:pPr>
            <a:r>
              <a:rPr lang="en-US" altLang="en-US" b="1" smtClean="0">
                <a:solidFill>
                  <a:schemeClr val="accent2"/>
                </a:solidFill>
                <a:latin typeface="Comic Sans MS" panose="030F0702030302020204" pitchFamily="66" charset="0"/>
              </a:rPr>
              <a:t>Greater than one bad</a:t>
            </a:r>
          </a:p>
          <a:p>
            <a:pPr eaLnBrk="1" hangingPunct="1">
              <a:buFont typeface="Wingdings" panose="05000000000000000000" pitchFamily="2" charset="2"/>
              <a:buChar char="Ø"/>
            </a:pPr>
            <a:r>
              <a:rPr lang="en-US" altLang="en-US" b="1" smtClean="0">
                <a:latin typeface="Comic Sans MS" panose="030F0702030302020204" pitchFamily="66" charset="0"/>
              </a:rPr>
              <a:t>Equity to Asset Ratio</a:t>
            </a:r>
          </a:p>
          <a:p>
            <a:pPr lvl="1" eaLnBrk="1" hangingPunct="1">
              <a:buFontTx/>
              <a:buChar char="•"/>
            </a:pPr>
            <a:r>
              <a:rPr lang="en-US" altLang="en-US" b="1" smtClean="0">
                <a:solidFill>
                  <a:schemeClr val="accent2"/>
                </a:solidFill>
                <a:latin typeface="Comic Sans MS" panose="030F0702030302020204" pitchFamily="66" charset="0"/>
              </a:rPr>
              <a:t>Total equity/total assets</a:t>
            </a:r>
          </a:p>
          <a:p>
            <a:pPr eaLnBrk="1" hangingPunct="1">
              <a:buFont typeface="Wingdings" panose="05000000000000000000" pitchFamily="2" charset="2"/>
              <a:buChar char="Ø"/>
            </a:pPr>
            <a:r>
              <a:rPr lang="en-US" altLang="en-US" b="1" smtClean="0">
                <a:latin typeface="Comic Sans MS" panose="030F0702030302020204" pitchFamily="66" charset="0"/>
              </a:rPr>
              <a:t>Debt to Equity Ratio</a:t>
            </a:r>
          </a:p>
          <a:p>
            <a:pPr lvl="1" eaLnBrk="1" hangingPunct="1">
              <a:buFontTx/>
              <a:buChar char="•"/>
            </a:pPr>
            <a:r>
              <a:rPr lang="en-US" altLang="en-US" b="1" smtClean="0">
                <a:solidFill>
                  <a:schemeClr val="accent2"/>
                </a:solidFill>
                <a:latin typeface="Comic Sans MS" panose="030F0702030302020204" pitchFamily="66" charset="0"/>
              </a:rPr>
              <a:t>Leverage ratio</a:t>
            </a:r>
          </a:p>
          <a:p>
            <a:pPr lvl="1" eaLnBrk="1" hangingPunct="1">
              <a:buFontTx/>
              <a:buChar char="•"/>
            </a:pPr>
            <a:r>
              <a:rPr lang="en-US" altLang="en-US" b="1" smtClean="0">
                <a:solidFill>
                  <a:schemeClr val="accent2"/>
                </a:solidFill>
                <a:latin typeface="Comic Sans MS" panose="030F0702030302020204" pitchFamily="66" charset="0"/>
              </a:rPr>
              <a:t>Less than one better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Profitability</a:t>
            </a:r>
          </a:p>
        </p:txBody>
      </p:sp>
      <p:sp>
        <p:nvSpPr>
          <p:cNvPr id="7885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Rate of return on assets</a:t>
            </a:r>
          </a:p>
          <a:p>
            <a:pPr eaLnBrk="1" hangingPunct="1">
              <a:buFont typeface="Wingdings" panose="05000000000000000000" pitchFamily="2" charset="2"/>
              <a:buChar char="Ø"/>
            </a:pPr>
            <a:r>
              <a:rPr lang="en-US" altLang="en-US" sz="3600" b="1" smtClean="0">
                <a:latin typeface="Comic Sans MS" panose="030F0702030302020204" pitchFamily="66" charset="0"/>
              </a:rPr>
              <a:t>Rate of return on equity</a:t>
            </a:r>
          </a:p>
          <a:p>
            <a:pPr eaLnBrk="1" hangingPunct="1">
              <a:buFont typeface="Wingdings" panose="05000000000000000000" pitchFamily="2" charset="2"/>
              <a:buChar char="Ø"/>
            </a:pPr>
            <a:r>
              <a:rPr lang="en-US" altLang="en-US" sz="3600" b="1" smtClean="0">
                <a:latin typeface="Comic Sans MS" panose="030F0702030302020204" pitchFamily="66" charset="0"/>
              </a:rPr>
              <a:t>Operating profit margin ratio</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Financial Efficiency</a:t>
            </a:r>
          </a:p>
        </p:txBody>
      </p:sp>
      <p:sp>
        <p:nvSpPr>
          <p:cNvPr id="79875"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Measures the intensity with which a business uses its assets to generate gross revenues and the effectiveness of production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Financial Efficiency</a:t>
            </a:r>
          </a:p>
        </p:txBody>
      </p:sp>
      <p:sp>
        <p:nvSpPr>
          <p:cNvPr id="8089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Asset turnover ratio</a:t>
            </a:r>
          </a:p>
          <a:p>
            <a:pPr eaLnBrk="1" hangingPunct="1">
              <a:buFont typeface="Wingdings" panose="05000000000000000000" pitchFamily="2" charset="2"/>
              <a:buChar char="Ø"/>
            </a:pPr>
            <a:r>
              <a:rPr lang="en-US" altLang="en-US" sz="3600" b="1" smtClean="0">
                <a:latin typeface="Comic Sans MS" panose="030F0702030302020204" pitchFamily="66" charset="0"/>
              </a:rPr>
              <a:t>Operating expense ratio</a:t>
            </a:r>
          </a:p>
          <a:p>
            <a:pPr eaLnBrk="1" hangingPunct="1">
              <a:buFont typeface="Wingdings" panose="05000000000000000000" pitchFamily="2" charset="2"/>
              <a:buChar char="Ø"/>
            </a:pPr>
            <a:r>
              <a:rPr lang="en-US" altLang="en-US" sz="3600" b="1" smtClean="0">
                <a:latin typeface="Comic Sans MS" panose="030F0702030302020204" pitchFamily="66" charset="0"/>
              </a:rPr>
              <a:t>Depreciation ratio</a:t>
            </a:r>
          </a:p>
          <a:p>
            <a:pPr eaLnBrk="1" hangingPunct="1">
              <a:buFont typeface="Wingdings" panose="05000000000000000000" pitchFamily="2" charset="2"/>
              <a:buChar char="Ø"/>
            </a:pPr>
            <a:r>
              <a:rPr lang="en-US" altLang="en-US" sz="3600" b="1" smtClean="0">
                <a:latin typeface="Comic Sans MS" panose="030F0702030302020204" pitchFamily="66" charset="0"/>
              </a:rPr>
              <a:t>Interest expense ratio</a:t>
            </a:r>
          </a:p>
          <a:p>
            <a:pPr eaLnBrk="1" hangingPunct="1">
              <a:buFont typeface="Wingdings" panose="05000000000000000000" pitchFamily="2" charset="2"/>
              <a:buChar char="Ø"/>
            </a:pPr>
            <a:r>
              <a:rPr lang="en-US" altLang="en-US" sz="3600" b="1" smtClean="0">
                <a:latin typeface="Comic Sans MS" panose="030F0702030302020204" pitchFamily="66" charset="0"/>
              </a:rPr>
              <a:t>Net income from operations ratio</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Repayment Capacity</a:t>
            </a:r>
          </a:p>
        </p:txBody>
      </p:sp>
      <p:sp>
        <p:nvSpPr>
          <p:cNvPr id="8192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Measures the borrower’s ability to repay term debts and capital leases rather than financial position or performance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Repayment Capacity</a:t>
            </a:r>
          </a:p>
        </p:txBody>
      </p:sp>
      <p:sp>
        <p:nvSpPr>
          <p:cNvPr id="8294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Term debt and capital lease coverage ratio</a:t>
            </a:r>
          </a:p>
          <a:p>
            <a:pPr eaLnBrk="1" hangingPunct="1">
              <a:buFont typeface="Wingdings" panose="05000000000000000000" pitchFamily="2" charset="2"/>
              <a:buChar char="Ø"/>
            </a:pPr>
            <a:r>
              <a:rPr lang="en-US" altLang="en-US" sz="3600" b="1" smtClean="0">
                <a:latin typeface="Comic Sans MS" panose="030F0702030302020204" pitchFamily="66" charset="0"/>
              </a:rPr>
              <a:t>Capital replacement and term repayment margin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Cautions</a:t>
            </a:r>
          </a:p>
        </p:txBody>
      </p:sp>
      <p:sp>
        <p:nvSpPr>
          <p:cNvPr id="83971"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b="1" smtClean="0">
                <a:latin typeface="Comic Sans MS" panose="030F0702030302020204" pitchFamily="66" charset="0"/>
              </a:rPr>
              <a:t>Measures are only as good as the data used</a:t>
            </a:r>
          </a:p>
          <a:p>
            <a:pPr eaLnBrk="1" hangingPunct="1">
              <a:buFont typeface="Wingdings" panose="05000000000000000000" pitchFamily="2" charset="2"/>
              <a:buChar char="Ø"/>
            </a:pPr>
            <a:r>
              <a:rPr lang="en-US" altLang="en-US" b="1" smtClean="0">
                <a:latin typeface="Comic Sans MS" panose="030F0702030302020204" pitchFamily="66" charset="0"/>
              </a:rPr>
              <a:t>Methods must be consistent between years and between operations</a:t>
            </a:r>
          </a:p>
          <a:p>
            <a:pPr lvl="1" eaLnBrk="1" hangingPunct="1">
              <a:buFontTx/>
              <a:buChar char="•"/>
            </a:pPr>
            <a:r>
              <a:rPr lang="en-US" altLang="en-US" b="1" smtClean="0">
                <a:solidFill>
                  <a:schemeClr val="accent2"/>
                </a:solidFill>
                <a:latin typeface="Comic Sans MS" panose="030F0702030302020204" pitchFamily="66" charset="0"/>
              </a:rPr>
              <a:t>Example – Asset valuation methods</a:t>
            </a:r>
          </a:p>
          <a:p>
            <a:pPr eaLnBrk="1" hangingPunct="1">
              <a:buFont typeface="Wingdings" panose="05000000000000000000" pitchFamily="2" charset="2"/>
              <a:buChar char="Ø"/>
            </a:pPr>
            <a:r>
              <a:rPr lang="en-US" altLang="en-US" b="1" smtClean="0">
                <a:latin typeface="Comic Sans MS" panose="030F0702030302020204" pitchFamily="66" charset="0"/>
              </a:rPr>
              <a:t>Measures ask the right questions but do not provide the answers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z="3600" b="1" smtClean="0">
                <a:latin typeface="Comic Sans MS" panose="030F0702030302020204" pitchFamily="66" charset="0"/>
              </a:rPr>
              <a:t>Cash and Accrual Accounting</a:t>
            </a:r>
          </a:p>
        </p:txBody>
      </p:sp>
      <p:sp>
        <p:nvSpPr>
          <p:cNvPr id="84995" name="Rectangle 3"/>
          <p:cNvSpPr>
            <a:spLocks noGrp="1" noChangeArrowheads="1"/>
          </p:cNvSpPr>
          <p:nvPr>
            <p:ph idx="1"/>
          </p:nvPr>
        </p:nvSpPr>
        <p:spPr>
          <a:xfrm>
            <a:off x="685800" y="2438400"/>
            <a:ext cx="7772400" cy="4114800"/>
          </a:xfrm>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Refers to the timing of entries into the accounting system</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Cash Based Records</a:t>
            </a:r>
          </a:p>
        </p:txBody>
      </p:sp>
      <p:sp>
        <p:nvSpPr>
          <p:cNvPr id="86019"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Transactions are recorded when cash is received or paid out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z="4800" b="1" smtClean="0">
                <a:latin typeface="Comic Sans MS" panose="030F0702030302020204" pitchFamily="66" charset="0"/>
              </a:rPr>
              <a:t>Accrual Based Records</a:t>
            </a:r>
          </a:p>
        </p:txBody>
      </p:sp>
      <p:sp>
        <p:nvSpPr>
          <p:cNvPr id="87043"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Transactions are recorded when they take place</a:t>
            </a:r>
          </a:p>
          <a:p>
            <a:pPr eaLnBrk="1" hangingPunct="1">
              <a:buFont typeface="Wingdings" panose="05000000000000000000" pitchFamily="2" charset="2"/>
              <a:buChar char="Ø"/>
            </a:pPr>
            <a:r>
              <a:rPr lang="en-US" altLang="en-US" sz="3600" b="1" smtClean="0">
                <a:latin typeface="Comic Sans MS" panose="030F0702030302020204" pitchFamily="66" charset="0"/>
              </a:rPr>
              <a:t>Regardless of whether cash is involved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42988" y="228600"/>
            <a:ext cx="7024687" cy="1143000"/>
          </a:xfrm>
        </p:spPr>
        <p:txBody>
          <a:bodyPr/>
          <a:lstStyle/>
          <a:p>
            <a:pPr eaLnBrk="1" hangingPunct="1"/>
            <a:r>
              <a:rPr lang="en-US" altLang="en-US" sz="5400" b="1" smtClean="0">
                <a:latin typeface="Comic Sans MS" panose="030F0702030302020204" pitchFamily="66" charset="0"/>
              </a:rPr>
              <a:t>Personal Accounts</a:t>
            </a:r>
          </a:p>
        </p:txBody>
      </p:sp>
      <p:sp>
        <p:nvSpPr>
          <p:cNvPr id="21507" name="Rectangle 3"/>
          <p:cNvSpPr>
            <a:spLocks noGrp="1" noChangeArrowheads="1"/>
          </p:cNvSpPr>
          <p:nvPr>
            <p:ph idx="1"/>
          </p:nvPr>
        </p:nvSpPr>
        <p:spPr>
          <a:xfrm>
            <a:off x="838200" y="1447800"/>
            <a:ext cx="7315200" cy="4384675"/>
          </a:xfrm>
        </p:spPr>
        <p:txBody>
          <a:bodyPr/>
          <a:lstStyle/>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The elements or accounts which represent persons and organisations.</a:t>
            </a:r>
          </a:p>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Mrs. Vimla a/c - representing Mrs. Vimla a person.</a:t>
            </a:r>
          </a:p>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M/s Bharat &amp; Co a/c - representing M/s Bharat &amp; Co, an organisation.</a:t>
            </a:r>
          </a:p>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Capital a/c - representing the owner of the business, a person or organisation.</a:t>
            </a:r>
          </a:p>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Bank a/c - representing Bank, an organisation.</a:t>
            </a:r>
            <a:endParaRPr lang="en-US" altLang="en-US" b="1" smtClean="0">
              <a:latin typeface="Comic Sans MS" panose="030F0702030302020204" pitchFamily="66"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z="3600" b="1" smtClean="0">
                <a:latin typeface="Comic Sans MS" panose="030F0702030302020204" pitchFamily="66" charset="0"/>
              </a:rPr>
              <a:t>Accrual Adjusted Statements</a:t>
            </a:r>
          </a:p>
        </p:txBody>
      </p:sp>
      <p:sp>
        <p:nvSpPr>
          <p:cNvPr id="88067" name="Rectangle 3"/>
          <p:cNvSpPr>
            <a:spLocks noGrp="1" noChangeArrowheads="1"/>
          </p:cNvSpPr>
          <p:nvPr>
            <p:ph idx="1"/>
          </p:nvPr>
        </p:nvSpPr>
        <p:spPr/>
        <p:txBody>
          <a:bodyPr/>
          <a:lstStyle/>
          <a:p>
            <a:pPr eaLnBrk="1" hangingPunct="1">
              <a:buFont typeface="Wingdings" panose="05000000000000000000" pitchFamily="2" charset="2"/>
              <a:buChar char="Ø"/>
            </a:pPr>
            <a:r>
              <a:rPr lang="en-US" altLang="en-US" sz="3600" b="1" smtClean="0">
                <a:latin typeface="Comic Sans MS" panose="030F0702030302020204" pitchFamily="66" charset="0"/>
              </a:rPr>
              <a:t>Cash based records are kept throughout the year</a:t>
            </a:r>
          </a:p>
          <a:p>
            <a:pPr eaLnBrk="1" hangingPunct="1">
              <a:buFont typeface="Wingdings" panose="05000000000000000000" pitchFamily="2" charset="2"/>
              <a:buChar char="Ø"/>
            </a:pPr>
            <a:r>
              <a:rPr lang="en-US" altLang="en-US" sz="3600" b="1" smtClean="0">
                <a:latin typeface="Comic Sans MS" panose="030F0702030302020204" pitchFamily="66" charset="0"/>
              </a:rPr>
              <a:t>Non-Cash adjustments are made to the cash based income statement at the end of the year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42988" y="228600"/>
            <a:ext cx="7024687" cy="1143000"/>
          </a:xfrm>
        </p:spPr>
        <p:txBody>
          <a:bodyPr/>
          <a:lstStyle/>
          <a:p>
            <a:pPr eaLnBrk="1" hangingPunct="1"/>
            <a:r>
              <a:rPr lang="en-IN" altLang="en-US" b="1" smtClean="0"/>
              <a:t>Real Accounts</a:t>
            </a:r>
          </a:p>
        </p:txBody>
      </p:sp>
      <p:sp>
        <p:nvSpPr>
          <p:cNvPr id="22531" name="Rectangle 3"/>
          <p:cNvSpPr>
            <a:spLocks noGrp="1" noChangeArrowheads="1"/>
          </p:cNvSpPr>
          <p:nvPr>
            <p:ph idx="1"/>
          </p:nvPr>
        </p:nvSpPr>
        <p:spPr>
          <a:xfrm>
            <a:off x="838200" y="1447800"/>
            <a:ext cx="7315200" cy="4384675"/>
          </a:xfrm>
        </p:spPr>
        <p:txBody>
          <a:bodyPr/>
          <a:lstStyle/>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The elements or accounts which represent tangible aspects.</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Cash a/c - representing cash which is tangible.</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Goods/Stock a/c - representing Stock which is tangible.</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Furniture a/c - representing Furniture which is tangible.</a:t>
            </a:r>
            <a:endParaRPr lang="en-US" altLang="en-US" b="1" smtClean="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42988" y="228600"/>
            <a:ext cx="7024687" cy="1143000"/>
          </a:xfrm>
        </p:spPr>
        <p:txBody>
          <a:bodyPr/>
          <a:lstStyle/>
          <a:p>
            <a:pPr eaLnBrk="1" hangingPunct="1"/>
            <a:r>
              <a:rPr lang="en-US" altLang="en-US" sz="5400" b="1" smtClean="0">
                <a:latin typeface="Comic Sans MS" panose="030F0702030302020204" pitchFamily="66" charset="0"/>
              </a:rPr>
              <a:t>Nominal Accounts</a:t>
            </a:r>
          </a:p>
        </p:txBody>
      </p:sp>
      <p:sp>
        <p:nvSpPr>
          <p:cNvPr id="23555" name="Rectangle 3"/>
          <p:cNvSpPr>
            <a:spLocks noGrp="1" noChangeArrowheads="1"/>
          </p:cNvSpPr>
          <p:nvPr>
            <p:ph idx="1"/>
          </p:nvPr>
        </p:nvSpPr>
        <p:spPr>
          <a:xfrm>
            <a:off x="838200" y="1447800"/>
            <a:ext cx="7315200" cy="4384675"/>
          </a:xfrm>
        </p:spPr>
        <p:txBody>
          <a:bodyPr/>
          <a:lstStyle/>
          <a:p>
            <a:pPr eaLnBrk="1" hangingPunct="1">
              <a:buClr>
                <a:schemeClr val="tx1"/>
              </a:buClr>
              <a:buFont typeface="Wingdings" panose="05000000000000000000" pitchFamily="2" charset="2"/>
              <a:buChar char="Ø"/>
            </a:pPr>
            <a:r>
              <a:rPr lang="en-IN" altLang="en-US" b="1" smtClean="0">
                <a:latin typeface="Comic Sans MS" panose="030F0702030302020204" pitchFamily="66" charset="0"/>
              </a:rPr>
              <a:t>The elements or accounts which represent expenses, losses, incomes, gains.</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Salaries a/c - representing expenditure on account of salaries, an expense.</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Interest received a/c - representing income on account of interest, an income.</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Loss on sale of Asset a/c - representing the loss incurred on sale of assets, a loss.</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We do not come across such accounts till a later stage of our learning. For now, please, assume that such accounts exist.</a:t>
            </a:r>
          </a:p>
          <a:p>
            <a:pPr lvl="1" eaLnBrk="1" hangingPunct="1">
              <a:buClr>
                <a:schemeClr val="tx1"/>
              </a:buClr>
              <a:buFont typeface="Wingdings" panose="05000000000000000000" pitchFamily="2" charset="2"/>
              <a:buChar char="Ø"/>
            </a:pPr>
            <a:r>
              <a:rPr lang="en-IN" altLang="en-US" b="1" smtClean="0">
                <a:latin typeface="Comic Sans MS" panose="030F0702030302020204" pitchFamily="66" charset="0"/>
              </a:rPr>
              <a:t>Profit on sale of Asset a/c - representing the profit made on sale of assets, a gain.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2617</TotalTime>
  <Words>1956</Words>
  <Application>Microsoft Office PowerPoint</Application>
  <PresentationFormat>On-screen Show (4:3)</PresentationFormat>
  <Paragraphs>330</Paragraphs>
  <Slides>70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Comic Sans MS</vt:lpstr>
      <vt:lpstr>Arial</vt:lpstr>
      <vt:lpstr>Calibri Light</vt:lpstr>
      <vt:lpstr>Calibri</vt:lpstr>
      <vt:lpstr>Wingdings</vt:lpstr>
      <vt:lpstr>Wingdings 2</vt:lpstr>
      <vt:lpstr>Times New Roman</vt:lpstr>
      <vt:lpstr>Office Theme</vt:lpstr>
      <vt:lpstr>Basic Accounting Principles</vt:lpstr>
      <vt:lpstr>What is Accounting</vt:lpstr>
      <vt:lpstr>Entity Concept</vt:lpstr>
      <vt:lpstr>Transactions</vt:lpstr>
      <vt:lpstr>Transactions - Types</vt:lpstr>
      <vt:lpstr>Type of Accounts</vt:lpstr>
      <vt:lpstr>Personal Accounts</vt:lpstr>
      <vt:lpstr>Real Accounts</vt:lpstr>
      <vt:lpstr>Nominal Accounts</vt:lpstr>
      <vt:lpstr>Golden Rule of Accounting</vt:lpstr>
      <vt:lpstr>Chart of Accounts</vt:lpstr>
      <vt:lpstr>Chart of Accounts</vt:lpstr>
      <vt:lpstr>PowerPoint Presentation</vt:lpstr>
      <vt:lpstr>Mapping of Account Types vs Chart of Accounts</vt:lpstr>
      <vt:lpstr>Capital (Balance Sheet Items)</vt:lpstr>
      <vt:lpstr>Basic Accounting Equation</vt:lpstr>
      <vt:lpstr>Asset Accounts</vt:lpstr>
      <vt:lpstr>Asset Accounts</vt:lpstr>
      <vt:lpstr>Asset Accounts</vt:lpstr>
      <vt:lpstr>Liability Accounts</vt:lpstr>
      <vt:lpstr>Liability Accounts</vt:lpstr>
      <vt:lpstr>Liability Accounts</vt:lpstr>
      <vt:lpstr>Equity Accounts</vt:lpstr>
      <vt:lpstr>Revenue (Profit and Loss Items)</vt:lpstr>
      <vt:lpstr>Income Accounts</vt:lpstr>
      <vt:lpstr>Income Accounts - Types</vt:lpstr>
      <vt:lpstr>Expense Accounts</vt:lpstr>
      <vt:lpstr>Expense Accounts - Types</vt:lpstr>
      <vt:lpstr>Financial Statements</vt:lpstr>
      <vt:lpstr>Financial Reports</vt:lpstr>
      <vt:lpstr>Balance Sheet</vt:lpstr>
      <vt:lpstr>Balance Sheet</vt:lpstr>
      <vt:lpstr>PowerPoint Presentation</vt:lpstr>
      <vt:lpstr>Income Statement</vt:lpstr>
      <vt:lpstr>Income Statement</vt:lpstr>
      <vt:lpstr>Accrual Adjusted Income Statement</vt:lpstr>
      <vt:lpstr>Statement of Cash Flows</vt:lpstr>
      <vt:lpstr>Statement of Owner Equity</vt:lpstr>
      <vt:lpstr>Account Valuation</vt:lpstr>
      <vt:lpstr>Account Valuation</vt:lpstr>
      <vt:lpstr>Account Valuation</vt:lpstr>
      <vt:lpstr>Asset Valuation</vt:lpstr>
      <vt:lpstr>Cost Basis Asset Valuation</vt:lpstr>
      <vt:lpstr>Market Basis Asset Valuation</vt:lpstr>
      <vt:lpstr>Depreciation</vt:lpstr>
      <vt:lpstr>Depreciation</vt:lpstr>
      <vt:lpstr>Financial Analysis</vt:lpstr>
      <vt:lpstr>Financial Analysis</vt:lpstr>
      <vt:lpstr>Financial Analysis</vt:lpstr>
      <vt:lpstr>Financial Analysis</vt:lpstr>
      <vt:lpstr>Horizontal Analysis</vt:lpstr>
      <vt:lpstr>Vertical Analysis</vt:lpstr>
      <vt:lpstr>Ratio Analysis</vt:lpstr>
      <vt:lpstr>Source of data for Ratio Analysis</vt:lpstr>
      <vt:lpstr>Farm Financial Standards Council (Five Criteria)</vt:lpstr>
      <vt:lpstr>Ratio Analysis</vt:lpstr>
      <vt:lpstr>Liquidity</vt:lpstr>
      <vt:lpstr>Liquidity</vt:lpstr>
      <vt:lpstr>Solvency</vt:lpstr>
      <vt:lpstr>Solvency</vt:lpstr>
      <vt:lpstr>Profitability</vt:lpstr>
      <vt:lpstr>Financial Efficiency</vt:lpstr>
      <vt:lpstr>Financial Efficiency</vt:lpstr>
      <vt:lpstr>Repayment Capacity</vt:lpstr>
      <vt:lpstr>Repayment Capacity</vt:lpstr>
      <vt:lpstr>Cautions</vt:lpstr>
      <vt:lpstr>Cash and Accrual Accounting</vt:lpstr>
      <vt:lpstr>Cash Based Records</vt:lpstr>
      <vt:lpstr>Accrual Based Records</vt:lpstr>
      <vt:lpstr>Accrual Adjusted Statements</vt:lpstr>
    </vt:vector>
  </TitlesOfParts>
  <Company>Management Information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Principles</dc:title>
  <dc:creator>Valued Gateway Client</dc:creator>
  <cp:lastModifiedBy>vijay</cp:lastModifiedBy>
  <cp:revision>130</cp:revision>
  <dcterms:created xsi:type="dcterms:W3CDTF">2000-02-01T21:02:43Z</dcterms:created>
  <dcterms:modified xsi:type="dcterms:W3CDTF">2021-01-31T18:11:39Z</dcterms:modified>
</cp:coreProperties>
</file>