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5" r:id="rId1"/>
  </p:sldMasterIdLst>
  <p:notesMasterIdLst>
    <p:notesMasterId r:id="rId37"/>
  </p:notesMasterIdLst>
  <p:sldIdLst>
    <p:sldId id="349" r:id="rId2"/>
    <p:sldId id="333" r:id="rId3"/>
    <p:sldId id="363" r:id="rId4"/>
    <p:sldId id="364" r:id="rId5"/>
    <p:sldId id="365" r:id="rId6"/>
    <p:sldId id="366" r:id="rId7"/>
    <p:sldId id="367" r:id="rId8"/>
    <p:sldId id="368" r:id="rId9"/>
    <p:sldId id="369" r:id="rId10"/>
    <p:sldId id="370" r:id="rId11"/>
    <p:sldId id="371" r:id="rId12"/>
    <p:sldId id="372" r:id="rId13"/>
    <p:sldId id="388" r:id="rId14"/>
    <p:sldId id="389" r:id="rId15"/>
    <p:sldId id="373" r:id="rId16"/>
    <p:sldId id="374" r:id="rId17"/>
    <p:sldId id="375" r:id="rId18"/>
    <p:sldId id="376" r:id="rId19"/>
    <p:sldId id="377" r:id="rId20"/>
    <p:sldId id="378" r:id="rId21"/>
    <p:sldId id="379" r:id="rId22"/>
    <p:sldId id="385" r:id="rId23"/>
    <p:sldId id="386" r:id="rId24"/>
    <p:sldId id="387" r:id="rId25"/>
    <p:sldId id="390" r:id="rId26"/>
    <p:sldId id="358" r:id="rId27"/>
    <p:sldId id="359" r:id="rId28"/>
    <p:sldId id="394" r:id="rId29"/>
    <p:sldId id="356" r:id="rId30"/>
    <p:sldId id="395" r:id="rId31"/>
    <p:sldId id="360" r:id="rId32"/>
    <p:sldId id="357" r:id="rId33"/>
    <p:sldId id="391" r:id="rId34"/>
    <p:sldId id="392" r:id="rId35"/>
    <p:sldId id="393" r:id="rId36"/>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1pPr>
    <a:lvl2pPr marL="4572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2pPr>
    <a:lvl3pPr marL="9144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3pPr>
    <a:lvl4pPr marL="13716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4pPr>
    <a:lvl5pPr marL="1828800" algn="l" rtl="0" eaLnBrk="0" fontAlgn="base" hangingPunct="0">
      <a:spcBef>
        <a:spcPct val="0"/>
      </a:spcBef>
      <a:spcAft>
        <a:spcPct val="0"/>
      </a:spcAft>
      <a:defRPr sz="2400" b="1" kern="1200">
        <a:solidFill>
          <a:schemeClr val="tx1"/>
        </a:solidFill>
        <a:latin typeface="Comic Sans MS" panose="030F0702030302020204" pitchFamily="66" charset="0"/>
        <a:ea typeface="+mn-ea"/>
        <a:cs typeface="+mn-cs"/>
      </a:defRPr>
    </a:lvl5pPr>
    <a:lvl6pPr marL="2286000" algn="l" defTabSz="914400" rtl="0" eaLnBrk="1" latinLnBrk="0" hangingPunct="1">
      <a:defRPr sz="2400" b="1" kern="1200">
        <a:solidFill>
          <a:schemeClr val="tx1"/>
        </a:solidFill>
        <a:latin typeface="Comic Sans MS" panose="030F0702030302020204" pitchFamily="66" charset="0"/>
        <a:ea typeface="+mn-ea"/>
        <a:cs typeface="+mn-cs"/>
      </a:defRPr>
    </a:lvl6pPr>
    <a:lvl7pPr marL="2743200" algn="l" defTabSz="914400" rtl="0" eaLnBrk="1" latinLnBrk="0" hangingPunct="1">
      <a:defRPr sz="2400" b="1" kern="1200">
        <a:solidFill>
          <a:schemeClr val="tx1"/>
        </a:solidFill>
        <a:latin typeface="Comic Sans MS" panose="030F0702030302020204" pitchFamily="66" charset="0"/>
        <a:ea typeface="+mn-ea"/>
        <a:cs typeface="+mn-cs"/>
      </a:defRPr>
    </a:lvl7pPr>
    <a:lvl8pPr marL="3200400" algn="l" defTabSz="914400" rtl="0" eaLnBrk="1" latinLnBrk="0" hangingPunct="1">
      <a:defRPr sz="2400" b="1" kern="1200">
        <a:solidFill>
          <a:schemeClr val="tx1"/>
        </a:solidFill>
        <a:latin typeface="Comic Sans MS" panose="030F0702030302020204" pitchFamily="66" charset="0"/>
        <a:ea typeface="+mn-ea"/>
        <a:cs typeface="+mn-cs"/>
      </a:defRPr>
    </a:lvl8pPr>
    <a:lvl9pPr marL="3657600" algn="l" defTabSz="914400" rtl="0" eaLnBrk="1" latinLnBrk="0" hangingPunct="1">
      <a:defRPr sz="2400" b="1" kern="1200">
        <a:solidFill>
          <a:schemeClr val="tx1"/>
        </a:solidFill>
        <a:latin typeface="Comic Sans MS" panose="030F07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8013" autoAdjust="0"/>
    <p:restoredTop sz="79795" autoAdjust="0"/>
  </p:normalViewPr>
  <p:slideViewPr>
    <p:cSldViewPr>
      <p:cViewPr varScale="1">
        <p:scale>
          <a:sx n="92" d="100"/>
          <a:sy n="92" d="100"/>
        </p:scale>
        <p:origin x="123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44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94C488-4867-4242-A434-E1B955532886}"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D6EA43E5-B245-43B5-97C9-E55F0A86C0BF}">
      <dgm:prSet custT="1"/>
      <dgm:spPr/>
      <dgm:t>
        <a:bodyPr/>
        <a:lstStyle/>
        <a:p>
          <a:r>
            <a:rPr lang="en-US" sz="2000">
              <a:latin typeface="Segoe UI Semilight" panose="020B0402040204020203" pitchFamily="34" charset="0"/>
              <a:cs typeface="Segoe UI Semilight" panose="020B0402040204020203" pitchFamily="34" charset="0"/>
            </a:rPr>
            <a:t>1. Understand the meaning of GST Composite Supply and Mixed Supply</a:t>
          </a:r>
          <a:endParaRPr lang="en-US" sz="2000">
            <a:solidFill>
              <a:schemeClr val="tx1">
                <a:lumMod val="75000"/>
                <a:lumOff val="25000"/>
              </a:schemeClr>
            </a:solidFill>
            <a:latin typeface="Segoe UI Semilight" panose="020B0402040204020203" pitchFamily="34" charset="0"/>
            <a:cs typeface="Segoe UI Semilight" panose="020B0402040204020203" pitchFamily="34" charset="0"/>
          </a:endParaRPr>
        </a:p>
      </dgm:t>
    </dgm:pt>
    <dgm:pt modelId="{64AF654F-CD8E-43A9-B2D7-CAB1A5282ED6}" type="parTrans" cxnId="{C175E66A-B9F0-4070-87E3-0196340934D9}">
      <dgm:prSet/>
      <dgm:spPr/>
      <dgm:t>
        <a:bodyPr/>
        <a:lstStyle/>
        <a:p>
          <a:endParaRPr lang="en-US">
            <a:solidFill>
              <a:schemeClr val="tx1">
                <a:lumMod val="75000"/>
                <a:lumOff val="25000"/>
              </a:schemeClr>
            </a:solidFill>
            <a:latin typeface="Segoe UI Semilight" panose="020B0402040204020203" pitchFamily="34" charset="0"/>
            <a:cs typeface="Segoe UI Semilight" panose="020B0402040204020203" pitchFamily="34" charset="0"/>
          </a:endParaRPr>
        </a:p>
      </dgm:t>
    </dgm:pt>
    <dgm:pt modelId="{C06B8CB4-8AF0-4B0C-8AC2-4B5BE0F94E17}" type="sibTrans" cxnId="{C175E66A-B9F0-4070-87E3-0196340934D9}">
      <dgm:prSet/>
      <dgm:spPr/>
      <dgm:t>
        <a:bodyPr/>
        <a:lstStyle/>
        <a:p>
          <a:endParaRPr lang="en-US">
            <a:solidFill>
              <a:schemeClr val="tx1">
                <a:lumMod val="75000"/>
                <a:lumOff val="25000"/>
              </a:schemeClr>
            </a:solidFill>
            <a:latin typeface="Segoe UI Semilight" panose="020B0402040204020203" pitchFamily="34" charset="0"/>
            <a:cs typeface="Segoe UI Semilight" panose="020B0402040204020203" pitchFamily="34" charset="0"/>
          </a:endParaRPr>
        </a:p>
      </dgm:t>
    </dgm:pt>
    <dgm:pt modelId="{5B36A52F-0E2A-4340-959E-56F758C25DD7}">
      <dgm:prSet custT="1"/>
      <dgm:spPr/>
      <dgm:t>
        <a:bodyPr/>
        <a:lstStyle/>
        <a:p>
          <a:pPr>
            <a:buFont typeface="+mj-lt"/>
            <a:buAutoNum type="arabicPeriod"/>
          </a:pPr>
          <a:r>
            <a:rPr lang="en-US" sz="2000">
              <a:latin typeface="Segoe UI Semilight" panose="020B0402040204020203" pitchFamily="34" charset="0"/>
              <a:cs typeface="Segoe UI Semilight" panose="020B0402040204020203" pitchFamily="34" charset="0"/>
            </a:rPr>
            <a:t>2. Understand how to implement GST Composite Supply and Mixed for Excellent Enterprises</a:t>
          </a:r>
        </a:p>
      </dgm:t>
    </dgm:pt>
    <dgm:pt modelId="{D43A033C-A8F1-434C-95B5-46C2963952D3}" type="parTrans" cxnId="{C56DB92E-7FF0-4057-AE9B-EEE47B65D04E}">
      <dgm:prSet/>
      <dgm:spPr/>
      <dgm:t>
        <a:bodyPr/>
        <a:lstStyle/>
        <a:p>
          <a:endParaRPr lang="en-US"/>
        </a:p>
      </dgm:t>
    </dgm:pt>
    <dgm:pt modelId="{DB34D08F-8E43-45D2-ADE5-C6289D26BDB4}" type="sibTrans" cxnId="{C56DB92E-7FF0-4057-AE9B-EEE47B65D04E}">
      <dgm:prSet/>
      <dgm:spPr/>
      <dgm:t>
        <a:bodyPr/>
        <a:lstStyle/>
        <a:p>
          <a:endParaRPr lang="en-US"/>
        </a:p>
      </dgm:t>
    </dgm:pt>
    <dgm:pt modelId="{4A41CF7A-9C5B-4616-9CBF-964CAD340FDB}" type="pres">
      <dgm:prSet presAssocID="{6C94C488-4867-4242-A434-E1B955532886}" presName="vert0" presStyleCnt="0">
        <dgm:presLayoutVars>
          <dgm:dir/>
          <dgm:animOne val="branch"/>
          <dgm:animLvl val="lvl"/>
        </dgm:presLayoutVars>
      </dgm:prSet>
      <dgm:spPr/>
      <dgm:t>
        <a:bodyPr/>
        <a:lstStyle/>
        <a:p>
          <a:endParaRPr lang="en-US"/>
        </a:p>
      </dgm:t>
    </dgm:pt>
    <dgm:pt modelId="{FFA168F2-94C1-45A5-B73C-5B2EC5EDAF40}" type="pres">
      <dgm:prSet presAssocID="{D6EA43E5-B245-43B5-97C9-E55F0A86C0BF}" presName="thickLine" presStyleLbl="alignNode1" presStyleIdx="0" presStyleCnt="2"/>
      <dgm:spPr/>
    </dgm:pt>
    <dgm:pt modelId="{15FB3F34-587C-4F30-AB34-ABC8C7A4D72E}" type="pres">
      <dgm:prSet presAssocID="{D6EA43E5-B245-43B5-97C9-E55F0A86C0BF}" presName="horz1" presStyleCnt="0"/>
      <dgm:spPr/>
    </dgm:pt>
    <dgm:pt modelId="{EE9C7A45-8E4D-4389-93D6-4DAEE32CBFA8}" type="pres">
      <dgm:prSet presAssocID="{D6EA43E5-B245-43B5-97C9-E55F0A86C0BF}" presName="tx1" presStyleLbl="revTx" presStyleIdx="0" presStyleCnt="2"/>
      <dgm:spPr/>
      <dgm:t>
        <a:bodyPr/>
        <a:lstStyle/>
        <a:p>
          <a:endParaRPr lang="en-US"/>
        </a:p>
      </dgm:t>
    </dgm:pt>
    <dgm:pt modelId="{4A26D652-357A-4056-A352-9B4F018AB397}" type="pres">
      <dgm:prSet presAssocID="{D6EA43E5-B245-43B5-97C9-E55F0A86C0BF}" presName="vert1" presStyleCnt="0"/>
      <dgm:spPr/>
    </dgm:pt>
    <dgm:pt modelId="{8D57705E-0725-4378-8A0A-6BE959093444}" type="pres">
      <dgm:prSet presAssocID="{5B36A52F-0E2A-4340-959E-56F758C25DD7}" presName="thickLine" presStyleLbl="alignNode1" presStyleIdx="1" presStyleCnt="2"/>
      <dgm:spPr/>
    </dgm:pt>
    <dgm:pt modelId="{E4403FB1-9D13-4EBD-B965-277AC5AC3924}" type="pres">
      <dgm:prSet presAssocID="{5B36A52F-0E2A-4340-959E-56F758C25DD7}" presName="horz1" presStyleCnt="0"/>
      <dgm:spPr/>
    </dgm:pt>
    <dgm:pt modelId="{88805791-1929-48EF-BA55-150844D9CC74}" type="pres">
      <dgm:prSet presAssocID="{5B36A52F-0E2A-4340-959E-56F758C25DD7}" presName="tx1" presStyleLbl="revTx" presStyleIdx="1" presStyleCnt="2"/>
      <dgm:spPr/>
      <dgm:t>
        <a:bodyPr/>
        <a:lstStyle/>
        <a:p>
          <a:endParaRPr lang="en-US"/>
        </a:p>
      </dgm:t>
    </dgm:pt>
    <dgm:pt modelId="{AABF18FD-6DF0-42A6-B90B-D10F2DBB6583}" type="pres">
      <dgm:prSet presAssocID="{5B36A52F-0E2A-4340-959E-56F758C25DD7}" presName="vert1" presStyleCnt="0"/>
      <dgm:spPr/>
    </dgm:pt>
  </dgm:ptLst>
  <dgm:cxnLst>
    <dgm:cxn modelId="{7E1CCB7B-82B7-4EEC-AFF8-BB95CC7ADCD7}" type="presOf" srcId="{5B36A52F-0E2A-4340-959E-56F758C25DD7}" destId="{88805791-1929-48EF-BA55-150844D9CC74}" srcOrd="0" destOrd="0" presId="urn:microsoft.com/office/officeart/2008/layout/LinedList"/>
    <dgm:cxn modelId="{C56DB92E-7FF0-4057-AE9B-EEE47B65D04E}" srcId="{6C94C488-4867-4242-A434-E1B955532886}" destId="{5B36A52F-0E2A-4340-959E-56F758C25DD7}" srcOrd="1" destOrd="0" parTransId="{D43A033C-A8F1-434C-95B5-46C2963952D3}" sibTransId="{DB34D08F-8E43-45D2-ADE5-C6289D26BDB4}"/>
    <dgm:cxn modelId="{4E7F7751-9B81-4A39-8C9B-3F4D16EEE783}" type="presOf" srcId="{6C94C488-4867-4242-A434-E1B955532886}" destId="{4A41CF7A-9C5B-4616-9CBF-964CAD340FDB}" srcOrd="0" destOrd="0" presId="urn:microsoft.com/office/officeart/2008/layout/LinedList"/>
    <dgm:cxn modelId="{F93B2737-5DC0-4A23-A602-F4CC9A75E2EA}" type="presOf" srcId="{D6EA43E5-B245-43B5-97C9-E55F0A86C0BF}" destId="{EE9C7A45-8E4D-4389-93D6-4DAEE32CBFA8}" srcOrd="0" destOrd="0" presId="urn:microsoft.com/office/officeart/2008/layout/LinedList"/>
    <dgm:cxn modelId="{C175E66A-B9F0-4070-87E3-0196340934D9}" srcId="{6C94C488-4867-4242-A434-E1B955532886}" destId="{D6EA43E5-B245-43B5-97C9-E55F0A86C0BF}" srcOrd="0" destOrd="0" parTransId="{64AF654F-CD8E-43A9-B2D7-CAB1A5282ED6}" sibTransId="{C06B8CB4-8AF0-4B0C-8AC2-4B5BE0F94E17}"/>
    <dgm:cxn modelId="{1ADAC5EF-482C-4C71-AB30-40AA923E04A9}" type="presParOf" srcId="{4A41CF7A-9C5B-4616-9CBF-964CAD340FDB}" destId="{FFA168F2-94C1-45A5-B73C-5B2EC5EDAF40}" srcOrd="0" destOrd="0" presId="urn:microsoft.com/office/officeart/2008/layout/LinedList"/>
    <dgm:cxn modelId="{5D8B53D1-810F-43A6-8CB5-54D61B9246EA}" type="presParOf" srcId="{4A41CF7A-9C5B-4616-9CBF-964CAD340FDB}" destId="{15FB3F34-587C-4F30-AB34-ABC8C7A4D72E}" srcOrd="1" destOrd="0" presId="urn:microsoft.com/office/officeart/2008/layout/LinedList"/>
    <dgm:cxn modelId="{6646E7B8-131E-461D-BB88-192996295C48}" type="presParOf" srcId="{15FB3F34-587C-4F30-AB34-ABC8C7A4D72E}" destId="{EE9C7A45-8E4D-4389-93D6-4DAEE32CBFA8}" srcOrd="0" destOrd="0" presId="urn:microsoft.com/office/officeart/2008/layout/LinedList"/>
    <dgm:cxn modelId="{9EE0B921-FEE9-4677-B481-F54DE4AB00CD}" type="presParOf" srcId="{15FB3F34-587C-4F30-AB34-ABC8C7A4D72E}" destId="{4A26D652-357A-4056-A352-9B4F018AB397}" srcOrd="1" destOrd="0" presId="urn:microsoft.com/office/officeart/2008/layout/LinedList"/>
    <dgm:cxn modelId="{79F74DFD-EA99-4F1A-A732-04C2163D3B87}" type="presParOf" srcId="{4A41CF7A-9C5B-4616-9CBF-964CAD340FDB}" destId="{8D57705E-0725-4378-8A0A-6BE959093444}" srcOrd="2" destOrd="0" presId="urn:microsoft.com/office/officeart/2008/layout/LinedList"/>
    <dgm:cxn modelId="{1994A822-9259-40AE-8AEB-3BFC13000388}" type="presParOf" srcId="{4A41CF7A-9C5B-4616-9CBF-964CAD340FDB}" destId="{E4403FB1-9D13-4EBD-B965-277AC5AC3924}" srcOrd="3" destOrd="0" presId="urn:microsoft.com/office/officeart/2008/layout/LinedList"/>
    <dgm:cxn modelId="{F0809787-5998-4F8A-9EA0-C1DEF6D481E5}" type="presParOf" srcId="{E4403FB1-9D13-4EBD-B965-277AC5AC3924}" destId="{88805791-1929-48EF-BA55-150844D9CC74}" srcOrd="0" destOrd="0" presId="urn:microsoft.com/office/officeart/2008/layout/LinedList"/>
    <dgm:cxn modelId="{5E7000E3-B904-4C84-A53E-285375C7F940}" type="presParOf" srcId="{E4403FB1-9D13-4EBD-B965-277AC5AC3924}" destId="{AABF18FD-6DF0-42A6-B90B-D10F2DBB658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A168F2-94C1-45A5-B73C-5B2EC5EDAF40}">
      <dsp:nvSpPr>
        <dsp:cNvPr id="0" name=""/>
        <dsp:cNvSpPr/>
      </dsp:nvSpPr>
      <dsp:spPr>
        <a:xfrm>
          <a:off x="0" y="0"/>
          <a:ext cx="647782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E9C7A45-8E4D-4389-93D6-4DAEE32CBFA8}">
      <dsp:nvSpPr>
        <dsp:cNvPr id="0" name=""/>
        <dsp:cNvSpPr/>
      </dsp:nvSpPr>
      <dsp:spPr>
        <a:xfrm>
          <a:off x="0" y="0"/>
          <a:ext cx="6477821" cy="1304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en-US" sz="2000" kern="1200">
              <a:latin typeface="Segoe UI Semilight" panose="020B0402040204020203" pitchFamily="34" charset="0"/>
              <a:cs typeface="Segoe UI Semilight" panose="020B0402040204020203" pitchFamily="34" charset="0"/>
            </a:rPr>
            <a:t>1. Understand the meaning of GST Composite Supply and Mixed Supply</a:t>
          </a:r>
          <a:endParaRPr lang="en-US" sz="2000" kern="1200">
            <a:solidFill>
              <a:schemeClr val="tx1">
                <a:lumMod val="75000"/>
                <a:lumOff val="25000"/>
              </a:schemeClr>
            </a:solidFill>
            <a:latin typeface="Segoe UI Semilight" panose="020B0402040204020203" pitchFamily="34" charset="0"/>
            <a:cs typeface="Segoe UI Semilight" panose="020B0402040204020203" pitchFamily="34" charset="0"/>
          </a:endParaRPr>
        </a:p>
      </dsp:txBody>
      <dsp:txXfrm>
        <a:off x="0" y="0"/>
        <a:ext cx="6477821" cy="1304261"/>
      </dsp:txXfrm>
    </dsp:sp>
    <dsp:sp modelId="{8D57705E-0725-4378-8A0A-6BE959093444}">
      <dsp:nvSpPr>
        <dsp:cNvPr id="0" name=""/>
        <dsp:cNvSpPr/>
      </dsp:nvSpPr>
      <dsp:spPr>
        <a:xfrm>
          <a:off x="0" y="1304261"/>
          <a:ext cx="6477821"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805791-1929-48EF-BA55-150844D9CC74}">
      <dsp:nvSpPr>
        <dsp:cNvPr id="0" name=""/>
        <dsp:cNvSpPr/>
      </dsp:nvSpPr>
      <dsp:spPr>
        <a:xfrm>
          <a:off x="0" y="1304261"/>
          <a:ext cx="6477821" cy="13042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buFont typeface="+mj-lt"/>
            <a:buAutoNum type="arabicPeriod"/>
          </a:pPr>
          <a:r>
            <a:rPr lang="en-US" sz="2000" kern="1200">
              <a:latin typeface="Segoe UI Semilight" panose="020B0402040204020203" pitchFamily="34" charset="0"/>
              <a:cs typeface="Segoe UI Semilight" panose="020B0402040204020203" pitchFamily="34" charset="0"/>
            </a:rPr>
            <a:t>2. Understand how to implement GST Composite Supply and Mixed for Excellent Enterprises</a:t>
          </a:r>
        </a:p>
      </dsp:txBody>
      <dsp:txXfrm>
        <a:off x="0" y="1304261"/>
        <a:ext cx="6477821" cy="130426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6997A0-3A7F-430A-ADEF-8E692CB5260F}" type="datetimeFigureOut">
              <a:rPr lang="en-US"/>
              <a:pPr>
                <a:defRPr/>
              </a:pPr>
              <a:t>1/30/2022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7BBF0F9F-A73E-449B-9E1F-E2812850115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tallyerp9book.com/Pages/Web-Page/Home-TallyERP9Book/Stock/6-Additional-Cost-Details-TallyERP9.html" TargetMode="External"/><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IN" altLang="en-US" smtClean="0">
              <a:latin typeface="Arial" panose="020B0604020202020204" pitchFamily="34" charset="0"/>
              <a:cs typeface="Arial" panose="020B0604020202020204" pitchFamily="34" charset="0"/>
            </a:endParaRPr>
          </a:p>
        </p:txBody>
      </p:sp>
      <p:sp>
        <p:nvSpPr>
          <p:cNvPr id="143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0796A46-2097-433B-BC8E-D17C1EDB1C08}" type="slidenum">
              <a:rPr lang="en-US" altLang="en-US" sz="1200" smtClean="0">
                <a:latin typeface="Arial" panose="020B0604020202020204" pitchFamily="34" charset="0"/>
                <a:cs typeface="Arial" panose="020B0604020202020204" pitchFamily="34" charset="0"/>
              </a:rPr>
              <a:pPr/>
              <a:t>1</a:t>
            </a:fld>
            <a:endParaRPr lang="en-US" altLang="en-US" sz="1200" smtClean="0">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dirty="0" smtClean="0">
                <a:hlinkClick r:id="rId3"/>
              </a:rPr>
              <a:t>http://tallyerp9book.com/Pages/Web-Page/Home-TallyERP9Book/Stock/6-Additional-Cost-Details-TallyERP9.html</a:t>
            </a:r>
            <a:endParaRPr lang="en-IN" altLang="en-US" dirty="0" smtClean="0"/>
          </a:p>
          <a:p>
            <a:endParaRPr lang="en-IN" altLang="en-US" dirty="0" smtClean="0"/>
          </a:p>
        </p:txBody>
      </p:sp>
      <p:sp>
        <p:nvSpPr>
          <p:cNvPr id="235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2A341BDD-32EB-4952-87D0-EEE8A32FB748}" type="slidenum">
              <a:rPr lang="en-US" altLang="en-US" sz="1200" smtClean="0"/>
              <a:pPr/>
              <a:t>29</a:t>
            </a:fld>
            <a:endParaRPr lang="en-US" altLang="en-US" sz="120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3542C22-EB67-444C-9B34-3D794563391A}" type="slidenum">
              <a:rPr lang="en-US" smtClean="0"/>
              <a:t>30</a:t>
            </a:fld>
            <a:endParaRPr lang="en-US"/>
          </a:p>
        </p:txBody>
      </p:sp>
    </p:spTree>
    <p:extLst>
      <p:ext uri="{BB962C8B-B14F-4D97-AF65-F5344CB8AC3E}">
        <p14:creationId xmlns:p14="http://schemas.microsoft.com/office/powerpoint/2010/main" val="26134146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174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2EE90DA-7584-4639-8232-96AAE6B9D750}" type="slidenum">
              <a:rPr lang="en-US" altLang="en-US" sz="1200" smtClean="0"/>
              <a:pPr/>
              <a:t>32</a:t>
            </a:fld>
            <a:endParaRPr lang="en-US" altLang="en-US" sz="120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2560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F369C0BF-B288-43F5-AA8A-BAAAD47B2B7B}" type="slidenum">
              <a:rPr lang="en-US" altLang="en-US" sz="1200" smtClean="0"/>
              <a:pPr/>
              <a:t>33</a:t>
            </a:fld>
            <a:endParaRPr lang="en-US" altLang="en-US" sz="1200" smtClean="0"/>
          </a:p>
        </p:txBody>
      </p:sp>
    </p:spTree>
    <p:extLst>
      <p:ext uri="{BB962C8B-B14F-4D97-AF65-F5344CB8AC3E}">
        <p14:creationId xmlns:p14="http://schemas.microsoft.com/office/powerpoint/2010/main" val="22918271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b="1" smtClean="0"/>
              <a:t>Note: </a:t>
            </a:r>
            <a:r>
              <a:rPr lang="en-IN" altLang="en-US" smtClean="0"/>
              <a:t>To get the option </a:t>
            </a:r>
            <a:r>
              <a:rPr lang="en-IN" altLang="en-US" b="1" smtClean="0"/>
              <a:t>Method to Allocate when used in Purchase Invoice </a:t>
            </a:r>
            <a:r>
              <a:rPr lang="en-IN" altLang="en-US" smtClean="0"/>
              <a:t>, enable the option </a:t>
            </a:r>
            <a:r>
              <a:rPr lang="en-IN" altLang="en-US" b="1" smtClean="0"/>
              <a:t>Record purchases in invoice mode </a:t>
            </a:r>
            <a:r>
              <a:rPr lang="en-IN" altLang="en-US" smtClean="0"/>
              <a:t>in </a:t>
            </a:r>
            <a:r>
              <a:rPr lang="en-IN" altLang="en-US" b="1" smtClean="0"/>
              <a:t>F11: Features (F1: Accounting Features)</a:t>
            </a:r>
            <a:endParaRPr lang="en-IN" altLang="en-US"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253B41FA-698A-48D3-B429-BAB02C6C1DEF}" type="slidenum">
              <a:rPr lang="en-US" altLang="en-US" sz="1200" smtClean="0"/>
              <a:pPr/>
              <a:t>34</a:t>
            </a:fld>
            <a:endParaRPr lang="en-US" altLang="en-US" sz="1200" smtClean="0"/>
          </a:p>
        </p:txBody>
      </p:sp>
    </p:spTree>
    <p:extLst>
      <p:ext uri="{BB962C8B-B14F-4D97-AF65-F5344CB8AC3E}">
        <p14:creationId xmlns:p14="http://schemas.microsoft.com/office/powerpoint/2010/main" val="2140682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At the end of this session, you should be able to :</a:t>
            </a:r>
          </a:p>
          <a:p>
            <a:pPr marL="228600" lvl="0" indent="-228600">
              <a:buFont typeface="+mj-lt"/>
              <a:buAutoNum type="arabicPeriod"/>
            </a:pPr>
            <a:r>
              <a:rPr lang="en-US" sz="1200">
                <a:latin typeface="Segoe UI Semilight" panose="020B0402040204020203" pitchFamily="34" charset="0"/>
                <a:cs typeface="Segoe UI Semilight" panose="020B0402040204020203" pitchFamily="34" charset="0"/>
              </a:rPr>
              <a:t>Understand the meaning of GST Export Supply</a:t>
            </a:r>
            <a:endParaRPr lang="en-US" sz="1200">
              <a:solidFill>
                <a:schemeClr val="tx1">
                  <a:lumMod val="75000"/>
                  <a:lumOff val="25000"/>
                </a:schemeClr>
              </a:solidFill>
              <a:latin typeface="Segoe UI Semilight" panose="020B0402040204020203" pitchFamily="34" charset="0"/>
              <a:cs typeface="Segoe UI Semilight" panose="020B0402040204020203" pitchFamily="34" charset="0"/>
            </a:endParaRPr>
          </a:p>
          <a:p>
            <a:pPr marL="228600" lvl="0" indent="-228600">
              <a:buFont typeface="+mj-lt"/>
              <a:buAutoNum type="arabicPeriod"/>
            </a:pPr>
            <a:r>
              <a:rPr lang="en-US" sz="1200">
                <a:latin typeface="Segoe UI Semilight" panose="020B0402040204020203" pitchFamily="34" charset="0"/>
                <a:cs typeface="Segoe UI Semilight" panose="020B0402040204020203" pitchFamily="34" charset="0"/>
              </a:rPr>
              <a:t>Implement GST Export transactions for Excellent Enterprises</a:t>
            </a:r>
          </a:p>
          <a:p>
            <a:pPr marL="228600" lvl="0" indent="-228600">
              <a:buFont typeface="+mj-lt"/>
              <a:buAutoNum type="arabicPeriod"/>
            </a:pPr>
            <a:r>
              <a:rPr lang="en-US" sz="1200">
                <a:latin typeface="Segoe UI Semilight" panose="020B0402040204020203" pitchFamily="34" charset="0"/>
                <a:cs typeface="Segoe UI Semilight" panose="020B0402040204020203" pitchFamily="34" charset="0"/>
              </a:rPr>
              <a:t>Understand the meaning of Exempt and Nil Rated supply  </a:t>
            </a:r>
          </a:p>
          <a:p>
            <a:pPr marL="228600" lvl="0" indent="-228600">
              <a:buFont typeface="+mj-lt"/>
              <a:buAutoNum type="arabicPeriod"/>
            </a:pPr>
            <a:r>
              <a:rPr lang="en-US" sz="1200">
                <a:latin typeface="Segoe UI Semilight" panose="020B0402040204020203" pitchFamily="34" charset="0"/>
                <a:cs typeface="Segoe UI Semilight" panose="020B0402040204020203" pitchFamily="34" charset="0"/>
              </a:rPr>
              <a:t>Implement Exempt and Nil rated supply for Excellent Enterprises</a:t>
            </a:r>
          </a:p>
          <a:p>
            <a:pPr marL="228600" lvl="0" indent="-228600">
              <a:buFont typeface="+mj-lt"/>
              <a:buAutoNum type="arabicPeriod"/>
            </a:pPr>
            <a:r>
              <a:rPr lang="en-US" sz="1200">
                <a:latin typeface="Segoe UI Semilight" panose="020B0402040204020203" pitchFamily="34" charset="0"/>
                <a:cs typeface="Segoe UI Semilight" panose="020B0402040204020203" pitchFamily="34" charset="0"/>
              </a:rPr>
              <a:t>View and understand the implications on GST Reports </a:t>
            </a:r>
          </a:p>
          <a:p>
            <a:endParaRPr lang="en-US"/>
          </a:p>
        </p:txBody>
      </p:sp>
      <p:sp>
        <p:nvSpPr>
          <p:cNvPr id="4" name="Slide Number Placeholder 3"/>
          <p:cNvSpPr>
            <a:spLocks noGrp="1"/>
          </p:cNvSpPr>
          <p:nvPr>
            <p:ph type="sldNum" sz="quarter" idx="5"/>
          </p:nvPr>
        </p:nvSpPr>
        <p:spPr/>
        <p:txBody>
          <a:bodyPr/>
          <a:lstStyle/>
          <a:p>
            <a:fld id="{33542C22-EB67-444C-9B34-3D794563391A}" type="slidenum">
              <a:rPr lang="en-US" smtClean="0"/>
              <a:t>4</a:t>
            </a:fld>
            <a:endParaRPr lang="en-US"/>
          </a:p>
        </p:txBody>
      </p:sp>
    </p:spTree>
    <p:extLst>
      <p:ext uri="{BB962C8B-B14F-4D97-AF65-F5344CB8AC3E}">
        <p14:creationId xmlns:p14="http://schemas.microsoft.com/office/powerpoint/2010/main" val="6098736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a:solidFill>
                  <a:schemeClr val="tx1"/>
                </a:solidFill>
                <a:effectLst/>
                <a:latin typeface="+mn-lt"/>
                <a:ea typeface="+mn-ea"/>
                <a:cs typeface="+mn-cs"/>
              </a:rPr>
              <a:t>Question to audience – What do you think Sales means?</a:t>
            </a:r>
            <a:r>
              <a:rPr lang="en-US" sz="1200" b="1" kern="1200">
                <a:solidFill>
                  <a:schemeClr val="tx1"/>
                </a:solidFill>
                <a:effectLst/>
                <a:latin typeface="+mn-lt"/>
                <a:ea typeface="+mn-ea"/>
                <a:cs typeface="+mn-cs"/>
              </a:rPr>
              <a:t> </a:t>
            </a:r>
          </a:p>
          <a:p>
            <a:endParaRPr lang="en-US"/>
          </a:p>
        </p:txBody>
      </p:sp>
      <p:sp>
        <p:nvSpPr>
          <p:cNvPr id="4" name="Slide Number Placeholder 3"/>
          <p:cNvSpPr>
            <a:spLocks noGrp="1"/>
          </p:cNvSpPr>
          <p:nvPr>
            <p:ph type="sldNum" sz="quarter" idx="10"/>
          </p:nvPr>
        </p:nvSpPr>
        <p:spPr/>
        <p:txBody>
          <a:bodyPr/>
          <a:lstStyle/>
          <a:p>
            <a:fld id="{CD8FDB9B-05AD-4C9E-896E-71C8C2306CA4}" type="slidenum">
              <a:rPr lang="en-US" smtClean="0"/>
              <a:t>5</a:t>
            </a:fld>
            <a:endParaRPr lang="en-US"/>
          </a:p>
        </p:txBody>
      </p:sp>
    </p:spTree>
    <p:extLst>
      <p:ext uri="{BB962C8B-B14F-4D97-AF65-F5344CB8AC3E}">
        <p14:creationId xmlns:p14="http://schemas.microsoft.com/office/powerpoint/2010/main" val="216379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3542C22-EB67-444C-9B34-3D794563391A}" type="slidenum">
              <a:rPr lang="en-US" smtClean="0"/>
              <a:t>11</a:t>
            </a:fld>
            <a:endParaRPr lang="en-US"/>
          </a:p>
        </p:txBody>
      </p:sp>
    </p:spTree>
    <p:extLst>
      <p:ext uri="{BB962C8B-B14F-4D97-AF65-F5344CB8AC3E}">
        <p14:creationId xmlns:p14="http://schemas.microsoft.com/office/powerpoint/2010/main" val="2370436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kern="1200">
                <a:solidFill>
                  <a:schemeClr val="tx1"/>
                </a:solidFill>
                <a:effectLst/>
                <a:latin typeface="+mn-lt"/>
                <a:ea typeface="+mn-ea"/>
                <a:cs typeface="+mn-cs"/>
              </a:rPr>
              <a:t>Question to audience – What do you think Sales means?</a:t>
            </a:r>
            <a:r>
              <a:rPr lang="en-US" sz="1200" b="1" kern="1200">
                <a:solidFill>
                  <a:schemeClr val="tx1"/>
                </a:solidFill>
                <a:effectLst/>
                <a:latin typeface="+mn-lt"/>
                <a:ea typeface="+mn-ea"/>
                <a:cs typeface="+mn-cs"/>
              </a:rPr>
              <a:t> </a:t>
            </a:r>
          </a:p>
          <a:p>
            <a:endParaRPr lang="en-US"/>
          </a:p>
        </p:txBody>
      </p:sp>
      <p:sp>
        <p:nvSpPr>
          <p:cNvPr id="4" name="Slide Number Placeholder 3"/>
          <p:cNvSpPr>
            <a:spLocks noGrp="1"/>
          </p:cNvSpPr>
          <p:nvPr>
            <p:ph type="sldNum" sz="quarter" idx="10"/>
          </p:nvPr>
        </p:nvSpPr>
        <p:spPr/>
        <p:txBody>
          <a:bodyPr/>
          <a:lstStyle/>
          <a:p>
            <a:fld id="{CD8FDB9B-05AD-4C9E-896E-71C8C2306CA4}" type="slidenum">
              <a:rPr lang="en-US" smtClean="0"/>
              <a:t>15</a:t>
            </a:fld>
            <a:endParaRPr lang="en-US"/>
          </a:p>
        </p:txBody>
      </p:sp>
    </p:spTree>
    <p:extLst>
      <p:ext uri="{BB962C8B-B14F-4D97-AF65-F5344CB8AC3E}">
        <p14:creationId xmlns:p14="http://schemas.microsoft.com/office/powerpoint/2010/main" val="12580690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Allow the participants to check Tally if they wish to and write the answers in their workbook. This will be a silent quiz. Answers will be discussed only at the end of the quiz. </a:t>
            </a:r>
          </a:p>
        </p:txBody>
      </p:sp>
      <p:sp>
        <p:nvSpPr>
          <p:cNvPr id="4" name="Slide Number Placeholder 3"/>
          <p:cNvSpPr>
            <a:spLocks noGrp="1"/>
          </p:cNvSpPr>
          <p:nvPr>
            <p:ph type="sldNum" sz="quarter" idx="5"/>
          </p:nvPr>
        </p:nvSpPr>
        <p:spPr/>
        <p:txBody>
          <a:bodyPr/>
          <a:lstStyle/>
          <a:p>
            <a:fld id="{33542C22-EB67-444C-9B34-3D794563391A}" type="slidenum">
              <a:rPr lang="en-US" smtClean="0"/>
              <a:t>22</a:t>
            </a:fld>
            <a:endParaRPr lang="en-US"/>
          </a:p>
        </p:txBody>
      </p:sp>
    </p:spTree>
    <p:extLst>
      <p:ext uri="{BB962C8B-B14F-4D97-AF65-F5344CB8AC3E}">
        <p14:creationId xmlns:p14="http://schemas.microsoft.com/office/powerpoint/2010/main" val="4087866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194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A4D54A0-F85E-442A-90B7-F77A080A8AC7}" type="slidenum">
              <a:rPr lang="en-US" altLang="en-US" sz="1200" smtClean="0"/>
              <a:pPr/>
              <a:t>26</a:t>
            </a:fld>
            <a:endParaRPr lang="en-US" altLang="en-US" sz="120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IN" altLang="en-US" smtClean="0">
                <a:hlinkClick r:id="rId3"/>
              </a:rPr>
              <a:t>http://tallyerp9book.com/Pages/Web-Page/Home-TallyERP9Book/Stock/6-Additional-Cost-Details-TallyERP9.html</a:t>
            </a:r>
            <a:endParaRPr lang="en-IN" altLang="en-US" smtClean="0"/>
          </a:p>
          <a:p>
            <a:endParaRPr lang="en-IN" altLang="en-US" smtClean="0"/>
          </a:p>
        </p:txBody>
      </p:sp>
      <p:sp>
        <p:nvSpPr>
          <p:cNvPr id="215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fld id="{833C95C2-428A-468B-9663-FF5D5E0A14C5}" type="slidenum">
              <a:rPr lang="en-US" altLang="en-US" sz="1200" smtClean="0"/>
              <a:pPr/>
              <a:t>27</a:t>
            </a:fld>
            <a:endParaRPr lang="en-US" altLang="en-US" sz="120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Trade discount – means discount on specific items</a:t>
            </a:r>
          </a:p>
          <a:p>
            <a:r>
              <a:rPr lang="en-US" dirty="0"/>
              <a:t>Cash Discount – Means discount on final invoice value</a:t>
            </a:r>
          </a:p>
          <a:p>
            <a:endParaRPr lang="en-US" dirty="0"/>
          </a:p>
        </p:txBody>
      </p:sp>
      <p:sp>
        <p:nvSpPr>
          <p:cNvPr id="4" name="Slide Number Placeholder 3"/>
          <p:cNvSpPr>
            <a:spLocks noGrp="1"/>
          </p:cNvSpPr>
          <p:nvPr>
            <p:ph type="sldNum" sz="quarter" idx="5"/>
          </p:nvPr>
        </p:nvSpPr>
        <p:spPr/>
        <p:txBody>
          <a:bodyPr/>
          <a:lstStyle/>
          <a:p>
            <a:fld id="{33542C22-EB67-444C-9B34-3D794563391A}" type="slidenum">
              <a:rPr lang="en-US" smtClean="0"/>
              <a:t>28</a:t>
            </a:fld>
            <a:endParaRPr lang="en-US"/>
          </a:p>
        </p:txBody>
      </p:sp>
    </p:spTree>
    <p:extLst>
      <p:ext uri="{BB962C8B-B14F-4D97-AF65-F5344CB8AC3E}">
        <p14:creationId xmlns:p14="http://schemas.microsoft.com/office/powerpoint/2010/main" val="4242495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Logo image"/>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819400" y="457200"/>
            <a:ext cx="3017838" cy="48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IN"/>
          </a:p>
        </p:txBody>
      </p:sp>
      <p:sp>
        <p:nvSpPr>
          <p:cNvPr id="5" name="Date Placeholder 3"/>
          <p:cNvSpPr>
            <a:spLocks noGrp="1"/>
          </p:cNvSpPr>
          <p:nvPr>
            <p:ph type="dt" sz="half" idx="10"/>
          </p:nvPr>
        </p:nvSpPr>
        <p:spPr/>
        <p:txBody>
          <a:bodyPr/>
          <a:lstStyle>
            <a:lvl1pPr>
              <a:defRPr/>
            </a:lvl1pPr>
          </a:lstStyle>
          <a:p>
            <a:pPr>
              <a:defRPr/>
            </a:pPr>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pPr>
              <a:defRPr/>
            </a:pPr>
            <a:fld id="{A879144C-1BBB-4A7C-8A3B-DD2C5627A457}" type="slidenum">
              <a:rPr lang="en-US" altLang="en-US"/>
              <a:pPr>
                <a:defRPr/>
              </a:pPr>
              <a:t>‹#›</a:t>
            </a:fld>
            <a:endParaRPr lang="en-US" altLang="en-US"/>
          </a:p>
        </p:txBody>
      </p:sp>
    </p:spTree>
    <p:extLst>
      <p:ext uri="{BB962C8B-B14F-4D97-AF65-F5344CB8AC3E}">
        <p14:creationId xmlns:p14="http://schemas.microsoft.com/office/powerpoint/2010/main" val="2261001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19519A9F-93FE-4246-9E09-48ACE79B5E64}" type="slidenum">
              <a:rPr lang="en-US" altLang="en-US"/>
              <a:pPr>
                <a:defRPr/>
              </a:pPr>
              <a:t>‹#›</a:t>
            </a:fld>
            <a:endParaRPr lang="en-US" altLang="en-US"/>
          </a:p>
        </p:txBody>
      </p:sp>
    </p:spTree>
    <p:extLst>
      <p:ext uri="{BB962C8B-B14F-4D97-AF65-F5344CB8AC3E}">
        <p14:creationId xmlns:p14="http://schemas.microsoft.com/office/powerpoint/2010/main" val="24463425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3650454C-39DB-4DAA-9822-3632C8321D7B}" type="slidenum">
              <a:rPr lang="en-US" altLang="en-US"/>
              <a:pPr>
                <a:defRPr/>
              </a:pPr>
              <a:t>‹#›</a:t>
            </a:fld>
            <a:endParaRPr lang="en-US" altLang="en-US"/>
          </a:p>
        </p:txBody>
      </p:sp>
    </p:spTree>
    <p:extLst>
      <p:ext uri="{BB962C8B-B14F-4D97-AF65-F5344CB8AC3E}">
        <p14:creationId xmlns:p14="http://schemas.microsoft.com/office/powerpoint/2010/main" val="404510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996"/>
            <a:ext cx="9144000" cy="6858000"/>
          </a:xfrm>
          <a:prstGeom prst="rect">
            <a:avLst/>
          </a:prstGeom>
        </p:spPr>
      </p:pic>
      <p:sp>
        <p:nvSpPr>
          <p:cNvPr id="5" name="Oval 15"/>
          <p:cNvSpPr>
            <a:spLocks noChangeArrowheads="1"/>
          </p:cNvSpPr>
          <p:nvPr/>
        </p:nvSpPr>
        <p:spPr bwMode="auto">
          <a:xfrm>
            <a:off x="8733634" y="6415086"/>
            <a:ext cx="183356" cy="255587"/>
          </a:xfrm>
          <a:prstGeom prst="ellipse">
            <a:avLst/>
          </a:prstGeom>
          <a:noFill/>
          <a:ln>
            <a:noFill/>
          </a:ln>
          <a:effectLst/>
          <a:extLst>
            <a:ext uri="{909E8E84-426E-40DD-AFC4-6F175D3DCCD1}">
              <a14:hiddenFill xmlns:a14="http://schemas.microsoft.com/office/drawing/2010/main">
                <a:solidFill>
                  <a:srgbClr val="CCFFFF"/>
                </a:solidFill>
              </a14:hiddenFill>
            </a:ext>
            <a:ext uri="{91240B29-F687-4F45-9708-019B960494DF}">
              <a14:hiddenLine xmlns:a14="http://schemas.microsoft.com/office/drawing/2010/main" w="9525" algn="ctr">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fld id="{EE3FFA94-08EF-41C4-98AB-078EB231D91E}" type="slidenum">
              <a:rPr lang="en-US" altLang="en-US" sz="750" b="0">
                <a:solidFill>
                  <a:srgbClr val="FFFFFF"/>
                </a:solidFill>
              </a:rPr>
              <a:pPr algn="ctr" eaLnBrk="1" hangingPunct="1"/>
              <a:t>‹#›</a:t>
            </a:fld>
            <a:endParaRPr lang="en-US" altLang="en-US" sz="750" b="0">
              <a:solidFill>
                <a:srgbClr val="FFFFFF"/>
              </a:solidFill>
            </a:endParaRPr>
          </a:p>
        </p:txBody>
      </p:sp>
      <p:sp>
        <p:nvSpPr>
          <p:cNvPr id="6" name="Content Placeholder 6"/>
          <p:cNvSpPr>
            <a:spLocks noGrp="1"/>
          </p:cNvSpPr>
          <p:nvPr>
            <p:ph idx="1" hasCustomPrompt="1"/>
          </p:nvPr>
        </p:nvSpPr>
        <p:spPr>
          <a:xfrm>
            <a:off x="458447" y="1401416"/>
            <a:ext cx="8198984" cy="4645621"/>
          </a:xfrm>
          <a:prstGeom prst="rect">
            <a:avLst/>
          </a:prstGeom>
        </p:spPr>
        <p:txBody>
          <a:bodyPr>
            <a:normAutofit/>
          </a:bodyPr>
          <a:lstStyle>
            <a:lvl1pPr algn="just">
              <a:lnSpc>
                <a:spcPct val="100000"/>
              </a:lnSpc>
              <a:spcBef>
                <a:spcPts val="900"/>
              </a:spcBef>
              <a:defRPr sz="1350">
                <a:solidFill>
                  <a:schemeClr val="tx1">
                    <a:lumMod val="65000"/>
                    <a:lumOff val="35000"/>
                  </a:schemeClr>
                </a:solidFill>
                <a:latin typeface="Arial" panose="020B0604020202020204" pitchFamily="34" charset="0"/>
                <a:cs typeface="Arial" panose="020B0604020202020204" pitchFamily="34" charset="0"/>
              </a:defRPr>
            </a:lvl1pPr>
          </a:lstStyle>
          <a:p>
            <a:r>
              <a:rPr lang="en-US"/>
              <a:t>Content here</a:t>
            </a:r>
            <a:endParaRPr lang="en-IN"/>
          </a:p>
        </p:txBody>
      </p:sp>
      <p:sp>
        <p:nvSpPr>
          <p:cNvPr id="10" name="Title 5"/>
          <p:cNvSpPr>
            <a:spLocks noGrp="1"/>
          </p:cNvSpPr>
          <p:nvPr>
            <p:ph type="title"/>
          </p:nvPr>
        </p:nvSpPr>
        <p:spPr>
          <a:xfrm>
            <a:off x="416920" y="375505"/>
            <a:ext cx="8240511" cy="548999"/>
          </a:xfrm>
          <a:prstGeom prst="rect">
            <a:avLst/>
          </a:prstGeom>
        </p:spPr>
        <p:txBody>
          <a:bodyPr>
            <a:noAutofit/>
          </a:bodyPr>
          <a:lstStyle>
            <a:lvl1pPr algn="ctr">
              <a:defRPr sz="2550" b="0">
                <a:solidFill>
                  <a:schemeClr val="tx1">
                    <a:lumMod val="65000"/>
                    <a:lumOff val="35000"/>
                  </a:schemeClr>
                </a:solidFill>
                <a:latin typeface="Segoe UI Semibold" panose="020B0702040204020203" pitchFamily="34" charset="0"/>
                <a:cs typeface="Segoe UI Semibold" panose="020B0702040204020203" pitchFamily="34" charset="0"/>
              </a:defRPr>
            </a:lvl1pPr>
          </a:lstStyle>
          <a:p>
            <a:r>
              <a:rPr lang="en-US"/>
              <a:t>Click to edit Master title style</a:t>
            </a:r>
            <a:endParaRPr lang="en-IN"/>
          </a:p>
        </p:txBody>
      </p:sp>
      <p:sp>
        <p:nvSpPr>
          <p:cNvPr id="14" name="Rectangle 13"/>
          <p:cNvSpPr/>
          <p:nvPr/>
        </p:nvSpPr>
        <p:spPr>
          <a:xfrm>
            <a:off x="0" y="2"/>
            <a:ext cx="9144000" cy="12246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5" name="Rectangle 14"/>
          <p:cNvSpPr/>
          <p:nvPr/>
        </p:nvSpPr>
        <p:spPr>
          <a:xfrm>
            <a:off x="1995" y="6739950"/>
            <a:ext cx="9144000" cy="122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4" name="Straight Connector 3"/>
          <p:cNvCxnSpPr/>
          <p:nvPr/>
        </p:nvCxnSpPr>
        <p:spPr>
          <a:xfrm>
            <a:off x="0" y="924503"/>
            <a:ext cx="9144000" cy="0"/>
          </a:xfrm>
          <a:prstGeom prst="line">
            <a:avLst/>
          </a:prstGeom>
          <a:ln w="12700" cmpd="dbl">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1" name="Picture 11"/>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054975" y="0"/>
            <a:ext cx="108902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72166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lvl1pPr>
              <a:defRPr/>
            </a:lvl1pPr>
          </a:lstStyle>
          <a:p>
            <a:pPr>
              <a:defRPr/>
            </a:pPr>
            <a:fld id="{B14D65C5-5722-4DA6-AAA0-C3388F21D788}" type="datetimeFigureOut">
              <a:rPr lang="en-IN"/>
              <a:pPr>
                <a:defRPr/>
              </a:pPr>
              <a:t>30-Jan-22</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9EDB4508-753E-41CA-8FB6-02AA41E61BA0}" type="slidenum">
              <a:rPr lang="en-IN"/>
              <a:pPr>
                <a:defRPr/>
              </a:pPr>
              <a:t>‹#›</a:t>
            </a:fld>
            <a:endParaRPr lang="en-IN"/>
          </a:p>
        </p:txBody>
      </p:sp>
    </p:spTree>
    <p:extLst>
      <p:ext uri="{BB962C8B-B14F-4D97-AF65-F5344CB8AC3E}">
        <p14:creationId xmlns:p14="http://schemas.microsoft.com/office/powerpoint/2010/main" val="3718798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pPr>
              <a:defRPr/>
            </a:pPr>
            <a:fld id="{D56109BB-7B6A-4AE8-8CBE-2F557ED3A272}" type="slidenum">
              <a:rPr lang="en-US" altLang="en-US"/>
              <a:pPr>
                <a:defRPr/>
              </a:pPr>
              <a:t>‹#›</a:t>
            </a:fld>
            <a:endParaRPr lang="en-US" altLang="en-US"/>
          </a:p>
        </p:txBody>
      </p:sp>
    </p:spTree>
    <p:extLst>
      <p:ext uri="{BB962C8B-B14F-4D97-AF65-F5344CB8AC3E}">
        <p14:creationId xmlns:p14="http://schemas.microsoft.com/office/powerpoint/2010/main" val="2406886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2CB44EFC-B0C3-463E-AB90-2C129A9B8234}" type="slidenum">
              <a:rPr lang="en-US" altLang="en-US"/>
              <a:pPr>
                <a:defRPr/>
              </a:pPr>
              <a:t>‹#›</a:t>
            </a:fld>
            <a:endParaRPr lang="en-US" altLang="en-US"/>
          </a:p>
        </p:txBody>
      </p:sp>
    </p:spTree>
    <p:extLst>
      <p:ext uri="{BB962C8B-B14F-4D97-AF65-F5344CB8AC3E}">
        <p14:creationId xmlns:p14="http://schemas.microsoft.com/office/powerpoint/2010/main" val="7712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lvl1pPr>
              <a:defRPr/>
            </a:lvl1pPr>
          </a:lstStyle>
          <a:p>
            <a:pPr>
              <a:defRPr/>
            </a:pPr>
            <a:endParaRPr lang="en-US" altLang="en-US"/>
          </a:p>
        </p:txBody>
      </p:sp>
      <p:sp>
        <p:nvSpPr>
          <p:cNvPr id="8" name="Footer Placeholder 7"/>
          <p:cNvSpPr>
            <a:spLocks noGrp="1"/>
          </p:cNvSpPr>
          <p:nvPr>
            <p:ph type="ftr" sz="quarter" idx="11"/>
          </p:nvPr>
        </p:nvSpPr>
        <p:spPr/>
        <p:txBody>
          <a:bodyPr/>
          <a:lstStyle>
            <a:lvl1pPr>
              <a:defRPr/>
            </a:lvl1pPr>
          </a:lstStyle>
          <a:p>
            <a:pPr>
              <a:defRPr/>
            </a:pPr>
            <a:endParaRPr lang="en-US" altLang="en-US"/>
          </a:p>
        </p:txBody>
      </p:sp>
      <p:sp>
        <p:nvSpPr>
          <p:cNvPr id="9" name="Slide Number Placeholder 8"/>
          <p:cNvSpPr>
            <a:spLocks noGrp="1"/>
          </p:cNvSpPr>
          <p:nvPr>
            <p:ph type="sldNum" sz="quarter" idx="12"/>
          </p:nvPr>
        </p:nvSpPr>
        <p:spPr/>
        <p:txBody>
          <a:bodyPr/>
          <a:lstStyle>
            <a:lvl1pPr>
              <a:defRPr/>
            </a:lvl1pPr>
          </a:lstStyle>
          <a:p>
            <a:pPr>
              <a:defRPr/>
            </a:pPr>
            <a:fld id="{D997A764-4052-46DB-B4BA-8451A8600901}" type="slidenum">
              <a:rPr lang="en-US" altLang="en-US"/>
              <a:pPr>
                <a:defRPr/>
              </a:pPr>
              <a:t>‹#›</a:t>
            </a:fld>
            <a:endParaRPr lang="en-US" altLang="en-US"/>
          </a:p>
        </p:txBody>
      </p:sp>
    </p:spTree>
    <p:extLst>
      <p:ext uri="{BB962C8B-B14F-4D97-AF65-F5344CB8AC3E}">
        <p14:creationId xmlns:p14="http://schemas.microsoft.com/office/powerpoint/2010/main" val="40295456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lvl1pPr>
              <a:defRPr/>
            </a:lvl1pPr>
          </a:lstStyle>
          <a:p>
            <a:pPr>
              <a:defRPr/>
            </a:pPr>
            <a:endParaRPr lang="en-US" altLang="en-US"/>
          </a:p>
        </p:txBody>
      </p:sp>
      <p:sp>
        <p:nvSpPr>
          <p:cNvPr id="4" name="Footer Placeholder 3"/>
          <p:cNvSpPr>
            <a:spLocks noGrp="1"/>
          </p:cNvSpPr>
          <p:nvPr>
            <p:ph type="ftr" sz="quarter" idx="11"/>
          </p:nvPr>
        </p:nvSpPr>
        <p:spPr/>
        <p:txBody>
          <a:bodyPr/>
          <a:lstStyle>
            <a:lvl1pPr>
              <a:defRPr/>
            </a:lvl1pPr>
          </a:lstStyle>
          <a:p>
            <a:pPr>
              <a:defRPr/>
            </a:pPr>
            <a:endParaRPr lang="en-US" altLang="en-US"/>
          </a:p>
        </p:txBody>
      </p:sp>
      <p:sp>
        <p:nvSpPr>
          <p:cNvPr id="5" name="Slide Number Placeholder 4"/>
          <p:cNvSpPr>
            <a:spLocks noGrp="1"/>
          </p:cNvSpPr>
          <p:nvPr>
            <p:ph type="sldNum" sz="quarter" idx="12"/>
          </p:nvPr>
        </p:nvSpPr>
        <p:spPr/>
        <p:txBody>
          <a:bodyPr/>
          <a:lstStyle>
            <a:lvl1pPr>
              <a:defRPr/>
            </a:lvl1pPr>
          </a:lstStyle>
          <a:p>
            <a:pPr>
              <a:defRPr/>
            </a:pPr>
            <a:fld id="{610EB164-CF9C-4188-8063-44858973F5AC}" type="slidenum">
              <a:rPr lang="en-US" altLang="en-US"/>
              <a:pPr>
                <a:defRPr/>
              </a:pPr>
              <a:t>‹#›</a:t>
            </a:fld>
            <a:endParaRPr lang="en-US" altLang="en-US"/>
          </a:p>
        </p:txBody>
      </p:sp>
    </p:spTree>
    <p:extLst>
      <p:ext uri="{BB962C8B-B14F-4D97-AF65-F5344CB8AC3E}">
        <p14:creationId xmlns:p14="http://schemas.microsoft.com/office/powerpoint/2010/main" val="3620476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3"/>
          <p:cNvSpPr>
            <a:spLocks noGrp="1"/>
          </p:cNvSpPr>
          <p:nvPr>
            <p:ph type="sldNum" sz="quarter" idx="12"/>
          </p:nvPr>
        </p:nvSpPr>
        <p:spPr/>
        <p:txBody>
          <a:bodyPr/>
          <a:lstStyle>
            <a:lvl1pPr>
              <a:defRPr/>
            </a:lvl1pPr>
          </a:lstStyle>
          <a:p>
            <a:pPr>
              <a:defRPr/>
            </a:pPr>
            <a:fld id="{DE4D264E-C813-4EB4-B80F-B741C9ED833F}" type="slidenum">
              <a:rPr lang="en-US" altLang="en-US"/>
              <a:pPr>
                <a:defRPr/>
              </a:pPr>
              <a:t>‹#›</a:t>
            </a:fld>
            <a:endParaRPr lang="en-US" altLang="en-US"/>
          </a:p>
        </p:txBody>
      </p:sp>
    </p:spTree>
    <p:extLst>
      <p:ext uri="{BB962C8B-B14F-4D97-AF65-F5344CB8AC3E}">
        <p14:creationId xmlns:p14="http://schemas.microsoft.com/office/powerpoint/2010/main" val="1310795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026DF706-EFEE-41F4-AA94-762E6ABFF6AC}" type="slidenum">
              <a:rPr lang="en-US" altLang="en-US"/>
              <a:pPr>
                <a:defRPr/>
              </a:pPr>
              <a:t>‹#›</a:t>
            </a:fld>
            <a:endParaRPr lang="en-US" altLang="en-US"/>
          </a:p>
        </p:txBody>
      </p:sp>
    </p:spTree>
    <p:extLst>
      <p:ext uri="{BB962C8B-B14F-4D97-AF65-F5344CB8AC3E}">
        <p14:creationId xmlns:p14="http://schemas.microsoft.com/office/powerpoint/2010/main" val="36517195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IN" noProof="0" smtClean="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lvl1pPr>
          </a:lstStyle>
          <a:p>
            <a:pPr>
              <a:defRPr/>
            </a:pPr>
            <a:endParaRPr lang="en-US" altLang="en-US"/>
          </a:p>
        </p:txBody>
      </p:sp>
      <p:sp>
        <p:nvSpPr>
          <p:cNvPr id="6" name="Footer Placeholder 5"/>
          <p:cNvSpPr>
            <a:spLocks noGrp="1"/>
          </p:cNvSpPr>
          <p:nvPr>
            <p:ph type="ftr" sz="quarter" idx="11"/>
          </p:nvPr>
        </p:nvSpPr>
        <p:spPr/>
        <p:txBody>
          <a:bodyPr/>
          <a:lstStyle>
            <a:lvl1pPr>
              <a:defRPr/>
            </a:lvl1pPr>
          </a:lstStyle>
          <a:p>
            <a:pPr>
              <a:defRPr/>
            </a:pPr>
            <a:endParaRPr lang="en-US" altLang="en-US"/>
          </a:p>
        </p:txBody>
      </p:sp>
      <p:sp>
        <p:nvSpPr>
          <p:cNvPr id="7" name="Slide Number Placeholder 6"/>
          <p:cNvSpPr>
            <a:spLocks noGrp="1"/>
          </p:cNvSpPr>
          <p:nvPr>
            <p:ph type="sldNum" sz="quarter" idx="12"/>
          </p:nvPr>
        </p:nvSpPr>
        <p:spPr/>
        <p:txBody>
          <a:bodyPr/>
          <a:lstStyle>
            <a:lvl1pPr>
              <a:defRPr/>
            </a:lvl1pPr>
          </a:lstStyle>
          <a:p>
            <a:pPr>
              <a:defRPr/>
            </a:pPr>
            <a:fld id="{3526C3FD-02F3-4D0E-A510-5037B9ED2F64}" type="slidenum">
              <a:rPr lang="en-US" altLang="en-US"/>
              <a:pPr>
                <a:defRPr/>
              </a:pPr>
              <a:t>‹#›</a:t>
            </a:fld>
            <a:endParaRPr lang="en-US" altLang="en-US"/>
          </a:p>
        </p:txBody>
      </p:sp>
    </p:spTree>
    <p:extLst>
      <p:ext uri="{BB962C8B-B14F-4D97-AF65-F5344CB8AC3E}">
        <p14:creationId xmlns:p14="http://schemas.microsoft.com/office/powerpoint/2010/main" val="3782358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IN" altLang="en-US" smtClean="0"/>
          </a:p>
        </p:txBody>
      </p:sp>
      <p:sp>
        <p:nvSpPr>
          <p:cNvPr id="1027" name="Text Placeholder 2"/>
          <p:cNvSpPr>
            <a:spLocks noGrp="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IN" altLang="en-US" smtClean="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5E42DC39-5CB0-4E31-BD2A-13CED4D6644C}" type="datetimeFigureOut">
              <a:rPr lang="en-IN"/>
              <a:pPr>
                <a:defRPr/>
              </a:pPr>
              <a:t>30-Jan-22</a:t>
            </a:fld>
            <a:endParaRPr lang="en-IN"/>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A09EA3D5-29F0-449E-90F0-57C1F5455B7F}" type="slidenum">
              <a:rPr lang="en-IN"/>
              <a:pPr>
                <a:defRPr/>
              </a:pPr>
              <a:t>‹#›</a:t>
            </a:fld>
            <a:endParaRPr lang="en-IN"/>
          </a:p>
        </p:txBody>
      </p:sp>
      <p:pic>
        <p:nvPicPr>
          <p:cNvPr id="1031" name="Picture 11"/>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054975" y="0"/>
            <a:ext cx="108902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43" r:id="rId1"/>
    <p:sldLayoutId id="2147484342" r:id="rId2"/>
    <p:sldLayoutId id="2147484344" r:id="rId3"/>
    <p:sldLayoutId id="2147484345" r:id="rId4"/>
    <p:sldLayoutId id="2147484346" r:id="rId5"/>
    <p:sldLayoutId id="2147484347" r:id="rId6"/>
    <p:sldLayoutId id="2147484348" r:id="rId7"/>
    <p:sldLayoutId id="2147484349" r:id="rId8"/>
    <p:sldLayoutId id="2147484350" r:id="rId9"/>
    <p:sldLayoutId id="2147484351" r:id="rId10"/>
    <p:sldLayoutId id="2147484352" r:id="rId11"/>
    <p:sldLayoutId id="2147484353" r:id="rId12"/>
  </p:sldLayoutIdLst>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sisoft.in/"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914400" y="2674938"/>
            <a:ext cx="7543800" cy="1287462"/>
          </a:xfrm>
        </p:spPr>
        <p:txBody>
          <a:bodyPr/>
          <a:lstStyle/>
          <a:p>
            <a:pPr eaLnBrk="1" hangingPunct="1"/>
            <a:r>
              <a:rPr lang="en-US" altLang="en-US" b="1" smtClean="0">
                <a:solidFill>
                  <a:schemeClr val="accent1"/>
                </a:solidFill>
                <a:latin typeface="Comic Sans MS" panose="030F0702030302020204" pitchFamily="66" charset="0"/>
              </a:rPr>
              <a:t>Sale and Purchase Management</a:t>
            </a:r>
            <a:endParaRPr lang="en-US" altLang="en-US" b="1" smtClean="0"/>
          </a:p>
        </p:txBody>
      </p:sp>
      <p:sp>
        <p:nvSpPr>
          <p:cNvPr id="4" name="AutoShape 2"/>
          <p:cNvSpPr txBox="1">
            <a:spLocks noChangeAspect="1" noChangeArrowheads="1"/>
          </p:cNvSpPr>
          <p:nvPr/>
        </p:nvSpPr>
        <p:spPr bwMode="auto">
          <a:xfrm>
            <a:off x="457200" y="5105400"/>
            <a:ext cx="8305800" cy="1066800"/>
          </a:xfrm>
          <a:prstGeom prst="rect">
            <a:avLst/>
          </a:prstGeom>
          <a:noFill/>
          <a:ln w="9525">
            <a:noFill/>
            <a:miter lim="800000"/>
            <a:headEnd/>
            <a:tailEnd/>
          </a:ln>
        </p:spPr>
        <p:txBody>
          <a:bodyPr anchor="ctr">
            <a:normAutofit fontScale="30000" lnSpcReduction="20000"/>
          </a:bodyPr>
          <a:lstStyle/>
          <a:p>
            <a:pPr algn="ctr" fontAlgn="auto">
              <a:spcAft>
                <a:spcPts val="0"/>
              </a:spcAft>
              <a:defRPr/>
            </a:pPr>
            <a:r>
              <a:rPr lang="en-US" sz="5400" dirty="0">
                <a:solidFill>
                  <a:srgbClr val="0070C0"/>
                </a:solidFill>
                <a:effectLst>
                  <a:outerShdw blurRad="38100" dist="38100" dir="2700000" algn="tl">
                    <a:srgbClr val="C0C0C0"/>
                  </a:outerShdw>
                </a:effectLst>
                <a:latin typeface="+mj-lt"/>
                <a:ea typeface="+mj-ea"/>
                <a:cs typeface="+mj-cs"/>
              </a:rPr>
              <a:t/>
            </a:r>
            <a:br>
              <a:rPr lang="en-US" sz="5400" dirty="0">
                <a:solidFill>
                  <a:srgbClr val="0070C0"/>
                </a:solidFill>
                <a:effectLst>
                  <a:outerShdw blurRad="38100" dist="38100" dir="2700000" algn="tl">
                    <a:srgbClr val="C0C0C0"/>
                  </a:outerShdw>
                </a:effectLst>
                <a:latin typeface="+mj-lt"/>
                <a:ea typeface="+mj-ea"/>
                <a:cs typeface="+mj-cs"/>
              </a:rPr>
            </a:br>
            <a:r>
              <a:rPr lang="en-US" sz="54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Sisoft</a:t>
            </a:r>
            <a:r>
              <a:rPr lang="en-US" sz="5300" dirty="0">
                <a:solidFill>
                  <a:srgbClr val="0070C0"/>
                </a:solidFill>
                <a:effectLst>
                  <a:outerShdw blurRad="38100" dist="38100" dir="2700000" algn="tl">
                    <a:srgbClr val="C0C0C0"/>
                  </a:outerShdw>
                </a:effectLst>
                <a:latin typeface="+mj-lt"/>
                <a:ea typeface="+mj-ea"/>
                <a:cs typeface="+mj-cs"/>
              </a:rPr>
              <a:t> Technologies </a:t>
            </a:r>
            <a:r>
              <a:rPr lang="en-US" sz="5300" dirty="0" err="1">
                <a:solidFill>
                  <a:srgbClr val="0070C0"/>
                </a:solidFill>
                <a:effectLst>
                  <a:outerShdw blurRad="38100" dist="38100" dir="2700000" algn="tl">
                    <a:srgbClr val="C0C0C0"/>
                  </a:outerShdw>
                </a:effectLst>
                <a:latin typeface="+mj-lt"/>
                <a:ea typeface="+mj-ea"/>
                <a:cs typeface="+mj-cs"/>
              </a:rPr>
              <a:t>Pvt</a:t>
            </a:r>
            <a:r>
              <a:rPr lang="en-US" sz="5300" dirty="0">
                <a:solidFill>
                  <a:srgbClr val="0070C0"/>
                </a:solidFill>
                <a:effectLst>
                  <a:outerShdw blurRad="38100" dist="38100" dir="2700000" algn="tl">
                    <a:srgbClr val="C0C0C0"/>
                  </a:outerShdw>
                </a:effectLst>
                <a:latin typeface="+mj-lt"/>
                <a:ea typeface="+mj-ea"/>
                <a:cs typeface="+mj-cs"/>
              </a:rPr>
              <a:t> Ltd</a:t>
            </a:r>
          </a:p>
          <a:p>
            <a:pPr algn="ctr" fontAlgn="auto">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SRC E7, </a:t>
            </a:r>
            <a:r>
              <a:rPr lang="en-US" sz="5300" dirty="0" err="1">
                <a:solidFill>
                  <a:srgbClr val="0070C0"/>
                </a:solidFill>
                <a:effectLst>
                  <a:outerShdw blurRad="38100" dist="38100" dir="2700000" algn="tl">
                    <a:srgbClr val="C0C0C0"/>
                  </a:outerShdw>
                </a:effectLst>
                <a:latin typeface="+mj-lt"/>
                <a:ea typeface="+mj-ea"/>
                <a:cs typeface="+mj-cs"/>
              </a:rPr>
              <a:t>Shipra</a:t>
            </a:r>
            <a:r>
              <a:rPr lang="en-US" sz="5300" dirty="0">
                <a:solidFill>
                  <a:srgbClr val="0070C0"/>
                </a:solidFill>
                <a:effectLst>
                  <a:outerShdw blurRad="38100" dist="38100" dir="2700000" algn="tl">
                    <a:srgbClr val="C0C0C0"/>
                  </a:outerShdw>
                </a:effectLst>
                <a:latin typeface="+mj-lt"/>
                <a:ea typeface="+mj-ea"/>
                <a:cs typeface="+mj-cs"/>
              </a:rPr>
              <a:t> Riviera </a:t>
            </a:r>
            <a:r>
              <a:rPr lang="en-US" sz="5300" dirty="0" err="1">
                <a:solidFill>
                  <a:srgbClr val="0070C0"/>
                </a:solidFill>
                <a:effectLst>
                  <a:outerShdw blurRad="38100" dist="38100" dir="2700000" algn="tl">
                    <a:srgbClr val="C0C0C0"/>
                  </a:outerShdw>
                </a:effectLst>
                <a:latin typeface="+mj-lt"/>
                <a:ea typeface="+mj-ea"/>
                <a:cs typeface="+mj-cs"/>
              </a:rPr>
              <a:t>Bazar</a:t>
            </a:r>
            <a:r>
              <a:rPr lang="en-US" sz="53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Gyan</a:t>
            </a:r>
            <a:r>
              <a:rPr lang="en-US" sz="5300" dirty="0">
                <a:solidFill>
                  <a:srgbClr val="0070C0"/>
                </a:solidFill>
                <a:effectLst>
                  <a:outerShdw blurRad="38100" dist="38100" dir="2700000" algn="tl">
                    <a:srgbClr val="C0C0C0"/>
                  </a:outerShdw>
                </a:effectLst>
                <a:latin typeface="+mj-lt"/>
                <a:ea typeface="+mj-ea"/>
                <a:cs typeface="+mj-cs"/>
              </a:rPr>
              <a:t> Khand-3, </a:t>
            </a:r>
            <a:r>
              <a:rPr lang="en-US" sz="5300" dirty="0" err="1">
                <a:solidFill>
                  <a:srgbClr val="0070C0"/>
                </a:solidFill>
                <a:effectLst>
                  <a:outerShdw blurRad="38100" dist="38100" dir="2700000" algn="tl">
                    <a:srgbClr val="C0C0C0"/>
                  </a:outerShdw>
                </a:effectLst>
                <a:latin typeface="+mj-lt"/>
                <a:ea typeface="+mj-ea"/>
                <a:cs typeface="+mj-cs"/>
              </a:rPr>
              <a:t>Indirapuram</a:t>
            </a:r>
            <a:r>
              <a:rPr lang="en-US" sz="5300" dirty="0">
                <a:solidFill>
                  <a:srgbClr val="0070C0"/>
                </a:solidFill>
                <a:effectLst>
                  <a:outerShdw blurRad="38100" dist="38100" dir="2700000" algn="tl">
                    <a:srgbClr val="C0C0C0"/>
                  </a:outerShdw>
                </a:effectLst>
                <a:latin typeface="+mj-lt"/>
                <a:ea typeface="+mj-ea"/>
                <a:cs typeface="+mj-cs"/>
              </a:rPr>
              <a:t>, Ghaziabad</a:t>
            </a:r>
          </a:p>
          <a:p>
            <a:pPr algn="ctr" fontAlgn="auto">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Website: </a:t>
            </a:r>
            <a:r>
              <a:rPr lang="en-US" sz="5300" dirty="0">
                <a:solidFill>
                  <a:srgbClr val="0070C0"/>
                </a:solidFill>
                <a:effectLst>
                  <a:outerShdw blurRad="38100" dist="38100" dir="2700000" algn="tl">
                    <a:srgbClr val="C0C0C0"/>
                  </a:outerShdw>
                </a:effectLst>
                <a:latin typeface="+mj-lt"/>
                <a:ea typeface="+mj-ea"/>
                <a:cs typeface="+mj-cs"/>
                <a:hlinkClick r:id="rId3"/>
              </a:rPr>
              <a:t>www.sisoft.in</a:t>
            </a:r>
            <a:r>
              <a:rPr lang="en-US" sz="5300" dirty="0">
                <a:solidFill>
                  <a:srgbClr val="0070C0"/>
                </a:solidFill>
                <a:effectLst>
                  <a:outerShdw blurRad="38100" dist="38100" dir="2700000" algn="tl">
                    <a:srgbClr val="C0C0C0"/>
                  </a:outerShdw>
                </a:effectLst>
                <a:latin typeface="+mj-lt"/>
                <a:ea typeface="+mj-ea"/>
                <a:cs typeface="+mj-cs"/>
              </a:rPr>
              <a:t> </a:t>
            </a:r>
            <a:r>
              <a:rPr lang="en-US" sz="5300" dirty="0" err="1">
                <a:solidFill>
                  <a:srgbClr val="0070C0"/>
                </a:solidFill>
                <a:effectLst>
                  <a:outerShdw blurRad="38100" dist="38100" dir="2700000" algn="tl">
                    <a:srgbClr val="C0C0C0"/>
                  </a:outerShdw>
                </a:effectLst>
                <a:latin typeface="+mj-lt"/>
                <a:ea typeface="+mj-ea"/>
                <a:cs typeface="+mj-cs"/>
              </a:rPr>
              <a:t>Email:info@sisoft.in</a:t>
            </a:r>
            <a:endParaRPr lang="en-US" sz="5300" dirty="0">
              <a:solidFill>
                <a:srgbClr val="0070C0"/>
              </a:solidFill>
              <a:effectLst>
                <a:outerShdw blurRad="38100" dist="38100" dir="2700000" algn="tl">
                  <a:srgbClr val="C0C0C0"/>
                </a:outerShdw>
              </a:effectLst>
              <a:latin typeface="+mj-lt"/>
              <a:ea typeface="+mj-ea"/>
              <a:cs typeface="+mj-cs"/>
            </a:endParaRPr>
          </a:p>
          <a:p>
            <a:pPr algn="ctr" fontAlgn="auto">
              <a:spcAft>
                <a:spcPts val="0"/>
              </a:spcAft>
              <a:defRPr/>
            </a:pPr>
            <a:r>
              <a:rPr lang="en-US" sz="5300" dirty="0">
                <a:solidFill>
                  <a:srgbClr val="0070C0"/>
                </a:solidFill>
                <a:effectLst>
                  <a:outerShdw blurRad="38100" dist="38100" dir="2700000" algn="tl">
                    <a:srgbClr val="C0C0C0"/>
                  </a:outerShdw>
                </a:effectLst>
                <a:latin typeface="+mj-lt"/>
                <a:ea typeface="+mj-ea"/>
                <a:cs typeface="+mj-cs"/>
              </a:rPr>
              <a:t>Phone: +91-9999-283-283</a:t>
            </a:r>
          </a:p>
          <a:p>
            <a:pPr algn="ctr" fontAlgn="auto">
              <a:spcAft>
                <a:spcPts val="0"/>
              </a:spcAft>
              <a:defRPr/>
            </a:pPr>
            <a:endParaRPr lang="en-US" sz="5300" dirty="0">
              <a:solidFill>
                <a:srgbClr val="0070C0"/>
              </a:solidFill>
              <a:effectLst>
                <a:outerShdw blurRad="38100" dist="38100" dir="2700000" algn="tl">
                  <a:srgbClr val="C0C0C0"/>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5F7F3820-4ADD-4A47-A53F-B35E0D13F207}"/>
              </a:ext>
            </a:extLst>
          </p:cNvPr>
          <p:cNvSpPr>
            <a:spLocks noGrp="1"/>
          </p:cNvSpPr>
          <p:nvPr>
            <p:ph type="title"/>
          </p:nvPr>
        </p:nvSpPr>
        <p:spPr/>
        <p:txBody>
          <a:bodyPr/>
          <a:lstStyle/>
          <a:p>
            <a:r>
              <a:rPr lang="en-US"/>
              <a:t>Composite Supply Transaction</a:t>
            </a:r>
          </a:p>
        </p:txBody>
      </p:sp>
      <p:graphicFrame>
        <p:nvGraphicFramePr>
          <p:cNvPr id="4" name="Table 3">
            <a:extLst>
              <a:ext uri="{FF2B5EF4-FFF2-40B4-BE49-F238E27FC236}">
                <a16:creationId xmlns:a16="http://schemas.microsoft.com/office/drawing/2014/main" id="{029D4266-3C27-4780-A24F-F35A5F11929F}"/>
              </a:ext>
            </a:extLst>
          </p:cNvPr>
          <p:cNvGraphicFramePr>
            <a:graphicFrameLocks noGrp="1"/>
          </p:cNvGraphicFramePr>
          <p:nvPr>
            <p:extLst/>
          </p:nvPr>
        </p:nvGraphicFramePr>
        <p:xfrm>
          <a:off x="255899" y="2033724"/>
          <a:ext cx="8401532" cy="3572657"/>
        </p:xfrm>
        <a:graphic>
          <a:graphicData uri="http://schemas.openxmlformats.org/drawingml/2006/table">
            <a:tbl>
              <a:tblPr/>
              <a:tblGrid>
                <a:gridCol w="3534052">
                  <a:extLst>
                    <a:ext uri="{9D8B030D-6E8A-4147-A177-3AD203B41FA5}">
                      <a16:colId xmlns:a16="http://schemas.microsoft.com/office/drawing/2014/main" val="2693923079"/>
                    </a:ext>
                  </a:extLst>
                </a:gridCol>
                <a:gridCol w="1165584">
                  <a:extLst>
                    <a:ext uri="{9D8B030D-6E8A-4147-A177-3AD203B41FA5}">
                      <a16:colId xmlns:a16="http://schemas.microsoft.com/office/drawing/2014/main" val="1645522552"/>
                    </a:ext>
                  </a:extLst>
                </a:gridCol>
                <a:gridCol w="1090987">
                  <a:extLst>
                    <a:ext uri="{9D8B030D-6E8A-4147-A177-3AD203B41FA5}">
                      <a16:colId xmlns:a16="http://schemas.microsoft.com/office/drawing/2014/main" val="2172559027"/>
                    </a:ext>
                  </a:extLst>
                </a:gridCol>
                <a:gridCol w="1118961">
                  <a:extLst>
                    <a:ext uri="{9D8B030D-6E8A-4147-A177-3AD203B41FA5}">
                      <a16:colId xmlns:a16="http://schemas.microsoft.com/office/drawing/2014/main" val="954574664"/>
                    </a:ext>
                  </a:extLst>
                </a:gridCol>
                <a:gridCol w="1491948">
                  <a:extLst>
                    <a:ext uri="{9D8B030D-6E8A-4147-A177-3AD203B41FA5}">
                      <a16:colId xmlns:a16="http://schemas.microsoft.com/office/drawing/2014/main" val="379242571"/>
                    </a:ext>
                  </a:extLst>
                </a:gridCol>
              </a:tblGrid>
              <a:tr h="432725">
                <a:tc gridSpan="5">
                  <a:txBody>
                    <a:bodyPr/>
                    <a:lstStyle/>
                    <a:p>
                      <a:pPr algn="ctr" rtl="0" fontAlgn="ctr"/>
                      <a:r>
                        <a:rPr lang="en-US" sz="1400" b="1" i="0" u="none" strike="noStrike">
                          <a:solidFill>
                            <a:srgbClr val="FFFFFF"/>
                          </a:solidFill>
                          <a:effectLst/>
                          <a:latin typeface="Segoe UI Semilight" panose="020B0402040204020203" pitchFamily="34" charset="0"/>
                        </a:rPr>
                        <a:t>Composite Supply under GST - Transaction</a:t>
                      </a:r>
                    </a:p>
                  </a:txBody>
                  <a:tcPr marL="3661" marR="3661" marT="3661"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hMerge="1">
                  <a:txBody>
                    <a:bodyPr/>
                    <a:lstStyle/>
                    <a:p>
                      <a:endParaRPr lang="en-IN"/>
                    </a:p>
                  </a:txBody>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531195747"/>
                  </a:ext>
                </a:extLst>
              </a:tr>
              <a:tr h="432725">
                <a:tc>
                  <a:txBody>
                    <a:bodyPr/>
                    <a:lstStyle/>
                    <a:p>
                      <a:pPr algn="ctr" rtl="0" fontAlgn="ctr"/>
                      <a:r>
                        <a:rPr lang="en-IN" sz="1400" b="1" i="0" u="none" strike="noStrike">
                          <a:solidFill>
                            <a:srgbClr val="FFFFFF"/>
                          </a:solidFill>
                          <a:effectLst/>
                          <a:latin typeface="Segoe UI Semilight" panose="020B0402040204020203" pitchFamily="34" charset="0"/>
                        </a:rPr>
                        <a:t>Stock Item Name</a:t>
                      </a:r>
                    </a:p>
                  </a:txBody>
                  <a:tcPr marL="3661"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400" b="1" i="0" u="none" strike="noStrike">
                          <a:solidFill>
                            <a:srgbClr val="FFFFFF"/>
                          </a:solidFill>
                          <a:effectLst/>
                          <a:latin typeface="Segoe UI Semilight" panose="020B0402040204020203" pitchFamily="34" charset="0"/>
                        </a:rPr>
                        <a:t>Quantity</a:t>
                      </a:r>
                    </a:p>
                  </a:txBody>
                  <a:tcPr marL="3661"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400" b="1" i="0" u="none" strike="noStrike">
                          <a:solidFill>
                            <a:srgbClr val="FFFFFF"/>
                          </a:solidFill>
                          <a:effectLst/>
                          <a:latin typeface="Segoe UI Semilight" panose="020B0402040204020203" pitchFamily="34" charset="0"/>
                        </a:rPr>
                        <a:t>Rate</a:t>
                      </a:r>
                    </a:p>
                  </a:txBody>
                  <a:tcPr marL="3661"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400" b="1" i="0" u="none" strike="noStrike">
                          <a:solidFill>
                            <a:srgbClr val="FFFFFF"/>
                          </a:solidFill>
                          <a:effectLst/>
                          <a:latin typeface="Segoe UI Semilight" panose="020B0402040204020203" pitchFamily="34" charset="0"/>
                        </a:rPr>
                        <a:t>GST %</a:t>
                      </a:r>
                    </a:p>
                  </a:txBody>
                  <a:tcPr marL="3661"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400" b="1" i="0" u="none" strike="noStrike">
                          <a:solidFill>
                            <a:srgbClr val="FFFFFF"/>
                          </a:solidFill>
                          <a:effectLst/>
                          <a:latin typeface="Segoe UI Semilight" panose="020B0402040204020203" pitchFamily="34" charset="0"/>
                        </a:rPr>
                        <a:t>Amount</a:t>
                      </a:r>
                    </a:p>
                  </a:txBody>
                  <a:tcPr marL="3661" marR="3661" marT="3661"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extLst>
                  <a:ext uri="{0D108BD9-81ED-4DB2-BD59-A6C34878D82A}">
                    <a16:rowId xmlns:a16="http://schemas.microsoft.com/office/drawing/2014/main" val="1534730659"/>
                  </a:ext>
                </a:extLst>
              </a:tr>
              <a:tr h="409334">
                <a:tc>
                  <a:txBody>
                    <a:bodyPr/>
                    <a:lstStyle/>
                    <a:p>
                      <a:pPr algn="l" rtl="0" fontAlgn="ctr"/>
                      <a:r>
                        <a:rPr lang="en-IN" sz="1400" b="0" i="0" u="none" strike="noStrike">
                          <a:solidFill>
                            <a:srgbClr val="000000"/>
                          </a:solidFill>
                          <a:effectLst/>
                          <a:latin typeface="Segoe UI Semilight" panose="020B0402040204020203" pitchFamily="34" charset="0"/>
                        </a:rPr>
                        <a:t>Samsung TV 42”</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400" b="0" i="0" u="none" strike="noStrike">
                          <a:solidFill>
                            <a:srgbClr val="000000"/>
                          </a:solidFill>
                          <a:effectLst/>
                          <a:latin typeface="Segoe UI Semilight" panose="020B0402040204020203" pitchFamily="34" charset="0"/>
                        </a:rPr>
                        <a:t>1 nos</a:t>
                      </a:r>
                    </a:p>
                  </a:txBody>
                  <a:tcPr marL="3661"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400" b="0" i="0" u="none" strike="noStrike">
                          <a:solidFill>
                            <a:srgbClr val="000000"/>
                          </a:solidFill>
                          <a:effectLst/>
                          <a:latin typeface="Segoe UI Semilight" panose="020B0402040204020203" pitchFamily="34" charset="0"/>
                        </a:rPr>
                        <a:t>68,775</a:t>
                      </a:r>
                    </a:p>
                  </a:txBody>
                  <a:tcPr marL="3661"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1" i="0" u="none" strike="noStrike">
                          <a:solidFill>
                            <a:srgbClr val="000000"/>
                          </a:solidFill>
                          <a:effectLst/>
                          <a:latin typeface="Segoe UI Semilight" panose="020B0402040204020203" pitchFamily="34" charset="0"/>
                        </a:rPr>
                        <a:t>18%</a:t>
                      </a:r>
                    </a:p>
                  </a:txBody>
                  <a:tcPr marL="3661" marR="109833"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68,775</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2312941698"/>
                  </a:ext>
                </a:extLst>
              </a:tr>
              <a:tr h="209401">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 </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1528890249"/>
                  </a:ext>
                </a:extLst>
              </a:tr>
              <a:tr h="209401">
                <a:tc>
                  <a:txBody>
                    <a:bodyPr/>
                    <a:lstStyle/>
                    <a:p>
                      <a:pPr lvl="1" algn="l" rtl="0" fontAlgn="ctr"/>
                      <a:r>
                        <a:rPr lang="en-IN" sz="1400" b="0" i="0" u="none" strike="noStrike">
                          <a:solidFill>
                            <a:srgbClr val="000000"/>
                          </a:solidFill>
                          <a:effectLst/>
                          <a:latin typeface="Segoe UI Semilight" panose="020B0402040204020203" pitchFamily="34" charset="0"/>
                        </a:rPr>
                        <a:t>Packaging Charges</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1000</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792384451"/>
                  </a:ext>
                </a:extLst>
              </a:tr>
              <a:tr h="209401">
                <a:tc>
                  <a:txBody>
                    <a:bodyPr/>
                    <a:lstStyle/>
                    <a:p>
                      <a:pPr lvl="1" algn="l" rtl="0" fontAlgn="ctr"/>
                      <a:r>
                        <a:rPr lang="en-IN" sz="1400" b="0" i="0" u="none" strike="noStrike">
                          <a:solidFill>
                            <a:srgbClr val="000000"/>
                          </a:solidFill>
                          <a:effectLst/>
                          <a:latin typeface="Segoe UI Semilight" panose="020B0402040204020203" pitchFamily="34" charset="0"/>
                        </a:rPr>
                        <a:t>Insurance Charges</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500</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4006229741"/>
                  </a:ext>
                </a:extLst>
              </a:tr>
              <a:tr h="209401">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 </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2944617968"/>
                  </a:ext>
                </a:extLst>
              </a:tr>
              <a:tr h="209401">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IN" sz="1400" b="1" i="0" u="none" strike="noStrike">
                          <a:solidFill>
                            <a:srgbClr val="000000"/>
                          </a:solidFill>
                          <a:effectLst/>
                          <a:latin typeface="Segoe UI Semilight" panose="020B0402040204020203" pitchFamily="34" charset="0"/>
                        </a:rPr>
                        <a:t> Sub Total</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1"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1"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endParaRPr lang="en-IN" sz="1400" b="1" i="0" u="none" strike="noStrike">
                        <a:solidFill>
                          <a:srgbClr val="000000"/>
                        </a:solidFill>
                        <a:effectLst/>
                        <a:latin typeface="Segoe UI Semilight" panose="020B0402040204020203" pitchFamily="34" charset="0"/>
                      </a:endParaRP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1" i="0" u="none" strike="noStrike">
                          <a:solidFill>
                            <a:srgbClr val="000000"/>
                          </a:solidFill>
                          <a:effectLst/>
                          <a:latin typeface="Segoe UI Semilight" panose="020B0402040204020203" pitchFamily="34" charset="0"/>
                        </a:rPr>
                        <a:t>70,275</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2355233634"/>
                  </a:ext>
                </a:extLst>
              </a:tr>
              <a:tr h="209401">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 </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3292736963"/>
                  </a:ext>
                </a:extLst>
              </a:tr>
              <a:tr h="209401">
                <a:tc>
                  <a:txBody>
                    <a:bodyPr/>
                    <a:lstStyle/>
                    <a:p>
                      <a:pPr lvl="1" algn="l" rtl="0" fontAlgn="ctr"/>
                      <a:r>
                        <a:rPr lang="en-IN" sz="1400" b="0" i="0" u="none" strike="noStrike">
                          <a:solidFill>
                            <a:srgbClr val="000000"/>
                          </a:solidFill>
                          <a:effectLst/>
                          <a:latin typeface="Segoe UI Semilight" panose="020B0402040204020203" pitchFamily="34" charset="0"/>
                        </a:rPr>
                        <a:t>State GST</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9%</a:t>
                      </a:r>
                    </a:p>
                  </a:txBody>
                  <a:tcPr marL="3661" marR="109833"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6,324.75</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1235688642"/>
                  </a:ext>
                </a:extLst>
              </a:tr>
              <a:tr h="209401">
                <a:tc>
                  <a:txBody>
                    <a:bodyPr/>
                    <a:lstStyle/>
                    <a:p>
                      <a:pPr lvl="1" algn="l" rtl="0" fontAlgn="ctr"/>
                      <a:r>
                        <a:rPr lang="en-IN" sz="1400" b="0" i="0" u="none" strike="noStrike">
                          <a:solidFill>
                            <a:srgbClr val="000000"/>
                          </a:solidFill>
                          <a:effectLst/>
                          <a:latin typeface="Segoe UI Semilight" panose="020B0402040204020203" pitchFamily="34" charset="0"/>
                        </a:rPr>
                        <a:t>Central GST</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9%</a:t>
                      </a:r>
                    </a:p>
                  </a:txBody>
                  <a:tcPr marL="3661" marR="109833"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6,324.75</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490220235"/>
                  </a:ext>
                </a:extLst>
              </a:tr>
              <a:tr h="209401">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0"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0" i="0" u="none" strike="noStrike">
                          <a:solidFill>
                            <a:srgbClr val="000000"/>
                          </a:solidFill>
                          <a:effectLst/>
                          <a:latin typeface="Segoe UI Semilight" panose="020B0402040204020203" pitchFamily="34" charset="0"/>
                        </a:rPr>
                        <a:t> </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1571486242"/>
                  </a:ext>
                </a:extLst>
              </a:tr>
              <a:tr h="344684">
                <a:tc>
                  <a:txBody>
                    <a:bodyPr/>
                    <a:lstStyle/>
                    <a:p>
                      <a:pPr marL="0" marR="0" lvl="0" indent="0" algn="r" defTabSz="914400" rtl="0" eaLnBrk="1" fontAlgn="ctr" latinLnBrk="0" hangingPunct="1">
                        <a:lnSpc>
                          <a:spcPct val="100000"/>
                        </a:lnSpc>
                        <a:spcBef>
                          <a:spcPts val="0"/>
                        </a:spcBef>
                        <a:spcAft>
                          <a:spcPts val="0"/>
                        </a:spcAft>
                        <a:buClrTx/>
                        <a:buSzTx/>
                        <a:buFontTx/>
                        <a:buNone/>
                        <a:tabLst/>
                        <a:defRPr/>
                      </a:pPr>
                      <a:r>
                        <a:rPr lang="en-IN" sz="1400" b="1" i="0" u="none" strike="noStrike">
                          <a:solidFill>
                            <a:srgbClr val="000000"/>
                          </a:solidFill>
                          <a:effectLst/>
                          <a:latin typeface="Segoe UI Semilight" panose="020B0402040204020203" pitchFamily="34" charset="0"/>
                        </a:rPr>
                        <a:t> Invoice Total</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1"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l" rtl="0" fontAlgn="ctr"/>
                      <a:r>
                        <a:rPr lang="en-IN" sz="1400" b="1" i="0" u="none" strike="noStrike">
                          <a:solidFill>
                            <a:srgbClr val="000000"/>
                          </a:solidFill>
                          <a:effectLst/>
                          <a:latin typeface="Segoe UI Semilight" panose="020B0402040204020203" pitchFamily="34" charset="0"/>
                        </a:rPr>
                        <a:t> </a:t>
                      </a:r>
                    </a:p>
                  </a:txBody>
                  <a:tcPr marL="54917" marR="3661"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endParaRPr lang="en-IN" sz="1400" b="1" i="0" u="none" strike="noStrike">
                        <a:solidFill>
                          <a:srgbClr val="000000"/>
                        </a:solidFill>
                        <a:effectLst/>
                        <a:latin typeface="Segoe UI Semilight" panose="020B0402040204020203" pitchFamily="34" charset="0"/>
                      </a:endParaRP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r" rtl="0" fontAlgn="ctr"/>
                      <a:r>
                        <a:rPr lang="en-IN" sz="1400" b="1" i="0" u="none" strike="noStrike">
                          <a:solidFill>
                            <a:srgbClr val="000000"/>
                          </a:solidFill>
                          <a:effectLst/>
                          <a:latin typeface="Segoe UI Semilight" panose="020B0402040204020203" pitchFamily="34" charset="0"/>
                        </a:rPr>
                        <a:t>82,924.50</a:t>
                      </a:r>
                    </a:p>
                  </a:txBody>
                  <a:tcPr marL="3661" marR="54917" marT="3661"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3984811356"/>
                  </a:ext>
                </a:extLst>
              </a:tr>
            </a:tbl>
          </a:graphicData>
        </a:graphic>
      </p:graphicFrame>
    </p:spTree>
    <p:extLst>
      <p:ext uri="{BB962C8B-B14F-4D97-AF65-F5344CB8AC3E}">
        <p14:creationId xmlns:p14="http://schemas.microsoft.com/office/powerpoint/2010/main" val="8801585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7422C34-8886-4A2A-981C-F230D93F6CE0}"/>
              </a:ext>
            </a:extLst>
          </p:cNvPr>
          <p:cNvSpPr>
            <a:spLocks noGrp="1"/>
          </p:cNvSpPr>
          <p:nvPr>
            <p:ph type="title"/>
          </p:nvPr>
        </p:nvSpPr>
        <p:spPr/>
        <p:txBody>
          <a:bodyPr/>
          <a:lstStyle/>
          <a:p>
            <a:r>
              <a:rPr lang="en-US"/>
              <a:t>Sale Invoice </a:t>
            </a:r>
          </a:p>
        </p:txBody>
      </p:sp>
      <p:pic>
        <p:nvPicPr>
          <p:cNvPr id="9" name="Picture 8">
            <a:extLst>
              <a:ext uri="{FF2B5EF4-FFF2-40B4-BE49-F238E27FC236}">
                <a16:creationId xmlns:a16="http://schemas.microsoft.com/office/drawing/2014/main" id="{BD340647-4B54-411D-820F-A6220FC2720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17665" y="1700529"/>
            <a:ext cx="7308668" cy="3880945"/>
          </a:xfrm>
          <a:prstGeom prst="rect">
            <a:avLst/>
          </a:prstGeom>
        </p:spPr>
      </p:pic>
    </p:spTree>
    <p:extLst>
      <p:ext uri="{BB962C8B-B14F-4D97-AF65-F5344CB8AC3E}">
        <p14:creationId xmlns:p14="http://schemas.microsoft.com/office/powerpoint/2010/main" val="4006840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C5263E5-C6AD-4345-886A-22E5F7238259}"/>
              </a:ext>
            </a:extLst>
          </p:cNvPr>
          <p:cNvSpPr>
            <a:spLocks noGrp="1"/>
          </p:cNvSpPr>
          <p:nvPr>
            <p:ph type="title"/>
          </p:nvPr>
        </p:nvSpPr>
        <p:spPr/>
        <p:txBody>
          <a:bodyPr/>
          <a:lstStyle/>
          <a:p>
            <a:r>
              <a:rPr lang="en-US"/>
              <a:t>Expense Master Configuration</a:t>
            </a:r>
          </a:p>
        </p:txBody>
      </p:sp>
      <p:pic>
        <p:nvPicPr>
          <p:cNvPr id="5" name="Picture 4">
            <a:extLst>
              <a:ext uri="{FF2B5EF4-FFF2-40B4-BE49-F238E27FC236}">
                <a16:creationId xmlns:a16="http://schemas.microsoft.com/office/drawing/2014/main" id="{D7C9DD8A-CB09-4FFE-A220-A424ECDC8D3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17666" y="1700529"/>
            <a:ext cx="7308668" cy="3880945"/>
          </a:xfrm>
          <a:prstGeom prst="rect">
            <a:avLst/>
          </a:prstGeom>
        </p:spPr>
      </p:pic>
      <p:sp>
        <p:nvSpPr>
          <p:cNvPr id="6" name="Rectangle 5">
            <a:extLst>
              <a:ext uri="{FF2B5EF4-FFF2-40B4-BE49-F238E27FC236}">
                <a16:creationId xmlns:a16="http://schemas.microsoft.com/office/drawing/2014/main" id="{B064E7DF-82E5-408A-828D-842B0DE840D6}"/>
              </a:ext>
            </a:extLst>
          </p:cNvPr>
          <p:cNvSpPr/>
          <p:nvPr/>
        </p:nvSpPr>
        <p:spPr>
          <a:xfrm>
            <a:off x="847058" y="4006636"/>
            <a:ext cx="2478677" cy="41174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6212607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628650" y="365125"/>
            <a:ext cx="7886700" cy="777875"/>
          </a:xfrm>
        </p:spPr>
        <p:txBody>
          <a:bodyPr/>
          <a:lstStyle/>
          <a:p>
            <a:pPr eaLnBrk="1" hangingPunct="1"/>
            <a:r>
              <a:rPr lang="en-US" altLang="en-US" smtClean="0"/>
              <a:t>Include Freight for GST calculation in Sale Invoice</a:t>
            </a:r>
          </a:p>
        </p:txBody>
      </p:sp>
      <p:sp>
        <p:nvSpPr>
          <p:cNvPr id="30723" name="TextBox 1"/>
          <p:cNvSpPr txBox="1">
            <a:spLocks noChangeArrowheads="1"/>
          </p:cNvSpPr>
          <p:nvPr/>
        </p:nvSpPr>
        <p:spPr bwMode="auto">
          <a:xfrm>
            <a:off x="1066800" y="1447800"/>
            <a:ext cx="70104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a:t>Create Ledger “Freight” under “Indirect Expense”</a:t>
            </a:r>
          </a:p>
          <a:p>
            <a:pPr>
              <a:buFont typeface="Arial" panose="020B0604020202020204" pitchFamily="34" charset="0"/>
              <a:buChar char="•"/>
            </a:pPr>
            <a:r>
              <a:rPr lang="en-IN" altLang="en-US"/>
              <a:t>Is GST Applicable? </a:t>
            </a:r>
            <a:r>
              <a:rPr lang="en-IN" altLang="en-US" b="0"/>
              <a:t>will be set to </a:t>
            </a:r>
            <a:r>
              <a:rPr lang="en-IN" altLang="en-US"/>
              <a:t>Not Applicable </a:t>
            </a:r>
            <a:r>
              <a:rPr lang="en-IN" altLang="en-US" b="0"/>
              <a:t>.</a:t>
            </a:r>
          </a:p>
          <a:p>
            <a:pPr>
              <a:buFont typeface="Arial" panose="020B0604020202020204" pitchFamily="34" charset="0"/>
              <a:buChar char="•"/>
            </a:pPr>
            <a:r>
              <a:rPr lang="en-IN" altLang="en-US"/>
              <a:t>Include in assessable value calculation for </a:t>
            </a:r>
            <a:r>
              <a:rPr lang="en-IN" altLang="en-US" b="0"/>
              <a:t>- </a:t>
            </a:r>
            <a:r>
              <a:rPr lang="en-IN" altLang="en-US"/>
              <a:t>GST</a:t>
            </a:r>
          </a:p>
          <a:p>
            <a:r>
              <a:rPr lang="en-IN" altLang="en-US" b="0"/>
              <a:t>For the option </a:t>
            </a:r>
            <a:r>
              <a:rPr lang="en-IN" altLang="en-US"/>
              <a:t>Appropriate to </a:t>
            </a:r>
            <a:r>
              <a:rPr lang="en-IN" altLang="en-US" b="0"/>
              <a:t>, select</a:t>
            </a:r>
          </a:p>
          <a:p>
            <a:r>
              <a:rPr lang="en-IN" altLang="en-US" b="0"/>
              <a:t>o </a:t>
            </a:r>
            <a:r>
              <a:rPr lang="en-IN" altLang="en-US"/>
              <a:t>Goods </a:t>
            </a:r>
            <a:r>
              <a:rPr lang="en-IN" altLang="en-US" b="0"/>
              <a:t>, if the expense or income value has to be included in the stock item cost.</a:t>
            </a:r>
          </a:p>
          <a:p>
            <a:r>
              <a:rPr lang="en-IN" altLang="en-US" b="0"/>
              <a:t>o </a:t>
            </a:r>
            <a:r>
              <a:rPr lang="en-IN" altLang="en-US"/>
              <a:t>Services </a:t>
            </a:r>
            <a:r>
              <a:rPr lang="en-IN" altLang="en-US" b="0"/>
              <a:t>, if the expense or income value has to be included in the service value.</a:t>
            </a:r>
          </a:p>
          <a:p>
            <a:r>
              <a:rPr lang="en-IN" altLang="en-US" b="0"/>
              <a:t>o </a:t>
            </a:r>
            <a:r>
              <a:rPr lang="en-IN" altLang="en-US"/>
              <a:t>Both </a:t>
            </a:r>
            <a:r>
              <a:rPr lang="en-IN" altLang="en-US" b="0"/>
              <a:t>, if the expense or income value has to be included in stock item cost or service value.</a:t>
            </a:r>
          </a:p>
        </p:txBody>
      </p:sp>
    </p:spTree>
    <p:extLst>
      <p:ext uri="{BB962C8B-B14F-4D97-AF65-F5344CB8AC3E}">
        <p14:creationId xmlns:p14="http://schemas.microsoft.com/office/powerpoint/2010/main" val="2129290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28650" y="365125"/>
            <a:ext cx="7886700" cy="777875"/>
          </a:xfrm>
        </p:spPr>
        <p:txBody>
          <a:bodyPr/>
          <a:lstStyle/>
          <a:p>
            <a:pPr eaLnBrk="1" hangingPunct="1"/>
            <a:r>
              <a:rPr lang="en-US" altLang="en-US" smtClean="0"/>
              <a:t>Include Freight for GST calculation in Sale Invoice</a:t>
            </a:r>
          </a:p>
        </p:txBody>
      </p:sp>
      <p:sp>
        <p:nvSpPr>
          <p:cNvPr id="31747" name="TextBox 1"/>
          <p:cNvSpPr txBox="1">
            <a:spLocks noChangeArrowheads="1"/>
          </p:cNvSpPr>
          <p:nvPr/>
        </p:nvSpPr>
        <p:spPr bwMode="auto">
          <a:xfrm>
            <a:off x="228600" y="1447800"/>
            <a:ext cx="8610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dirty="0"/>
              <a:t>Select the </a:t>
            </a:r>
            <a:r>
              <a:rPr lang="en-IN" altLang="en-US" dirty="0"/>
              <a:t>Method of Calculation </a:t>
            </a:r>
            <a:r>
              <a:rPr lang="en-IN" altLang="en-US" b="0" dirty="0"/>
              <a:t>based on the selection made for the option </a:t>
            </a:r>
            <a:r>
              <a:rPr lang="en-IN" altLang="en-US" dirty="0"/>
              <a:t>Appropriate to </a:t>
            </a:r>
            <a:r>
              <a:rPr lang="en-IN" altLang="en-US" b="0" dirty="0"/>
              <a:t>. If you set it to </a:t>
            </a:r>
            <a:r>
              <a:rPr lang="en-IN" altLang="en-US" dirty="0"/>
              <a:t>Goods </a:t>
            </a:r>
            <a:r>
              <a:rPr lang="en-IN" altLang="en-US" b="0" dirty="0"/>
              <a:t>, select the </a:t>
            </a:r>
            <a:r>
              <a:rPr lang="en-IN" altLang="en-US" dirty="0"/>
              <a:t>Method of Calculation </a:t>
            </a:r>
            <a:r>
              <a:rPr lang="en-IN" altLang="en-US" b="0" dirty="0"/>
              <a:t>as:</a:t>
            </a:r>
          </a:p>
          <a:p>
            <a:pPr lvl="1">
              <a:buFont typeface="Arial" panose="020B0604020202020204" pitchFamily="34" charset="0"/>
              <a:buChar char="•"/>
            </a:pPr>
            <a:r>
              <a:rPr lang="en-IN" altLang="en-US" dirty="0"/>
              <a:t>Based on Quantity </a:t>
            </a:r>
            <a:r>
              <a:rPr lang="en-IN" altLang="en-US" b="0" dirty="0"/>
              <a:t>, if the expense or income amount has to be distributed based on the quantity entered for each stock item in the invoice.</a:t>
            </a:r>
          </a:p>
          <a:p>
            <a:pPr lvl="1">
              <a:buFont typeface="Arial" panose="020B0604020202020204" pitchFamily="34" charset="0"/>
              <a:buChar char="•"/>
            </a:pPr>
            <a:r>
              <a:rPr lang="en-IN" altLang="en-US" dirty="0"/>
              <a:t>Based on Value </a:t>
            </a:r>
            <a:r>
              <a:rPr lang="en-IN" altLang="en-US" b="0" dirty="0"/>
              <a:t>, if the expense or income amount has to be distributed based on the value of each stock item or service selected in the invoice.</a:t>
            </a:r>
          </a:p>
          <a:p>
            <a:pPr>
              <a:buFont typeface="Arial" panose="020B0604020202020204" pitchFamily="34" charset="0"/>
              <a:buChar char="•"/>
            </a:pPr>
            <a:r>
              <a:rPr lang="en-IN" altLang="en-US" b="0" dirty="0"/>
              <a:t>You can use the expense ledger in a sales invoice for recording additional expenses along with the sale of goods or </a:t>
            </a:r>
            <a:r>
              <a:rPr lang="en-IN" altLang="en-US" b="0" dirty="0" smtClean="0"/>
              <a:t>services</a:t>
            </a:r>
            <a:endParaRPr lang="en-US" altLang="en-US" b="0" dirty="0"/>
          </a:p>
        </p:txBody>
      </p:sp>
    </p:spTree>
    <p:extLst>
      <p:ext uri="{BB962C8B-B14F-4D97-AF65-F5344CB8AC3E}">
        <p14:creationId xmlns:p14="http://schemas.microsoft.com/office/powerpoint/2010/main" val="3262059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3155619"/>
            <a:ext cx="9144000" cy="692497"/>
          </a:xfrm>
          <a:prstGeom prst="rect">
            <a:avLst/>
          </a:prstGeom>
          <a:solidFill>
            <a:schemeClr val="bg1">
              <a:lumMod val="50000"/>
            </a:schemeClr>
          </a:solidFill>
          <a:ln>
            <a:solidFill>
              <a:schemeClr val="tx1"/>
            </a:solidFill>
            <a:prstDash val="dash"/>
          </a:ln>
        </p:spPr>
        <p:txBody>
          <a:bodyPr wrap="square" lIns="68580" tIns="34290" rIns="68580" bIns="34290">
            <a:spAutoFit/>
          </a:bodyPr>
          <a:lstStyle/>
          <a:p>
            <a:pPr algn="ctr"/>
            <a:r>
              <a:rPr lang="en-US" sz="4050">
                <a:ln w="0"/>
                <a:solidFill>
                  <a:srgbClr val="FFC000"/>
                </a:solidFill>
                <a:effectLst>
                  <a:outerShdw blurRad="38100" dist="19050" dir="2700000" algn="tl" rotWithShape="0">
                    <a:schemeClr val="dk1">
                      <a:alpha val="40000"/>
                    </a:schemeClr>
                  </a:outerShdw>
                </a:effectLst>
              </a:rPr>
              <a:t>What is Mixed Supply ? </a:t>
            </a:r>
            <a:endParaRPr lang="en-US" sz="4050" b="0">
              <a:ln w="0"/>
              <a:solidFill>
                <a:srgbClr val="FFC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2805283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8F5D517-AB01-41F0-8C93-045782833727}"/>
              </a:ext>
            </a:extLst>
          </p:cNvPr>
          <p:cNvSpPr>
            <a:spLocks noGrp="1"/>
          </p:cNvSpPr>
          <p:nvPr>
            <p:ph idx="1"/>
          </p:nvPr>
        </p:nvSpPr>
        <p:spPr/>
        <p:txBody>
          <a:bodyPr>
            <a:normAutofit/>
          </a:bodyPr>
          <a:lstStyle/>
          <a:p>
            <a:pPr marL="0" indent="0">
              <a:buNone/>
            </a:pPr>
            <a:r>
              <a:rPr lang="en-US" sz="1800" b="1">
                <a:latin typeface="Segoe UI Semilight" panose="020B0402040204020203" pitchFamily="34" charset="0"/>
                <a:cs typeface="Segoe UI Semilight" panose="020B0402040204020203" pitchFamily="34" charset="0"/>
              </a:rPr>
              <a:t>Mixed supply </a:t>
            </a:r>
            <a:r>
              <a:rPr lang="en-US" sz="1800">
                <a:latin typeface="Segoe UI Semilight" panose="020B0402040204020203" pitchFamily="34" charset="0"/>
                <a:cs typeface="Segoe UI Semilight" panose="020B0402040204020203" pitchFamily="34" charset="0"/>
              </a:rPr>
              <a:t>means a </a:t>
            </a:r>
            <a:r>
              <a:rPr lang="en-US" sz="1800" b="1">
                <a:latin typeface="Segoe UI Semilight" panose="020B0402040204020203" pitchFamily="34" charset="0"/>
                <a:cs typeface="Segoe UI Semilight" panose="020B0402040204020203" pitchFamily="34" charset="0"/>
              </a:rPr>
              <a:t>combination of two or more goods or services made together for a single price</a:t>
            </a:r>
            <a:r>
              <a:rPr lang="en-US" sz="1800">
                <a:latin typeface="Segoe UI Semilight" panose="020B0402040204020203" pitchFamily="34" charset="0"/>
                <a:cs typeface="Segoe UI Semilight" panose="020B0402040204020203" pitchFamily="34" charset="0"/>
              </a:rPr>
              <a:t>.  </a:t>
            </a:r>
          </a:p>
          <a:p>
            <a:pPr marL="0" indent="0">
              <a:buNone/>
            </a:pPr>
            <a:endParaRPr lang="en-US" sz="1800">
              <a:latin typeface="Segoe UI Semilight" panose="020B0402040204020203" pitchFamily="34" charset="0"/>
              <a:cs typeface="Segoe UI Semilight" panose="020B0402040204020203" pitchFamily="34" charset="0"/>
            </a:endParaRPr>
          </a:p>
          <a:p>
            <a:pPr marL="0" indent="0">
              <a:buNone/>
            </a:pPr>
            <a:r>
              <a:rPr lang="en-US" sz="1800">
                <a:latin typeface="Segoe UI Semilight" panose="020B0402040204020203" pitchFamily="34" charset="0"/>
                <a:cs typeface="Segoe UI Semilight" panose="020B0402040204020203" pitchFamily="34" charset="0"/>
              </a:rPr>
              <a:t>Each of these items can be supplied separately and is not dependent on any other. </a:t>
            </a:r>
          </a:p>
          <a:p>
            <a:endParaRPr lang="en-US" sz="1800"/>
          </a:p>
        </p:txBody>
      </p:sp>
      <p:sp>
        <p:nvSpPr>
          <p:cNvPr id="4" name="Title 3">
            <a:extLst>
              <a:ext uri="{FF2B5EF4-FFF2-40B4-BE49-F238E27FC236}">
                <a16:creationId xmlns:a16="http://schemas.microsoft.com/office/drawing/2014/main" id="{ED4EF1B5-04B0-4A50-A962-84ABC1FE30E2}"/>
              </a:ext>
            </a:extLst>
          </p:cNvPr>
          <p:cNvSpPr>
            <a:spLocks noGrp="1"/>
          </p:cNvSpPr>
          <p:nvPr>
            <p:ph type="title"/>
          </p:nvPr>
        </p:nvSpPr>
        <p:spPr/>
        <p:txBody>
          <a:bodyPr/>
          <a:lstStyle/>
          <a:p>
            <a:r>
              <a:rPr lang="en-US"/>
              <a:t>What is Mixed Supply ?</a:t>
            </a:r>
          </a:p>
        </p:txBody>
      </p:sp>
    </p:spTree>
    <p:extLst>
      <p:ext uri="{BB962C8B-B14F-4D97-AF65-F5344CB8AC3E}">
        <p14:creationId xmlns:p14="http://schemas.microsoft.com/office/powerpoint/2010/main" val="42732129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C03078-14A8-4013-9A9B-1A3EC9F61DA0}"/>
              </a:ext>
            </a:extLst>
          </p:cNvPr>
          <p:cNvSpPr>
            <a:spLocks noGrp="1"/>
          </p:cNvSpPr>
          <p:nvPr>
            <p:ph idx="1"/>
          </p:nvPr>
        </p:nvSpPr>
        <p:spPr/>
        <p:txBody>
          <a:bodyPr>
            <a:normAutofit/>
          </a:bodyPr>
          <a:lstStyle/>
          <a:p>
            <a:pPr marL="0" indent="0">
              <a:buNone/>
            </a:pPr>
            <a:r>
              <a:rPr lang="en-US" sz="1800">
                <a:solidFill>
                  <a:schemeClr val="tx1">
                    <a:lumMod val="75000"/>
                    <a:lumOff val="25000"/>
                  </a:schemeClr>
                </a:solidFill>
                <a:latin typeface="Segoe UI Semilight" panose="020B0402040204020203" pitchFamily="34" charset="0"/>
                <a:cs typeface="Segoe UI Semilight" panose="020B0402040204020203" pitchFamily="34" charset="0"/>
              </a:rPr>
              <a:t>You must rule out that the supply is a composite supply. </a:t>
            </a:r>
          </a:p>
          <a:p>
            <a:pPr marL="0" indent="0">
              <a:buNone/>
            </a:pPr>
            <a:r>
              <a:rPr lang="en-US" sz="1800">
                <a:solidFill>
                  <a:schemeClr val="tx1">
                    <a:lumMod val="75000"/>
                    <a:lumOff val="25000"/>
                  </a:schemeClr>
                </a:solidFill>
                <a:latin typeface="Segoe UI Semilight" panose="020B0402040204020203" pitchFamily="34" charset="0"/>
                <a:cs typeface="Segoe UI Semilight" panose="020B0402040204020203" pitchFamily="34" charset="0"/>
              </a:rPr>
              <a:t>A supply can be a </a:t>
            </a:r>
            <a:r>
              <a:rPr lang="en-US" sz="1800" b="1">
                <a:solidFill>
                  <a:schemeClr val="tx1">
                    <a:lumMod val="75000"/>
                    <a:lumOff val="25000"/>
                  </a:schemeClr>
                </a:solidFill>
                <a:latin typeface="Segoe UI Semilight" panose="020B0402040204020203" pitchFamily="34" charset="0"/>
                <a:cs typeface="Segoe UI Semilight" panose="020B0402040204020203" pitchFamily="34" charset="0"/>
              </a:rPr>
              <a:t>mixed supply only if it is not a composite supply</a:t>
            </a:r>
            <a:r>
              <a:rPr lang="en-US" sz="1800">
                <a:solidFill>
                  <a:schemeClr val="tx1">
                    <a:lumMod val="75000"/>
                    <a:lumOff val="25000"/>
                  </a:schemeClr>
                </a:solidFill>
                <a:latin typeface="Segoe UI Semilight" panose="020B0402040204020203" pitchFamily="34" charset="0"/>
                <a:cs typeface="Segoe UI Semilight" panose="020B0402040204020203" pitchFamily="34" charset="0"/>
              </a:rPr>
              <a:t>.</a:t>
            </a:r>
          </a:p>
          <a:p>
            <a:pPr marL="0" indent="0">
              <a:buNone/>
            </a:pPr>
            <a:endParaRPr lang="en-US" sz="1800">
              <a:solidFill>
                <a:schemeClr val="tx1">
                  <a:lumMod val="75000"/>
                  <a:lumOff val="25000"/>
                </a:schemeClr>
              </a:solidFill>
              <a:latin typeface="Segoe UI Semilight" panose="020B0402040204020203" pitchFamily="34" charset="0"/>
              <a:cs typeface="Segoe UI Semilight" panose="020B0402040204020203" pitchFamily="34" charset="0"/>
            </a:endParaRPr>
          </a:p>
          <a:p>
            <a:pPr marL="0" indent="0">
              <a:buNone/>
            </a:pPr>
            <a:r>
              <a:rPr lang="en-US" sz="1800" b="1">
                <a:solidFill>
                  <a:schemeClr val="tx1">
                    <a:lumMod val="75000"/>
                    <a:lumOff val="25000"/>
                  </a:schemeClr>
                </a:solidFill>
                <a:latin typeface="Segoe UI Semilight" panose="020B0402040204020203" pitchFamily="34" charset="0"/>
                <a:cs typeface="Segoe UI Semilight" panose="020B0402040204020203" pitchFamily="34" charset="0"/>
              </a:rPr>
              <a:t>If the items can be sold separately, i.e., the supplies not naturally bundled in the ordinary course of business</a:t>
            </a:r>
            <a:r>
              <a:rPr lang="en-US" sz="1800">
                <a:solidFill>
                  <a:schemeClr val="tx1">
                    <a:lumMod val="75000"/>
                    <a:lumOff val="25000"/>
                  </a:schemeClr>
                </a:solidFill>
                <a:latin typeface="Segoe UI Semilight" panose="020B0402040204020203" pitchFamily="34" charset="0"/>
                <a:cs typeface="Segoe UI Semilight" panose="020B0402040204020203" pitchFamily="34" charset="0"/>
              </a:rPr>
              <a:t>, then it would be a mixed supply.</a:t>
            </a:r>
          </a:p>
          <a:p>
            <a:pPr marL="0" indent="0">
              <a:buNone/>
            </a:pPr>
            <a:endParaRPr lang="en-US" sz="1800">
              <a:solidFill>
                <a:schemeClr val="tx1">
                  <a:lumMod val="75000"/>
                  <a:lumOff val="25000"/>
                </a:schemeClr>
              </a:solidFill>
              <a:latin typeface="Segoe UI Semilight" panose="020B0402040204020203" pitchFamily="34" charset="0"/>
              <a:cs typeface="Segoe UI Semilight" panose="020B0402040204020203" pitchFamily="34" charset="0"/>
            </a:endParaRPr>
          </a:p>
          <a:p>
            <a:pPr marL="0" indent="0">
              <a:buNone/>
            </a:pPr>
            <a:r>
              <a:rPr lang="en-US" sz="1800" b="1">
                <a:solidFill>
                  <a:schemeClr val="tx1">
                    <a:lumMod val="75000"/>
                    <a:lumOff val="25000"/>
                  </a:schemeClr>
                </a:solidFill>
                <a:latin typeface="Segoe UI Semilight" panose="020B0402040204020203" pitchFamily="34" charset="0"/>
                <a:cs typeface="Segoe UI Semilight" panose="020B0402040204020203" pitchFamily="34" charset="0"/>
              </a:rPr>
              <a:t>For example:</a:t>
            </a:r>
          </a:p>
          <a:p>
            <a:pPr marL="0" indent="0">
              <a:buNone/>
            </a:pPr>
            <a:endParaRPr lang="en-US" sz="1800">
              <a:solidFill>
                <a:schemeClr val="tx1">
                  <a:lumMod val="75000"/>
                  <a:lumOff val="25000"/>
                </a:schemeClr>
              </a:solidFill>
              <a:latin typeface="Segoe UI Semilight" panose="020B0402040204020203" pitchFamily="34" charset="0"/>
              <a:cs typeface="Segoe UI Semilight" panose="020B0402040204020203" pitchFamily="34" charset="0"/>
            </a:endParaRPr>
          </a:p>
          <a:p>
            <a:pPr marL="0" indent="0">
              <a:buNone/>
            </a:pPr>
            <a:r>
              <a:rPr lang="en-US" sz="1800">
                <a:solidFill>
                  <a:schemeClr val="tx1">
                    <a:lumMod val="75000"/>
                    <a:lumOff val="25000"/>
                  </a:schemeClr>
                </a:solidFill>
                <a:latin typeface="Segoe UI Semilight" panose="020B0402040204020203" pitchFamily="34" charset="0"/>
                <a:cs typeface="Segoe UI Semilight" panose="020B0402040204020203" pitchFamily="34" charset="0"/>
              </a:rPr>
              <a:t>If a person buys canned foods, sweets, chocolates, cakes, dry fruits, aerated drink and fruit juices separately and not as a Diwali gift box, then it is not considered a mixed supply. All items will be billed and taxed separately as a separate line item</a:t>
            </a:r>
          </a:p>
          <a:p>
            <a:endParaRPr lang="en-US"/>
          </a:p>
        </p:txBody>
      </p:sp>
      <p:sp>
        <p:nvSpPr>
          <p:cNvPr id="3" name="Title 2">
            <a:extLst>
              <a:ext uri="{FF2B5EF4-FFF2-40B4-BE49-F238E27FC236}">
                <a16:creationId xmlns:a16="http://schemas.microsoft.com/office/drawing/2014/main" id="{2CBEFD4E-BAE1-4C3A-971F-4BB85BE1E3C7}"/>
              </a:ext>
            </a:extLst>
          </p:cNvPr>
          <p:cNvSpPr>
            <a:spLocks noGrp="1"/>
          </p:cNvSpPr>
          <p:nvPr>
            <p:ph type="title"/>
          </p:nvPr>
        </p:nvSpPr>
        <p:spPr/>
        <p:txBody>
          <a:bodyPr/>
          <a:lstStyle/>
          <a:p>
            <a:r>
              <a:rPr lang="en-US"/>
              <a:t>How to determine Mixed Supply ?</a:t>
            </a:r>
          </a:p>
        </p:txBody>
      </p:sp>
    </p:spTree>
    <p:extLst>
      <p:ext uri="{BB962C8B-B14F-4D97-AF65-F5344CB8AC3E}">
        <p14:creationId xmlns:p14="http://schemas.microsoft.com/office/powerpoint/2010/main" val="2281371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CBF61DA-C1F4-40EB-B9FE-6D62C9251703}"/>
              </a:ext>
            </a:extLst>
          </p:cNvPr>
          <p:cNvSpPr>
            <a:spLocks noGrp="1"/>
          </p:cNvSpPr>
          <p:nvPr>
            <p:ph idx="1"/>
          </p:nvPr>
        </p:nvSpPr>
        <p:spPr/>
        <p:txBody>
          <a:bodyPr>
            <a:normAutofit/>
          </a:bodyPr>
          <a:lstStyle/>
          <a:p>
            <a:pPr marL="0" indent="0">
              <a:buNone/>
            </a:pPr>
            <a:r>
              <a:rPr lang="en-US" sz="1800" b="1">
                <a:latin typeface="Segoe UI Semilight" panose="020B0402040204020203" pitchFamily="34" charset="0"/>
                <a:cs typeface="Segoe UI Semilight" panose="020B0402040204020203" pitchFamily="34" charset="0"/>
              </a:rPr>
              <a:t>Under GST, a ‘Mixed supply’ will have the tax rate of the item which has the HIGHTEST RATE OF TAX.</a:t>
            </a:r>
          </a:p>
          <a:p>
            <a:pPr marL="0" indent="0">
              <a:buNone/>
            </a:pPr>
            <a:endParaRPr lang="en-US" sz="1800" b="1">
              <a:latin typeface="Segoe UI Semilight" panose="020B0402040204020203" pitchFamily="34" charset="0"/>
              <a:cs typeface="Segoe UI Semilight" panose="020B0402040204020203" pitchFamily="34" charset="0"/>
            </a:endParaRPr>
          </a:p>
          <a:p>
            <a:pPr marL="0" indent="0">
              <a:buNone/>
            </a:pPr>
            <a:r>
              <a:rPr lang="en-US" sz="1800">
                <a:latin typeface="Segoe UI Semilight" panose="020B0402040204020203" pitchFamily="34" charset="0"/>
                <a:cs typeface="Segoe UI Semilight" panose="020B0402040204020203" pitchFamily="34" charset="0"/>
              </a:rPr>
              <a:t>Example:</a:t>
            </a:r>
          </a:p>
          <a:p>
            <a:pPr marL="0" indent="0">
              <a:buNone/>
            </a:pPr>
            <a:endParaRPr lang="en-US" sz="1800">
              <a:latin typeface="Segoe UI Semilight" panose="020B0402040204020203" pitchFamily="34" charset="0"/>
              <a:cs typeface="Segoe UI Semilight" panose="020B0402040204020203" pitchFamily="34" charset="0"/>
            </a:endParaRPr>
          </a:p>
          <a:p>
            <a:pPr marL="0" indent="0">
              <a:buNone/>
            </a:pPr>
            <a:r>
              <a:rPr lang="en-US" sz="1800">
                <a:latin typeface="Segoe UI Semilight" panose="020B0402040204020203" pitchFamily="34" charset="0"/>
                <a:cs typeface="Segoe UI Semilight" panose="020B0402040204020203" pitchFamily="34" charset="0"/>
              </a:rPr>
              <a:t>A </a:t>
            </a:r>
            <a:r>
              <a:rPr lang="en-US" sz="1800" b="1">
                <a:latin typeface="Segoe UI Semilight" panose="020B0402040204020203" pitchFamily="34" charset="0"/>
                <a:cs typeface="Segoe UI Semilight" panose="020B0402040204020203" pitchFamily="34" charset="0"/>
              </a:rPr>
              <a:t>Diwali gift box </a:t>
            </a:r>
            <a:r>
              <a:rPr lang="en-US" sz="1800">
                <a:latin typeface="Segoe UI Semilight" panose="020B0402040204020203" pitchFamily="34" charset="0"/>
                <a:cs typeface="Segoe UI Semilight" panose="020B0402040204020203" pitchFamily="34" charset="0"/>
              </a:rPr>
              <a:t>consisting of canned foods, sweets, chocolates, cakes, dry fruits, aerated drink and fruit juices supplied for a single price is a mixed supply. </a:t>
            </a:r>
          </a:p>
          <a:p>
            <a:pPr marL="0" indent="0">
              <a:buNone/>
            </a:pPr>
            <a:r>
              <a:rPr lang="en-US" sz="1800">
                <a:latin typeface="Segoe UI Semilight" panose="020B0402040204020203" pitchFamily="34" charset="0"/>
                <a:cs typeface="Segoe UI Semilight" panose="020B0402040204020203" pitchFamily="34" charset="0"/>
              </a:rPr>
              <a:t>All are also sold separately. </a:t>
            </a:r>
          </a:p>
          <a:p>
            <a:pPr marL="0" indent="0">
              <a:buNone/>
            </a:pPr>
            <a:r>
              <a:rPr lang="en-US" sz="1800" b="1">
                <a:latin typeface="Segoe UI Semilight" panose="020B0402040204020203" pitchFamily="34" charset="0"/>
                <a:cs typeface="Segoe UI Semilight" panose="020B0402040204020203" pitchFamily="34" charset="0"/>
              </a:rPr>
              <a:t>Since aerated drinks have the highest GST rate of 28%, so 28% will apply on the entire gift box</a:t>
            </a:r>
            <a:r>
              <a:rPr lang="en-US" sz="1800">
                <a:latin typeface="Segoe UI Semilight" panose="020B0402040204020203" pitchFamily="34" charset="0"/>
                <a:cs typeface="Segoe UI Semilight" panose="020B0402040204020203" pitchFamily="34" charset="0"/>
              </a:rPr>
              <a:t>.</a:t>
            </a:r>
          </a:p>
          <a:p>
            <a:endParaRPr lang="en-US"/>
          </a:p>
        </p:txBody>
      </p:sp>
      <p:sp>
        <p:nvSpPr>
          <p:cNvPr id="3" name="Title 2">
            <a:extLst>
              <a:ext uri="{FF2B5EF4-FFF2-40B4-BE49-F238E27FC236}">
                <a16:creationId xmlns:a16="http://schemas.microsoft.com/office/drawing/2014/main" id="{8466C2EE-33AB-4263-A127-487272E8C285}"/>
              </a:ext>
            </a:extLst>
          </p:cNvPr>
          <p:cNvSpPr>
            <a:spLocks noGrp="1"/>
          </p:cNvSpPr>
          <p:nvPr>
            <p:ph type="title"/>
          </p:nvPr>
        </p:nvSpPr>
        <p:spPr>
          <a:xfrm>
            <a:off x="416920" y="1138879"/>
            <a:ext cx="8727080" cy="411749"/>
          </a:xfrm>
        </p:spPr>
        <p:txBody>
          <a:bodyPr/>
          <a:lstStyle/>
          <a:p>
            <a:r>
              <a:rPr lang="en-US" sz="2100"/>
              <a:t>What tax rate applies for Mixed Supply ?</a:t>
            </a:r>
          </a:p>
        </p:txBody>
      </p:sp>
    </p:spTree>
    <p:extLst>
      <p:ext uri="{BB962C8B-B14F-4D97-AF65-F5344CB8AC3E}">
        <p14:creationId xmlns:p14="http://schemas.microsoft.com/office/powerpoint/2010/main" val="7173527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D8A6FF-6697-4DB5-9974-7D2EE787514B}"/>
              </a:ext>
            </a:extLst>
          </p:cNvPr>
          <p:cNvSpPr>
            <a:spLocks noGrp="1"/>
          </p:cNvSpPr>
          <p:nvPr>
            <p:ph idx="1"/>
          </p:nvPr>
        </p:nvSpPr>
        <p:spPr>
          <a:xfrm>
            <a:off x="472508" y="1640016"/>
            <a:ext cx="8198984" cy="411749"/>
          </a:xfrm>
        </p:spPr>
        <p:txBody>
          <a:bodyPr>
            <a:normAutofit/>
          </a:bodyPr>
          <a:lstStyle/>
          <a:p>
            <a:pPr marL="0" indent="0">
              <a:buNone/>
            </a:pPr>
            <a:r>
              <a:rPr lang="en-US" sz="1500">
                <a:solidFill>
                  <a:schemeClr val="tx1">
                    <a:lumMod val="75000"/>
                    <a:lumOff val="25000"/>
                  </a:schemeClr>
                </a:solidFill>
                <a:latin typeface="Segoe UI Semilight" panose="020B0402040204020203" pitchFamily="34" charset="0"/>
                <a:cs typeface="Segoe UI Semilight" panose="020B0402040204020203" pitchFamily="34" charset="0"/>
              </a:rPr>
              <a:t>In their food and beverages line of business, they are selling Diwali Gift packs:  </a:t>
            </a:r>
          </a:p>
        </p:txBody>
      </p:sp>
      <p:sp>
        <p:nvSpPr>
          <p:cNvPr id="3" name="Title 2">
            <a:extLst>
              <a:ext uri="{FF2B5EF4-FFF2-40B4-BE49-F238E27FC236}">
                <a16:creationId xmlns:a16="http://schemas.microsoft.com/office/drawing/2014/main" id="{F32DDEAA-203F-47F5-9DDF-560B71AF5267}"/>
              </a:ext>
            </a:extLst>
          </p:cNvPr>
          <p:cNvSpPr>
            <a:spLocks noGrp="1"/>
          </p:cNvSpPr>
          <p:nvPr>
            <p:ph type="title"/>
          </p:nvPr>
        </p:nvSpPr>
        <p:spPr>
          <a:xfrm>
            <a:off x="123005" y="1138879"/>
            <a:ext cx="8240511" cy="411749"/>
          </a:xfrm>
        </p:spPr>
        <p:txBody>
          <a:bodyPr/>
          <a:lstStyle/>
          <a:p>
            <a:r>
              <a:rPr lang="en-US"/>
              <a:t>Tax Rate for Excellent Enterprises</a:t>
            </a:r>
          </a:p>
        </p:txBody>
      </p:sp>
      <p:sp>
        <p:nvSpPr>
          <p:cNvPr id="4" name="TextBox 3">
            <a:extLst>
              <a:ext uri="{FF2B5EF4-FFF2-40B4-BE49-F238E27FC236}">
                <a16:creationId xmlns:a16="http://schemas.microsoft.com/office/drawing/2014/main" id="{BF8629E4-FAEF-4F7B-9DC5-84102231A085}"/>
              </a:ext>
            </a:extLst>
          </p:cNvPr>
          <p:cNvSpPr txBox="1"/>
          <p:nvPr/>
        </p:nvSpPr>
        <p:spPr>
          <a:xfrm>
            <a:off x="1735727" y="4574138"/>
            <a:ext cx="5935436" cy="369332"/>
          </a:xfrm>
          <a:prstGeom prst="rect">
            <a:avLst/>
          </a:prstGeom>
          <a:noFill/>
          <a:ln w="28575">
            <a:solidFill>
              <a:schemeClr val="accent4"/>
            </a:solidFill>
          </a:ln>
        </p:spPr>
        <p:txBody>
          <a:bodyPr wrap="square" rtlCol="0">
            <a:spAutoFit/>
          </a:bodyPr>
          <a:lstStyle/>
          <a:p>
            <a:pPr algn="ctr"/>
            <a:r>
              <a:rPr lang="en-US" sz="1800">
                <a:latin typeface="Segoe UI Semilight" panose="020B0402040204020203" pitchFamily="34" charset="0"/>
                <a:cs typeface="Segoe UI Semilight" panose="020B0402040204020203" pitchFamily="34" charset="0"/>
              </a:rPr>
              <a:t>What is the tax rate that will apply on this mixed supply ? </a:t>
            </a:r>
          </a:p>
        </p:txBody>
      </p:sp>
      <p:graphicFrame>
        <p:nvGraphicFramePr>
          <p:cNvPr id="6" name="Table 5">
            <a:extLst>
              <a:ext uri="{FF2B5EF4-FFF2-40B4-BE49-F238E27FC236}">
                <a16:creationId xmlns:a16="http://schemas.microsoft.com/office/drawing/2014/main" id="{04FA6B2A-3B15-4A44-B27A-778B8765A316}"/>
              </a:ext>
            </a:extLst>
          </p:cNvPr>
          <p:cNvGraphicFramePr>
            <a:graphicFrameLocks noGrp="1"/>
          </p:cNvGraphicFramePr>
          <p:nvPr>
            <p:extLst/>
          </p:nvPr>
        </p:nvGraphicFramePr>
        <p:xfrm>
          <a:off x="561693" y="2051764"/>
          <a:ext cx="8020616" cy="2160754"/>
        </p:xfrm>
        <a:graphic>
          <a:graphicData uri="http://schemas.openxmlformats.org/drawingml/2006/table">
            <a:tbl>
              <a:tblPr/>
              <a:tblGrid>
                <a:gridCol w="3352880">
                  <a:extLst>
                    <a:ext uri="{9D8B030D-6E8A-4147-A177-3AD203B41FA5}">
                      <a16:colId xmlns:a16="http://schemas.microsoft.com/office/drawing/2014/main" val="450520889"/>
                    </a:ext>
                  </a:extLst>
                </a:gridCol>
                <a:gridCol w="1446341">
                  <a:extLst>
                    <a:ext uri="{9D8B030D-6E8A-4147-A177-3AD203B41FA5}">
                      <a16:colId xmlns:a16="http://schemas.microsoft.com/office/drawing/2014/main" val="2253903277"/>
                    </a:ext>
                  </a:extLst>
                </a:gridCol>
                <a:gridCol w="1446341">
                  <a:extLst>
                    <a:ext uri="{9D8B030D-6E8A-4147-A177-3AD203B41FA5}">
                      <a16:colId xmlns:a16="http://schemas.microsoft.com/office/drawing/2014/main" val="3966330215"/>
                    </a:ext>
                  </a:extLst>
                </a:gridCol>
                <a:gridCol w="1775054">
                  <a:extLst>
                    <a:ext uri="{9D8B030D-6E8A-4147-A177-3AD203B41FA5}">
                      <a16:colId xmlns:a16="http://schemas.microsoft.com/office/drawing/2014/main" val="1140809514"/>
                    </a:ext>
                  </a:extLst>
                </a:gridCol>
              </a:tblGrid>
              <a:tr h="327260">
                <a:tc gridSpan="4">
                  <a:txBody>
                    <a:bodyPr/>
                    <a:lstStyle/>
                    <a:p>
                      <a:pPr algn="ctr" rtl="0" fontAlgn="ctr"/>
                      <a:r>
                        <a:rPr lang="en-US" sz="1500" b="1" i="0" u="none" strike="noStrike">
                          <a:solidFill>
                            <a:srgbClr val="FFFFFF"/>
                          </a:solidFill>
                          <a:effectLst/>
                          <a:latin typeface="Segoe UI Semilight" panose="020B0402040204020203" pitchFamily="34" charset="0"/>
                        </a:rPr>
                        <a:t>Bill of Materials - </a:t>
                      </a:r>
                      <a:r>
                        <a:rPr lang="en-US" sz="1500" b="1" i="0" u="none" strike="noStrike">
                          <a:solidFill>
                            <a:srgbClr val="FFFF00"/>
                          </a:solidFill>
                          <a:effectLst/>
                          <a:latin typeface="Segoe UI Semilight" panose="020B0402040204020203" pitchFamily="34" charset="0"/>
                        </a:rPr>
                        <a:t>Sunlit Diwali Gift Pack</a:t>
                      </a:r>
                    </a:p>
                  </a:txBody>
                  <a:tcPr marL="4618" marR="4618" marT="4618"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hMerge="1">
                  <a:txBody>
                    <a:bodyPr/>
                    <a:lstStyle/>
                    <a:p>
                      <a:endParaRPr lang="en-IN"/>
                    </a:p>
                  </a:txBody>
                  <a:tcPr/>
                </a:tc>
                <a:tc hMerge="1">
                  <a:txBody>
                    <a:bodyPr/>
                    <a:lstStyle/>
                    <a:p>
                      <a:endParaRPr lang="en-IN"/>
                    </a:p>
                  </a:txBody>
                  <a:tcPr/>
                </a:tc>
                <a:tc hMerge="1">
                  <a:txBody>
                    <a:bodyPr/>
                    <a:lstStyle/>
                    <a:p>
                      <a:endParaRPr lang="en-IN"/>
                    </a:p>
                  </a:txBody>
                  <a:tcPr/>
                </a:tc>
                <a:extLst>
                  <a:ext uri="{0D108BD9-81ED-4DB2-BD59-A6C34878D82A}">
                    <a16:rowId xmlns:a16="http://schemas.microsoft.com/office/drawing/2014/main" val="445113709"/>
                  </a:ext>
                </a:extLst>
              </a:tr>
              <a:tr h="490890">
                <a:tc>
                  <a:txBody>
                    <a:bodyPr/>
                    <a:lstStyle/>
                    <a:p>
                      <a:pPr algn="ctr" rtl="0" fontAlgn="ctr"/>
                      <a:r>
                        <a:rPr lang="en-IN" sz="1500" b="1" i="0" u="none" strike="noStrike">
                          <a:solidFill>
                            <a:srgbClr val="FFFFFF"/>
                          </a:solidFill>
                          <a:effectLst/>
                          <a:latin typeface="Segoe UI Semilight" panose="020B0402040204020203" pitchFamily="34" charset="0"/>
                        </a:rPr>
                        <a:t>Components</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500" b="1" i="0" u="none" strike="noStrike">
                          <a:solidFill>
                            <a:srgbClr val="FFFFFF"/>
                          </a:solidFill>
                          <a:effectLst/>
                          <a:latin typeface="Segoe UI Semilight" panose="020B0402040204020203" pitchFamily="34" charset="0"/>
                        </a:rPr>
                        <a:t>Unit of Measure</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500" b="1" i="0" u="none" strike="noStrike">
                          <a:solidFill>
                            <a:srgbClr val="FFFFFF"/>
                          </a:solidFill>
                          <a:effectLst/>
                          <a:latin typeface="Segoe UI Semilight" panose="020B0402040204020203" pitchFamily="34" charset="0"/>
                        </a:rPr>
                        <a:t>Quantity per 1 Pack</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tc>
                  <a:txBody>
                    <a:bodyPr/>
                    <a:lstStyle/>
                    <a:p>
                      <a:pPr algn="ctr" rtl="0" fontAlgn="ctr"/>
                      <a:r>
                        <a:rPr lang="en-IN" sz="1500" b="1" i="0" u="none" strike="noStrike">
                          <a:solidFill>
                            <a:srgbClr val="FFFFFF"/>
                          </a:solidFill>
                          <a:effectLst/>
                          <a:latin typeface="Segoe UI Semilight" panose="020B0402040204020203" pitchFamily="34" charset="0"/>
                        </a:rPr>
                        <a:t>GST %age</a:t>
                      </a:r>
                    </a:p>
                  </a:txBody>
                  <a:tcPr marL="4618" marR="4618" marT="4618" marB="0" anchor="ctr">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0000"/>
                    </a:solidFill>
                  </a:tcPr>
                </a:tc>
                <a:extLst>
                  <a:ext uri="{0D108BD9-81ED-4DB2-BD59-A6C34878D82A}">
                    <a16:rowId xmlns:a16="http://schemas.microsoft.com/office/drawing/2014/main" val="2247132118"/>
                  </a:ext>
                </a:extLst>
              </a:tr>
              <a:tr h="335651">
                <a:tc>
                  <a:txBody>
                    <a:bodyPr/>
                    <a:lstStyle/>
                    <a:p>
                      <a:pPr algn="l" rtl="0" fontAlgn="ctr"/>
                      <a:r>
                        <a:rPr lang="en-IN" sz="1500" b="0" i="0" u="none" strike="noStrike">
                          <a:solidFill>
                            <a:schemeClr val="tx1">
                              <a:lumMod val="75000"/>
                              <a:lumOff val="25000"/>
                            </a:schemeClr>
                          </a:solidFill>
                          <a:effectLst/>
                          <a:latin typeface="Segoe UI Semilight" panose="020B0402040204020203" pitchFamily="34" charset="0"/>
                        </a:rPr>
                        <a:t>Sunlit Marie Biscuit - 100 </a:t>
                      </a:r>
                      <a:r>
                        <a:rPr lang="en-IN" sz="1500" b="0" i="0" u="none" strike="noStrike" err="1">
                          <a:solidFill>
                            <a:schemeClr val="tx1">
                              <a:lumMod val="75000"/>
                              <a:lumOff val="25000"/>
                            </a:schemeClr>
                          </a:solidFill>
                          <a:effectLst/>
                          <a:latin typeface="Segoe UI Semilight" panose="020B0402040204020203" pitchFamily="34" charset="0"/>
                        </a:rPr>
                        <a:t>Gms</a:t>
                      </a:r>
                      <a:r>
                        <a:rPr lang="en-IN" sz="1500" b="0" i="0" u="none" strike="noStrike">
                          <a:solidFill>
                            <a:schemeClr val="tx1">
                              <a:lumMod val="75000"/>
                              <a:lumOff val="25000"/>
                            </a:schemeClr>
                          </a:solidFill>
                          <a:effectLst/>
                          <a:latin typeface="Segoe UI Semilight" panose="020B0402040204020203" pitchFamily="34" charset="0"/>
                        </a:rPr>
                        <a:t> </a:t>
                      </a:r>
                      <a:r>
                        <a:rPr lang="en-IN" sz="1500" b="0" i="0" u="none" strike="noStrike" err="1">
                          <a:solidFill>
                            <a:schemeClr val="tx1">
                              <a:lumMod val="75000"/>
                              <a:lumOff val="25000"/>
                            </a:schemeClr>
                          </a:solidFill>
                          <a:effectLst/>
                          <a:latin typeface="Segoe UI Semilight" panose="020B0402040204020203" pitchFamily="34" charset="0"/>
                        </a:rPr>
                        <a:t>Pkt</a:t>
                      </a:r>
                      <a:endParaRPr lang="en-IN" sz="1500" b="0" i="0" u="none" strike="noStrike">
                        <a:solidFill>
                          <a:schemeClr val="tx1">
                            <a:lumMod val="75000"/>
                            <a:lumOff val="25000"/>
                          </a:schemeClr>
                        </a:solidFill>
                        <a:effectLst/>
                        <a:latin typeface="Segoe UI Semilight" panose="020B0402040204020203" pitchFamily="34" charset="0"/>
                      </a:endParaRPr>
                    </a:p>
                  </a:txBody>
                  <a:tcPr marL="69263"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Nos</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10</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5%</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2180515582"/>
                  </a:ext>
                </a:extLst>
              </a:tr>
              <a:tr h="335651">
                <a:tc>
                  <a:txBody>
                    <a:bodyPr/>
                    <a:lstStyle/>
                    <a:p>
                      <a:pPr algn="l" rtl="0" fontAlgn="ctr"/>
                      <a:r>
                        <a:rPr lang="en-US" sz="1500">
                          <a:solidFill>
                            <a:schemeClr val="tx1">
                              <a:lumMod val="75000"/>
                              <a:lumOff val="25000"/>
                            </a:schemeClr>
                          </a:solidFill>
                          <a:latin typeface="Segoe UI Semilight" panose="020B0402040204020203" pitchFamily="34" charset="0"/>
                          <a:cs typeface="Segoe UI Semilight" panose="020B0402040204020203" pitchFamily="34" charset="0"/>
                        </a:rPr>
                        <a:t>Namkeen mixture pkt </a:t>
                      </a:r>
                      <a:endParaRPr lang="fr-FR" sz="1500" b="0" i="0" u="none" strike="noStrike">
                        <a:solidFill>
                          <a:schemeClr val="tx1">
                            <a:lumMod val="75000"/>
                            <a:lumOff val="25000"/>
                          </a:schemeClr>
                        </a:solidFill>
                        <a:effectLst/>
                        <a:latin typeface="Segoe UI Semilight" panose="020B0402040204020203" pitchFamily="34" charset="0"/>
                      </a:endParaRPr>
                    </a:p>
                  </a:txBody>
                  <a:tcPr marL="69263"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Nos</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1</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12%</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2329730154"/>
                  </a:ext>
                </a:extLst>
              </a:tr>
              <a:tr h="335651">
                <a:tc>
                  <a:txBody>
                    <a:bodyPr/>
                    <a:lstStyle/>
                    <a:p>
                      <a:pPr algn="l" rtl="0" fontAlgn="ctr"/>
                      <a:r>
                        <a:rPr lang="en-US" sz="1500">
                          <a:solidFill>
                            <a:schemeClr val="tx1">
                              <a:lumMod val="75000"/>
                              <a:lumOff val="25000"/>
                            </a:schemeClr>
                          </a:solidFill>
                          <a:latin typeface="Segoe UI Semilight" panose="020B0402040204020203" pitchFamily="34" charset="0"/>
                          <a:cs typeface="Segoe UI Semilight" panose="020B0402040204020203" pitchFamily="34" charset="0"/>
                        </a:rPr>
                        <a:t>Sunlit Brownie cake </a:t>
                      </a:r>
                      <a:endParaRPr lang="en-IN" sz="1500" b="0" i="0" u="none" strike="noStrike">
                        <a:solidFill>
                          <a:schemeClr val="tx1">
                            <a:lumMod val="75000"/>
                            <a:lumOff val="25000"/>
                          </a:schemeClr>
                        </a:solidFill>
                        <a:effectLst/>
                        <a:latin typeface="Segoe UI Semilight" panose="020B0402040204020203" pitchFamily="34" charset="0"/>
                      </a:endParaRPr>
                    </a:p>
                  </a:txBody>
                  <a:tcPr marL="69263"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Kgs</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1</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18%</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3352325970"/>
                  </a:ext>
                </a:extLst>
              </a:tr>
              <a:tr h="335651">
                <a:tc>
                  <a:txBody>
                    <a:bodyPr/>
                    <a:lstStyle/>
                    <a:p>
                      <a:pPr algn="l" rtl="0" fontAlgn="ctr"/>
                      <a:r>
                        <a:rPr lang="en-US" sz="1500">
                          <a:solidFill>
                            <a:schemeClr val="tx1">
                              <a:lumMod val="75000"/>
                              <a:lumOff val="25000"/>
                            </a:schemeClr>
                          </a:solidFill>
                          <a:latin typeface="Segoe UI Semilight" panose="020B0402040204020203" pitchFamily="34" charset="0"/>
                          <a:cs typeface="Segoe UI Semilight" panose="020B0402040204020203" pitchFamily="34" charset="0"/>
                        </a:rPr>
                        <a:t>Sunlit Cola </a:t>
                      </a:r>
                      <a:endParaRPr lang="en-IN" sz="1500" b="0" i="0" u="none" strike="noStrike">
                        <a:solidFill>
                          <a:schemeClr val="tx1">
                            <a:lumMod val="75000"/>
                            <a:lumOff val="25000"/>
                          </a:schemeClr>
                        </a:solidFill>
                        <a:effectLst/>
                        <a:latin typeface="Segoe UI Semilight" panose="020B0402040204020203" pitchFamily="34" charset="0"/>
                      </a:endParaRPr>
                    </a:p>
                  </a:txBody>
                  <a:tcPr marL="69263"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Nos</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1</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tc>
                  <a:txBody>
                    <a:bodyPr/>
                    <a:lstStyle/>
                    <a:p>
                      <a:pPr algn="ctr" rtl="0" fontAlgn="ctr"/>
                      <a:r>
                        <a:rPr lang="en-IN" sz="1500" b="0" i="0" u="none" strike="noStrike">
                          <a:solidFill>
                            <a:schemeClr val="tx1">
                              <a:lumMod val="75000"/>
                              <a:lumOff val="25000"/>
                            </a:schemeClr>
                          </a:solidFill>
                          <a:effectLst/>
                          <a:latin typeface="Segoe UI Semilight" panose="020B0402040204020203" pitchFamily="34" charset="0"/>
                        </a:rPr>
                        <a:t>28%</a:t>
                      </a:r>
                    </a:p>
                  </a:txBody>
                  <a:tcPr marL="4618" marR="4618" marT="4618"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E6E6"/>
                    </a:solidFill>
                  </a:tcPr>
                </a:tc>
                <a:extLst>
                  <a:ext uri="{0D108BD9-81ED-4DB2-BD59-A6C34878D82A}">
                    <a16:rowId xmlns:a16="http://schemas.microsoft.com/office/drawing/2014/main" val="1741842890"/>
                  </a:ext>
                </a:extLst>
              </a:tr>
            </a:tbl>
          </a:graphicData>
        </a:graphic>
      </p:graphicFrame>
      <p:sp>
        <p:nvSpPr>
          <p:cNvPr id="7" name="TextBox 6">
            <a:extLst>
              <a:ext uri="{FF2B5EF4-FFF2-40B4-BE49-F238E27FC236}">
                <a16:creationId xmlns:a16="http://schemas.microsoft.com/office/drawing/2014/main" id="{7F9EDAF7-F5B8-48B4-829A-3832C653A42F}"/>
              </a:ext>
            </a:extLst>
          </p:cNvPr>
          <p:cNvSpPr txBox="1"/>
          <p:nvPr/>
        </p:nvSpPr>
        <p:spPr>
          <a:xfrm>
            <a:off x="2380706" y="5256167"/>
            <a:ext cx="4673237" cy="369332"/>
          </a:xfrm>
          <a:prstGeom prst="rect">
            <a:avLst/>
          </a:prstGeom>
          <a:noFill/>
        </p:spPr>
        <p:txBody>
          <a:bodyPr wrap="square" rtlCol="0">
            <a:spAutoFit/>
          </a:bodyPr>
          <a:lstStyle/>
          <a:p>
            <a:pPr algn="ctr"/>
            <a:r>
              <a:rPr lang="en-US" sz="1800">
                <a:latin typeface="Segoe UI Semilight" panose="020B0402040204020203" pitchFamily="34" charset="0"/>
                <a:cs typeface="Segoe UI Semilight" panose="020B0402040204020203" pitchFamily="34" charset="0"/>
              </a:rPr>
              <a:t>28% , HIGHEST RATE OF TAX</a:t>
            </a:r>
          </a:p>
        </p:txBody>
      </p:sp>
    </p:spTree>
    <p:extLst>
      <p:ext uri="{BB962C8B-B14F-4D97-AF65-F5344CB8AC3E}">
        <p14:creationId xmlns:p14="http://schemas.microsoft.com/office/powerpoint/2010/main" val="1180027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04825" y="228600"/>
            <a:ext cx="7219950" cy="625475"/>
          </a:xfrm>
        </p:spPr>
        <p:txBody>
          <a:bodyPr/>
          <a:lstStyle/>
          <a:p>
            <a:pPr eaLnBrk="1" hangingPunct="1"/>
            <a:r>
              <a:rPr lang="en-US" altLang="en-US" smtClean="0"/>
              <a:t>Sale and Purchase Management</a:t>
            </a:r>
          </a:p>
        </p:txBody>
      </p:sp>
      <p:sp>
        <p:nvSpPr>
          <p:cNvPr id="15363" name="TextBox 1"/>
          <p:cNvSpPr txBox="1">
            <a:spLocks noChangeArrowheads="1"/>
          </p:cNvSpPr>
          <p:nvPr/>
        </p:nvSpPr>
        <p:spPr bwMode="auto">
          <a:xfrm>
            <a:off x="1066800" y="1600200"/>
            <a:ext cx="6096000" cy="48320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800100" indent="-34290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defRPr/>
            </a:pPr>
            <a:endParaRPr lang="en-US" altLang="en-US" dirty="0" smtClean="0"/>
          </a:p>
          <a:p>
            <a:pPr>
              <a:buFont typeface="Arial" panose="020B0604020202020204" pitchFamily="34" charset="0"/>
              <a:buChar char="•"/>
              <a:defRPr/>
            </a:pPr>
            <a:r>
              <a:rPr lang="en-US" altLang="en-US" dirty="0" smtClean="0"/>
              <a:t>GST Composite and Mixed Supply</a:t>
            </a:r>
          </a:p>
          <a:p>
            <a:pPr lvl="1">
              <a:buFont typeface="Arial" panose="020B0604020202020204" pitchFamily="34" charset="0"/>
              <a:buChar char="•"/>
              <a:defRPr/>
            </a:pPr>
            <a:r>
              <a:rPr lang="en-US" altLang="en-US" sz="2000" dirty="0" smtClean="0"/>
              <a:t>GST for packing, insurance, freight </a:t>
            </a:r>
            <a:r>
              <a:rPr lang="en-US" altLang="en-US" sz="2000" dirty="0" err="1" smtClean="0"/>
              <a:t>etc</a:t>
            </a:r>
            <a:endParaRPr lang="en-US" altLang="en-US" sz="2000" dirty="0" smtClean="0"/>
          </a:p>
          <a:p>
            <a:pPr>
              <a:buFont typeface="Arial" panose="020B0604020202020204" pitchFamily="34" charset="0"/>
              <a:buChar char="•"/>
              <a:defRPr/>
            </a:pPr>
            <a:r>
              <a:rPr lang="en-US" altLang="en-US" dirty="0" smtClean="0"/>
              <a:t>Standard Rate</a:t>
            </a:r>
          </a:p>
          <a:p>
            <a:pPr>
              <a:buFont typeface="Arial" panose="020B0604020202020204" pitchFamily="34" charset="0"/>
              <a:buChar char="•"/>
              <a:defRPr/>
            </a:pPr>
            <a:r>
              <a:rPr lang="en-US" altLang="en-US" dirty="0" smtClean="0"/>
              <a:t>Use Multiple Price Levels</a:t>
            </a:r>
          </a:p>
          <a:p>
            <a:pPr>
              <a:buFont typeface="Arial" panose="020B0604020202020204" pitchFamily="34" charset="0"/>
              <a:buChar char="•"/>
              <a:defRPr/>
            </a:pPr>
            <a:r>
              <a:rPr lang="en-US" altLang="en-US" dirty="0" smtClean="0"/>
              <a:t>Discount</a:t>
            </a:r>
          </a:p>
          <a:p>
            <a:pPr>
              <a:buFont typeface="Arial" panose="020B0604020202020204" pitchFamily="34" charset="0"/>
              <a:buChar char="•"/>
              <a:defRPr/>
            </a:pPr>
            <a:r>
              <a:rPr lang="en-US" altLang="en-US" dirty="0"/>
              <a:t>Invoice Round </a:t>
            </a:r>
            <a:r>
              <a:rPr lang="en-US" altLang="en-US" dirty="0" smtClean="0"/>
              <a:t>Off</a:t>
            </a:r>
          </a:p>
          <a:p>
            <a:pPr>
              <a:buFont typeface="Arial" panose="020B0604020202020204" pitchFamily="34" charset="0"/>
              <a:buChar char="•"/>
              <a:defRPr/>
            </a:pPr>
            <a:r>
              <a:rPr lang="en-US" altLang="en-US" dirty="0" smtClean="0"/>
              <a:t>Additional Cost of Purchase</a:t>
            </a:r>
          </a:p>
          <a:p>
            <a:pPr marL="0" indent="0">
              <a:defRPr/>
            </a:pPr>
            <a:endParaRPr lang="en-US" altLang="en-US" dirty="0" smtClean="0"/>
          </a:p>
          <a:p>
            <a:pPr marL="0" indent="0">
              <a:defRPr/>
            </a:pPr>
            <a:endParaRPr lang="en-US" altLang="en-US" dirty="0" smtClean="0"/>
          </a:p>
          <a:p>
            <a:pPr lvl="1">
              <a:buFont typeface="Arial" panose="020B0604020202020204" pitchFamily="34" charset="0"/>
              <a:buChar char="•"/>
              <a:defRPr/>
            </a:pPr>
            <a:endParaRPr lang="en-US" altLang="en-US" dirty="0" smtClean="0"/>
          </a:p>
          <a:p>
            <a:pPr lvl="1">
              <a:buFont typeface="Arial" panose="020B0604020202020204" pitchFamily="34" charset="0"/>
              <a:buChar char="•"/>
              <a:defRPr/>
            </a:pPr>
            <a:endParaRPr lang="en-US" altLang="en-US" dirty="0" smtClean="0"/>
          </a:p>
          <a:p>
            <a:pPr lvl="1">
              <a:buFont typeface="Arial" panose="020B0604020202020204" pitchFamily="34" charset="0"/>
              <a:buChar char="•"/>
              <a:defRPr/>
            </a:pPr>
            <a:endParaRPr lang="en-IN" alt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489C13E-2CA8-4A36-BB0E-988A13216A90}"/>
              </a:ext>
            </a:extLst>
          </p:cNvPr>
          <p:cNvSpPr>
            <a:spLocks noGrp="1"/>
          </p:cNvSpPr>
          <p:nvPr>
            <p:ph type="title"/>
          </p:nvPr>
        </p:nvSpPr>
        <p:spPr/>
        <p:txBody>
          <a:bodyPr/>
          <a:lstStyle/>
          <a:p>
            <a:r>
              <a:rPr lang="en-US"/>
              <a:t>BOM for Sunlit Diwali Pack</a:t>
            </a:r>
          </a:p>
        </p:txBody>
      </p:sp>
      <p:pic>
        <p:nvPicPr>
          <p:cNvPr id="4" name="Picture 3">
            <a:extLst>
              <a:ext uri="{FF2B5EF4-FFF2-40B4-BE49-F238E27FC236}">
                <a16:creationId xmlns:a16="http://schemas.microsoft.com/office/drawing/2014/main" id="{8FFC5109-B5B6-4C88-BFC4-63558061D9A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79714" y="1749389"/>
            <a:ext cx="7112726" cy="3776898"/>
          </a:xfrm>
          <a:prstGeom prst="rect">
            <a:avLst/>
          </a:prstGeom>
        </p:spPr>
      </p:pic>
    </p:spTree>
    <p:extLst>
      <p:ext uri="{BB962C8B-B14F-4D97-AF65-F5344CB8AC3E}">
        <p14:creationId xmlns:p14="http://schemas.microsoft.com/office/powerpoint/2010/main" val="555670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A90A303-C05B-4461-A4D7-CAC9D0AA4C08}"/>
              </a:ext>
            </a:extLst>
          </p:cNvPr>
          <p:cNvSpPr>
            <a:spLocks noGrp="1"/>
          </p:cNvSpPr>
          <p:nvPr>
            <p:ph type="title"/>
          </p:nvPr>
        </p:nvSpPr>
        <p:spPr/>
        <p:txBody>
          <a:bodyPr/>
          <a:lstStyle/>
          <a:p>
            <a:r>
              <a:rPr lang="en-US"/>
              <a:t>Tax on the Mixed Supply</a:t>
            </a:r>
          </a:p>
        </p:txBody>
      </p:sp>
      <p:pic>
        <p:nvPicPr>
          <p:cNvPr id="5" name="Picture 4">
            <a:extLst>
              <a:ext uri="{FF2B5EF4-FFF2-40B4-BE49-F238E27FC236}">
                <a16:creationId xmlns:a16="http://schemas.microsoft.com/office/drawing/2014/main" id="{C437980A-2C3D-4092-B336-18071D1D967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979714" y="1749390"/>
            <a:ext cx="7112726" cy="3776898"/>
          </a:xfrm>
          <a:prstGeom prst="rect">
            <a:avLst/>
          </a:prstGeom>
        </p:spPr>
      </p:pic>
    </p:spTree>
    <p:extLst>
      <p:ext uri="{BB962C8B-B14F-4D97-AF65-F5344CB8AC3E}">
        <p14:creationId xmlns:p14="http://schemas.microsoft.com/office/powerpoint/2010/main" val="4294935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pc="450"/>
              <a:t>Quiz</a:t>
            </a:r>
          </a:p>
        </p:txBody>
      </p:sp>
      <p:sp>
        <p:nvSpPr>
          <p:cNvPr id="3" name="Content Placeholder 2"/>
          <p:cNvSpPr>
            <a:spLocks noGrp="1"/>
          </p:cNvSpPr>
          <p:nvPr>
            <p:ph idx="1"/>
          </p:nvPr>
        </p:nvSpPr>
        <p:spPr>
          <a:xfrm>
            <a:off x="3434369" y="3689439"/>
            <a:ext cx="3979583" cy="323416"/>
          </a:xfrm>
        </p:spPr>
        <p:txBody>
          <a:bodyPr/>
          <a:lstStyle/>
          <a:p>
            <a:r>
              <a:rPr lang="en-US"/>
              <a:t>GST Composite and Mixed Supply</a:t>
            </a:r>
          </a:p>
        </p:txBody>
      </p:sp>
      <p:pic>
        <p:nvPicPr>
          <p:cNvPr id="4" name="Picture 3" descr="&lt;strong&gt;Quiz&lt;/strong&gt; - Definição múltipla de variáveis globais"/>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3783" y="2301186"/>
            <a:ext cx="2121694" cy="214312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0207909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692218"/>
            <a:ext cx="9144000" cy="1143851"/>
          </a:xfrm>
        </p:spPr>
        <p:txBody>
          <a:bodyPr anchor="ctr"/>
          <a:lstStyle/>
          <a:p>
            <a:r>
              <a:rPr lang="en-US" sz="2100">
                <a:latin typeface="Segoe UI" panose="020B0502040204020203" pitchFamily="34" charset="0"/>
                <a:cs typeface="Segoe UI" panose="020B0502040204020203" pitchFamily="34" charset="0"/>
              </a:rPr>
              <a:t>What is the GST Rate that will apply for ‘Composite Supply’ _____________</a:t>
            </a:r>
            <a:endParaRPr lang="en-US" sz="2100" i="1">
              <a:latin typeface="Segoe UI" panose="020B0502040204020203" pitchFamily="34" charset="0"/>
              <a:cs typeface="Segoe UI" panose="020B0502040204020203" pitchFamily="34" charset="0"/>
            </a:endParaRPr>
          </a:p>
        </p:txBody>
      </p:sp>
      <p:sp>
        <p:nvSpPr>
          <p:cNvPr id="7" name="Rectangle 6"/>
          <p:cNvSpPr/>
          <p:nvPr/>
        </p:nvSpPr>
        <p:spPr>
          <a:xfrm>
            <a:off x="552260" y="3108677"/>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A)  Tax rate of the item which has the HIGHTEST RATE OF TAX.</a:t>
            </a:r>
            <a:endParaRPr lang="en-US" sz="1500"/>
          </a:p>
        </p:txBody>
      </p:sp>
      <p:sp>
        <p:nvSpPr>
          <p:cNvPr id="8" name="Rectangle 7"/>
          <p:cNvSpPr/>
          <p:nvPr/>
        </p:nvSpPr>
        <p:spPr>
          <a:xfrm>
            <a:off x="5055680" y="3108676"/>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B)  The tax rate of the principal supply will apply on the entire supply</a:t>
            </a:r>
            <a:endParaRPr lang="en-US" sz="1500"/>
          </a:p>
        </p:txBody>
      </p:sp>
      <p:sp>
        <p:nvSpPr>
          <p:cNvPr id="9" name="Rectangle 8"/>
          <p:cNvSpPr/>
          <p:nvPr/>
        </p:nvSpPr>
        <p:spPr>
          <a:xfrm>
            <a:off x="552260" y="4281069"/>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C)  Tax rate of the item which has the LOWEST RATE OF TAX.</a:t>
            </a:r>
            <a:endParaRPr lang="en-US" sz="1500"/>
          </a:p>
        </p:txBody>
      </p:sp>
      <p:sp>
        <p:nvSpPr>
          <p:cNvPr id="10" name="Rectangle 9"/>
          <p:cNvSpPr/>
          <p:nvPr/>
        </p:nvSpPr>
        <p:spPr>
          <a:xfrm>
            <a:off x="5055680" y="4281068"/>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D)  The tax rate of the supplementary supply will apply on the entire supply</a:t>
            </a:r>
            <a:endParaRPr lang="en-US" sz="1500"/>
          </a:p>
        </p:txBody>
      </p:sp>
    </p:spTree>
    <p:extLst>
      <p:ext uri="{BB962C8B-B14F-4D97-AF65-F5344CB8AC3E}">
        <p14:creationId xmlns:p14="http://schemas.microsoft.com/office/powerpoint/2010/main" val="14710655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1692218"/>
            <a:ext cx="9144000" cy="1143851"/>
          </a:xfrm>
        </p:spPr>
        <p:txBody>
          <a:bodyPr anchor="ctr"/>
          <a:lstStyle/>
          <a:p>
            <a:r>
              <a:rPr lang="en-US" sz="2100">
                <a:latin typeface="Segoe UI" panose="020B0502040204020203" pitchFamily="34" charset="0"/>
                <a:cs typeface="Segoe UI" panose="020B0502040204020203" pitchFamily="34" charset="0"/>
              </a:rPr>
              <a:t>What is the GST Rate that will apply for ‘Mixed Supply’ _____________</a:t>
            </a:r>
            <a:endParaRPr lang="en-US" sz="2100" i="1">
              <a:latin typeface="Segoe UI" panose="020B0502040204020203" pitchFamily="34" charset="0"/>
              <a:cs typeface="Segoe UI" panose="020B0502040204020203" pitchFamily="34" charset="0"/>
            </a:endParaRPr>
          </a:p>
        </p:txBody>
      </p:sp>
      <p:sp>
        <p:nvSpPr>
          <p:cNvPr id="7" name="Rectangle 6"/>
          <p:cNvSpPr/>
          <p:nvPr/>
        </p:nvSpPr>
        <p:spPr>
          <a:xfrm>
            <a:off x="552260" y="3108677"/>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A)  Tax rate of the item which has the HIGHTEST RATE OF TAX.</a:t>
            </a:r>
            <a:endParaRPr lang="en-US" sz="1500"/>
          </a:p>
        </p:txBody>
      </p:sp>
      <p:sp>
        <p:nvSpPr>
          <p:cNvPr id="8" name="Rectangle 7"/>
          <p:cNvSpPr/>
          <p:nvPr/>
        </p:nvSpPr>
        <p:spPr>
          <a:xfrm>
            <a:off x="5055680" y="3108677"/>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B)  The tax rate of the principal supply will apply on the entire supply</a:t>
            </a:r>
            <a:endParaRPr lang="en-US" sz="1500"/>
          </a:p>
        </p:txBody>
      </p:sp>
      <p:sp>
        <p:nvSpPr>
          <p:cNvPr id="9" name="Rectangle 8"/>
          <p:cNvSpPr/>
          <p:nvPr/>
        </p:nvSpPr>
        <p:spPr>
          <a:xfrm>
            <a:off x="552260" y="4281069"/>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C)  Tax rate of the item which has the LOWEST RATE OF TAX.</a:t>
            </a:r>
            <a:endParaRPr lang="en-US" sz="1500"/>
          </a:p>
        </p:txBody>
      </p:sp>
      <p:sp>
        <p:nvSpPr>
          <p:cNvPr id="10" name="Rectangle 9"/>
          <p:cNvSpPr/>
          <p:nvPr/>
        </p:nvSpPr>
        <p:spPr>
          <a:xfrm>
            <a:off x="5055680" y="4281068"/>
            <a:ext cx="3566160" cy="6074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500">
                <a:latin typeface="Segoe UI Semilight" panose="020B0402040204020203" pitchFamily="34" charset="0"/>
                <a:cs typeface="Segoe UI Semilight" panose="020B0402040204020203" pitchFamily="34" charset="0"/>
              </a:rPr>
              <a:t>D)  The tax rate of the supplementary supply will apply on the entire supply</a:t>
            </a:r>
            <a:endParaRPr lang="en-US" sz="1500"/>
          </a:p>
        </p:txBody>
      </p:sp>
    </p:spTree>
    <p:extLst>
      <p:ext uri="{BB962C8B-B14F-4D97-AF65-F5344CB8AC3E}">
        <p14:creationId xmlns:p14="http://schemas.microsoft.com/office/powerpoint/2010/main" val="16069113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816B72D-7201-4C03-B884-C2324A3D4033}"/>
              </a:ext>
            </a:extLst>
          </p:cNvPr>
          <p:cNvSpPr>
            <a:spLocks noGrp="1"/>
          </p:cNvSpPr>
          <p:nvPr>
            <p:ph type="title"/>
          </p:nvPr>
        </p:nvSpPr>
        <p:spPr>
          <a:xfrm>
            <a:off x="1383847" y="3514361"/>
            <a:ext cx="6376307" cy="453884"/>
          </a:xfrm>
        </p:spPr>
        <p:txBody>
          <a:bodyPr/>
          <a:lstStyle/>
          <a:p>
            <a:r>
              <a:rPr lang="en-US" dirty="0" smtClean="0"/>
              <a:t>Setup Price</a:t>
            </a:r>
            <a:endParaRPr lang="en-US" dirty="0"/>
          </a:p>
        </p:txBody>
      </p:sp>
    </p:spTree>
    <p:extLst>
      <p:ext uri="{BB962C8B-B14F-4D97-AF65-F5344CB8AC3E}">
        <p14:creationId xmlns:p14="http://schemas.microsoft.com/office/powerpoint/2010/main" val="1011859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628650" y="365125"/>
            <a:ext cx="7886700" cy="777875"/>
          </a:xfrm>
        </p:spPr>
        <p:txBody>
          <a:bodyPr/>
          <a:lstStyle/>
          <a:p>
            <a:pPr eaLnBrk="1" hangingPunct="1"/>
            <a:r>
              <a:rPr lang="en-US" altLang="en-US" dirty="0" smtClean="0"/>
              <a:t>Standard Rates</a:t>
            </a:r>
          </a:p>
        </p:txBody>
      </p:sp>
      <p:sp>
        <p:nvSpPr>
          <p:cNvPr id="2" name="TextBox 1"/>
          <p:cNvSpPr txBox="1"/>
          <p:nvPr/>
        </p:nvSpPr>
        <p:spPr>
          <a:xfrm>
            <a:off x="838200" y="1524000"/>
            <a:ext cx="2743200" cy="4893647"/>
          </a:xfrm>
          <a:prstGeom prst="rect">
            <a:avLst/>
          </a:prstGeom>
          <a:noFill/>
        </p:spPr>
        <p:txBody>
          <a:bodyPr wrap="square">
            <a:spAutoFit/>
          </a:bodyPr>
          <a:lstStyle/>
          <a:p>
            <a:pPr marL="342900" indent="-342900">
              <a:buFont typeface="Arial" panose="020B0604020202020204" pitchFamily="34" charset="0"/>
              <a:buChar char="•"/>
              <a:defRPr/>
            </a:pPr>
            <a:r>
              <a:rPr lang="en-US" b="0" dirty="0" smtClean="0"/>
              <a:t>In Configure, Enable Standard Rate</a:t>
            </a:r>
            <a:endParaRPr lang="en-IN" b="0" dirty="0" smtClean="0"/>
          </a:p>
          <a:p>
            <a:pPr marL="342900" indent="-342900">
              <a:buFont typeface="Arial" panose="020B0604020202020204" pitchFamily="34" charset="0"/>
              <a:buChar char="•"/>
              <a:defRPr/>
            </a:pPr>
            <a:r>
              <a:rPr lang="en-IN" b="0" dirty="0" smtClean="0"/>
              <a:t>In </a:t>
            </a:r>
            <a:r>
              <a:rPr lang="en-IN" b="0" dirty="0"/>
              <a:t>the stock item master screen, set </a:t>
            </a:r>
            <a:r>
              <a:rPr lang="en-IN" dirty="0" err="1"/>
              <a:t>Set</a:t>
            </a:r>
            <a:r>
              <a:rPr lang="en-IN" dirty="0"/>
              <a:t> Standard Rates </a:t>
            </a:r>
            <a:r>
              <a:rPr lang="en-IN" b="0" dirty="0"/>
              <a:t>to Yes.</a:t>
            </a:r>
          </a:p>
          <a:p>
            <a:pPr marL="342900" indent="-342900">
              <a:buFont typeface="Arial" panose="020B0604020202020204" pitchFamily="34" charset="0"/>
              <a:buChar char="•"/>
              <a:defRPr/>
            </a:pPr>
            <a:endParaRPr lang="en-US" b="0" dirty="0"/>
          </a:p>
          <a:p>
            <a:pPr marL="342900" indent="-342900">
              <a:buFont typeface="Arial" panose="020B0604020202020204" pitchFamily="34" charset="0"/>
              <a:buChar char="•"/>
              <a:defRPr/>
            </a:pPr>
            <a:endParaRPr lang="en-IN" b="0" dirty="0"/>
          </a:p>
          <a:p>
            <a:pPr>
              <a:defRPr/>
            </a:pPr>
            <a:endParaRPr lang="en-US" b="0" dirty="0"/>
          </a:p>
          <a:p>
            <a:pPr>
              <a:defRPr/>
            </a:pPr>
            <a:endParaRPr lang="en-US" b="0" dirty="0"/>
          </a:p>
          <a:p>
            <a:pPr>
              <a:defRPr/>
            </a:pPr>
            <a:endParaRPr lang="en-IN" dirty="0"/>
          </a:p>
        </p:txBody>
      </p:sp>
      <p:pic>
        <p:nvPicPr>
          <p:cNvPr id="3" name="Picture 2"/>
          <p:cNvPicPr>
            <a:picLocks noChangeAspect="1"/>
          </p:cNvPicPr>
          <p:nvPr/>
        </p:nvPicPr>
        <p:blipFill>
          <a:blip r:embed="rId3"/>
          <a:stretch>
            <a:fillRect/>
          </a:stretch>
        </p:blipFill>
        <p:spPr>
          <a:xfrm>
            <a:off x="4343400" y="1432345"/>
            <a:ext cx="4410075" cy="497205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628650" y="365125"/>
            <a:ext cx="7886700" cy="777875"/>
          </a:xfrm>
        </p:spPr>
        <p:txBody>
          <a:bodyPr/>
          <a:lstStyle/>
          <a:p>
            <a:pPr eaLnBrk="1" hangingPunct="1"/>
            <a:r>
              <a:rPr lang="en-US" altLang="en-US" smtClean="0"/>
              <a:t>Price Levels</a:t>
            </a:r>
          </a:p>
        </p:txBody>
      </p:sp>
      <p:sp>
        <p:nvSpPr>
          <p:cNvPr id="20483" name="Rectangle 1"/>
          <p:cNvSpPr>
            <a:spLocks noChangeArrowheads="1"/>
          </p:cNvSpPr>
          <p:nvPr/>
        </p:nvSpPr>
        <p:spPr bwMode="auto">
          <a:xfrm>
            <a:off x="628650" y="1295400"/>
            <a:ext cx="7524750" cy="6370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a:defRPr sz="2400" b="1">
                <a:solidFill>
                  <a:schemeClr val="tx1"/>
                </a:solidFill>
                <a:latin typeface="Comic Sans MS" panose="030F0702030302020204" pitchFamily="66" charset="0"/>
              </a:defRPr>
            </a:lvl2pPr>
            <a:lvl3pPr>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Enable in Company Features</a:t>
            </a:r>
          </a:p>
          <a:p>
            <a:pPr>
              <a:buFont typeface="Arial" panose="020B0604020202020204" pitchFamily="34" charset="0"/>
              <a:buChar char="•"/>
            </a:pPr>
            <a:r>
              <a:rPr lang="en-US" altLang="en-US" b="0"/>
              <a:t>  -&gt; Features(F11) </a:t>
            </a:r>
          </a:p>
          <a:p>
            <a:pPr>
              <a:buFont typeface="Arial" panose="020B0604020202020204" pitchFamily="34" charset="0"/>
              <a:buChar char="•"/>
            </a:pPr>
            <a:r>
              <a:rPr lang="en-US" altLang="en-US" b="0"/>
              <a:t>          -&gt; Inventory Features</a:t>
            </a:r>
            <a:endParaRPr lang="en-IN" altLang="en-US" b="0"/>
          </a:p>
          <a:p>
            <a:pPr>
              <a:buFont typeface="Arial" panose="020B0604020202020204" pitchFamily="34" charset="0"/>
              <a:buChar char="•"/>
            </a:pPr>
            <a:r>
              <a:rPr lang="en-US" altLang="en-US" b="0"/>
              <a:t>          -&gt; Sale Management</a:t>
            </a:r>
          </a:p>
          <a:p>
            <a:pPr>
              <a:buFont typeface="Arial" panose="020B0604020202020204" pitchFamily="34" charset="0"/>
              <a:buChar char="•"/>
            </a:pPr>
            <a:r>
              <a:rPr lang="en-US" altLang="en-US" b="0"/>
              <a:t>          -&gt; Use Multiple Price Levels</a:t>
            </a:r>
          </a:p>
          <a:p>
            <a:pPr>
              <a:buFont typeface="Arial" panose="020B0604020202020204" pitchFamily="34" charset="0"/>
              <a:buChar char="•"/>
            </a:pPr>
            <a:r>
              <a:rPr lang="en-US" altLang="en-US" b="0"/>
              <a:t>         -&gt; Enter name of price levels</a:t>
            </a:r>
          </a:p>
          <a:p>
            <a:pPr>
              <a:buFont typeface="Arial" panose="020B0604020202020204" pitchFamily="34" charset="0"/>
              <a:buChar char="•"/>
            </a:pPr>
            <a:endParaRPr lang="en-US" altLang="en-US" b="0"/>
          </a:p>
          <a:p>
            <a:pPr>
              <a:buFont typeface="Arial" panose="020B0604020202020204" pitchFamily="34" charset="0"/>
              <a:buChar char="•"/>
            </a:pPr>
            <a:r>
              <a:rPr lang="en-US" altLang="en-US" b="0"/>
              <a:t> Inventory Info</a:t>
            </a:r>
          </a:p>
          <a:p>
            <a:pPr lvl="1">
              <a:buFont typeface="Arial" panose="020B0604020202020204" pitchFamily="34" charset="0"/>
              <a:buChar char="•"/>
            </a:pPr>
            <a:r>
              <a:rPr lang="en-US" altLang="en-US" b="0"/>
              <a:t>Price List </a:t>
            </a:r>
          </a:p>
          <a:p>
            <a:pPr lvl="1">
              <a:buFont typeface="Arial" panose="020B0604020202020204" pitchFamily="34" charset="0"/>
              <a:buChar char="•"/>
            </a:pPr>
            <a:endParaRPr lang="en-US" altLang="en-US" b="0"/>
          </a:p>
          <a:p>
            <a:pPr lvl="2"/>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a:p>
            <a:pPr>
              <a:buFont typeface="Arial" panose="020B0604020202020204" pitchFamily="34" charset="0"/>
              <a:buChar char="•"/>
            </a:pPr>
            <a:endParaRPr lang="en-US" altLang="en-US" b="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5AD6F7C-AC56-4415-8396-E3D8FBCE770C}"/>
              </a:ext>
            </a:extLst>
          </p:cNvPr>
          <p:cNvSpPr>
            <a:spLocks noGrp="1"/>
          </p:cNvSpPr>
          <p:nvPr>
            <p:ph idx="1"/>
          </p:nvPr>
        </p:nvSpPr>
        <p:spPr/>
        <p:txBody>
          <a:bodyPr/>
          <a:lstStyle/>
          <a:p>
            <a:pPr marL="0" indent="0">
              <a:buNone/>
            </a:pPr>
            <a:r>
              <a:rPr lang="en-US" sz="2400" b="1" dirty="0">
                <a:latin typeface="Segoe UI Semilight" panose="020B0402040204020203" pitchFamily="34" charset="0"/>
                <a:cs typeface="Segoe UI Semilight" panose="020B0402040204020203" pitchFamily="34" charset="0"/>
              </a:rPr>
              <a:t>Trade Discount:</a:t>
            </a:r>
          </a:p>
          <a:p>
            <a:pPr marL="0" indent="0">
              <a:buNone/>
            </a:pPr>
            <a:r>
              <a:rPr lang="en-US" sz="2400" dirty="0">
                <a:latin typeface="Segoe UI Semilight" panose="020B0402040204020203" pitchFamily="34" charset="0"/>
                <a:cs typeface="Segoe UI Semilight" panose="020B0402040204020203" pitchFamily="34" charset="0"/>
              </a:rPr>
              <a:t>Trade discount is a discount given by the seller to the buyer at the time of purchase of goods, as a </a:t>
            </a:r>
            <a:r>
              <a:rPr lang="en-US" sz="2400" b="1" dirty="0">
                <a:latin typeface="Segoe UI Semilight" panose="020B0402040204020203" pitchFamily="34" charset="0"/>
                <a:cs typeface="Segoe UI Semilight" panose="020B0402040204020203" pitchFamily="34" charset="0"/>
              </a:rPr>
              <a:t>reduction in the list price </a:t>
            </a:r>
            <a:r>
              <a:rPr lang="en-US" sz="2400" dirty="0">
                <a:latin typeface="Segoe UI Semilight" panose="020B0402040204020203" pitchFamily="34" charset="0"/>
                <a:cs typeface="Segoe UI Semilight" panose="020B0402040204020203" pitchFamily="34" charset="0"/>
              </a:rPr>
              <a:t>of the quantity sold</a:t>
            </a:r>
            <a:r>
              <a:rPr lang="en-US" sz="2400" dirty="0" smtClean="0">
                <a:latin typeface="Segoe UI Semilight" panose="020B0402040204020203" pitchFamily="34" charset="0"/>
                <a:cs typeface="Segoe UI Semilight" panose="020B0402040204020203" pitchFamily="34" charset="0"/>
              </a:rPr>
              <a:t>. This is usually due to bulk buying</a:t>
            </a:r>
            <a:endParaRPr lang="en-US" sz="2400" dirty="0">
              <a:latin typeface="Segoe UI Semilight" panose="020B0402040204020203" pitchFamily="34" charset="0"/>
              <a:cs typeface="Segoe UI Semilight" panose="020B0402040204020203" pitchFamily="34" charset="0"/>
            </a:endParaRPr>
          </a:p>
          <a:p>
            <a:pPr marL="0" indent="0">
              <a:buNone/>
            </a:pPr>
            <a:endParaRPr lang="en-US" sz="2400" dirty="0">
              <a:latin typeface="Segoe UI Semilight" panose="020B0402040204020203" pitchFamily="34" charset="0"/>
              <a:cs typeface="Segoe UI Semilight" panose="020B0402040204020203" pitchFamily="34" charset="0"/>
            </a:endParaRPr>
          </a:p>
          <a:p>
            <a:pPr marL="0" indent="0">
              <a:buNone/>
            </a:pPr>
            <a:r>
              <a:rPr lang="en-US" sz="2400" b="1" dirty="0">
                <a:latin typeface="Segoe UI Semilight" panose="020B0402040204020203" pitchFamily="34" charset="0"/>
                <a:cs typeface="Segoe UI Semilight" panose="020B0402040204020203" pitchFamily="34" charset="0"/>
              </a:rPr>
              <a:t>Cash Discount:</a:t>
            </a:r>
          </a:p>
          <a:p>
            <a:pPr marL="0" indent="0">
              <a:buNone/>
            </a:pPr>
            <a:r>
              <a:rPr lang="en-US" sz="2400" dirty="0">
                <a:latin typeface="Segoe UI Semilight" panose="020B0402040204020203" pitchFamily="34" charset="0"/>
                <a:cs typeface="Segoe UI Semilight" panose="020B0402040204020203" pitchFamily="34" charset="0"/>
              </a:rPr>
              <a:t>Cash Discount is a discount allowed to customers by the seller </a:t>
            </a:r>
            <a:r>
              <a:rPr lang="en-US" sz="2400" b="1" dirty="0">
                <a:latin typeface="Segoe UI Semilight" panose="020B0402040204020203" pitchFamily="34" charset="0"/>
                <a:cs typeface="Segoe UI Semilight" panose="020B0402040204020203" pitchFamily="34" charset="0"/>
              </a:rPr>
              <a:t>at the time of making the payment of purchases</a:t>
            </a:r>
            <a:r>
              <a:rPr lang="en-US" sz="2400" dirty="0">
                <a:latin typeface="Segoe UI Semilight" panose="020B0402040204020203" pitchFamily="34" charset="0"/>
                <a:cs typeface="Segoe UI Semilight" panose="020B0402040204020203" pitchFamily="34" charset="0"/>
              </a:rPr>
              <a:t>, as a </a:t>
            </a:r>
            <a:r>
              <a:rPr lang="en-US" sz="2400" b="1" dirty="0">
                <a:latin typeface="Segoe UI Semilight" panose="020B0402040204020203" pitchFamily="34" charset="0"/>
                <a:cs typeface="Segoe UI Semilight" panose="020B0402040204020203" pitchFamily="34" charset="0"/>
              </a:rPr>
              <a:t>reduction in the invoice price</a:t>
            </a:r>
            <a:r>
              <a:rPr lang="en-US" sz="2400" dirty="0">
                <a:latin typeface="Segoe UI Semilight" panose="020B0402040204020203" pitchFamily="34" charset="0"/>
                <a:cs typeface="Segoe UI Semilight" panose="020B0402040204020203" pitchFamily="34" charset="0"/>
              </a:rPr>
              <a:t> of the commodity. </a:t>
            </a:r>
          </a:p>
          <a:p>
            <a:endParaRPr lang="en-US" dirty="0"/>
          </a:p>
        </p:txBody>
      </p:sp>
      <p:sp>
        <p:nvSpPr>
          <p:cNvPr id="3" name="Title 2">
            <a:extLst>
              <a:ext uri="{FF2B5EF4-FFF2-40B4-BE49-F238E27FC236}">
                <a16:creationId xmlns:a16="http://schemas.microsoft.com/office/drawing/2014/main" id="{A16B6583-BA7A-48ED-872B-03C09C7D3DB0}"/>
              </a:ext>
            </a:extLst>
          </p:cNvPr>
          <p:cNvSpPr>
            <a:spLocks noGrp="1"/>
          </p:cNvSpPr>
          <p:nvPr>
            <p:ph type="title"/>
          </p:nvPr>
        </p:nvSpPr>
        <p:spPr/>
        <p:txBody>
          <a:bodyPr/>
          <a:lstStyle/>
          <a:p>
            <a:r>
              <a:rPr lang="en-US" dirty="0" smtClean="0"/>
              <a:t>Discount </a:t>
            </a:r>
            <a:r>
              <a:rPr lang="en-US" dirty="0"/>
              <a:t>Promotion Techniques</a:t>
            </a:r>
          </a:p>
        </p:txBody>
      </p:sp>
    </p:spTree>
    <p:extLst>
      <p:ext uri="{BB962C8B-B14F-4D97-AF65-F5344CB8AC3E}">
        <p14:creationId xmlns:p14="http://schemas.microsoft.com/office/powerpoint/2010/main" val="4932008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628650" y="365125"/>
            <a:ext cx="7886700" cy="777875"/>
          </a:xfrm>
        </p:spPr>
        <p:txBody>
          <a:bodyPr/>
          <a:lstStyle/>
          <a:p>
            <a:pPr eaLnBrk="1" hangingPunct="1"/>
            <a:r>
              <a:rPr lang="en-US" altLang="en-US" dirty="0" smtClean="0"/>
              <a:t>Trade Discounts</a:t>
            </a:r>
          </a:p>
        </p:txBody>
      </p:sp>
      <p:sp>
        <p:nvSpPr>
          <p:cNvPr id="22531" name="Rectangle 1"/>
          <p:cNvSpPr>
            <a:spLocks noChangeArrowheads="1"/>
          </p:cNvSpPr>
          <p:nvPr/>
        </p:nvSpPr>
        <p:spPr bwMode="auto">
          <a:xfrm>
            <a:off x="628650" y="1295400"/>
            <a:ext cx="79819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Enable in Company Features</a:t>
            </a:r>
          </a:p>
          <a:p>
            <a:pPr>
              <a:buFont typeface="Arial" panose="020B0604020202020204" pitchFamily="34" charset="0"/>
              <a:buChar char="•"/>
            </a:pPr>
            <a:r>
              <a:rPr lang="en-US" altLang="en-US" b="0"/>
              <a:t>  -&gt; Features(F11) </a:t>
            </a:r>
          </a:p>
          <a:p>
            <a:r>
              <a:rPr lang="en-US" altLang="en-US" b="0"/>
              <a:t>          -&gt; Inventory Features</a:t>
            </a:r>
            <a:endParaRPr lang="en-IN" altLang="en-US" b="0"/>
          </a:p>
          <a:p>
            <a:r>
              <a:rPr lang="en-US" altLang="en-US" b="0"/>
              <a:t>          -&gt; Invoicing </a:t>
            </a:r>
          </a:p>
          <a:p>
            <a:r>
              <a:rPr lang="en-US" altLang="en-US" b="0"/>
              <a:t>          -&gt; Use separate discount columns in invoices</a:t>
            </a:r>
          </a:p>
          <a:p>
            <a:r>
              <a:rPr lang="en-US" altLang="en-US" b="0"/>
              <a:t>         </a:t>
            </a:r>
          </a:p>
          <a:p>
            <a:pPr>
              <a:buFont typeface="Arial" panose="020B0604020202020204" pitchFamily="34" charset="0"/>
              <a:buChar char="•"/>
            </a:pPr>
            <a:endParaRPr lang="en-US" altLang="en-US" b="0"/>
          </a:p>
          <a:p>
            <a:pPr>
              <a:buFont typeface="Arial" panose="020B0604020202020204" pitchFamily="34" charset="0"/>
              <a:buChar char="•"/>
            </a:pPr>
            <a:r>
              <a:rPr lang="en-US" altLang="en-US" b="0"/>
              <a:t> -&gt; Features(F11) </a:t>
            </a:r>
          </a:p>
          <a:p>
            <a:r>
              <a:rPr lang="en-US" altLang="en-US" b="0"/>
              <a:t>       -&gt; Inventory Features</a:t>
            </a:r>
            <a:endParaRPr lang="en-IN" altLang="en-US" b="0"/>
          </a:p>
          <a:p>
            <a:r>
              <a:rPr lang="en-US" altLang="en-US" b="0"/>
              <a:t>       -&gt; Storage and Classification </a:t>
            </a:r>
          </a:p>
          <a:p>
            <a:r>
              <a:rPr lang="en-US" altLang="en-US" b="0"/>
              <a:t>       -&gt; Use separate actual and billed quantity columns</a:t>
            </a:r>
          </a:p>
          <a:p>
            <a:pPr lvl="1">
              <a:buFont typeface="Arial" panose="020B0604020202020204" pitchFamily="34" charset="0"/>
              <a:buChar char="•"/>
            </a:pPr>
            <a:endParaRPr lang="en-US" altLang="en-US" b="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816B72D-7201-4C03-B884-C2324A3D4033}"/>
              </a:ext>
            </a:extLst>
          </p:cNvPr>
          <p:cNvSpPr>
            <a:spLocks noGrp="1"/>
          </p:cNvSpPr>
          <p:nvPr>
            <p:ph type="title"/>
          </p:nvPr>
        </p:nvSpPr>
        <p:spPr>
          <a:xfrm>
            <a:off x="1383847" y="3514361"/>
            <a:ext cx="6376307" cy="453884"/>
          </a:xfrm>
        </p:spPr>
        <p:txBody>
          <a:bodyPr/>
          <a:lstStyle/>
          <a:p>
            <a:r>
              <a:rPr lang="en-US"/>
              <a:t>GST Composite &amp; Mixed Supply</a:t>
            </a:r>
          </a:p>
        </p:txBody>
      </p:sp>
    </p:spTree>
    <p:extLst>
      <p:ext uri="{BB962C8B-B14F-4D97-AF65-F5344CB8AC3E}">
        <p14:creationId xmlns:p14="http://schemas.microsoft.com/office/powerpoint/2010/main" val="34599479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92BCCBC-DB10-47B9-A9D8-658042F33160}"/>
              </a:ext>
            </a:extLst>
          </p:cNvPr>
          <p:cNvSpPr>
            <a:spLocks noGrp="1"/>
          </p:cNvSpPr>
          <p:nvPr>
            <p:ph type="title"/>
          </p:nvPr>
        </p:nvSpPr>
        <p:spPr>
          <a:xfrm>
            <a:off x="304800" y="152400"/>
            <a:ext cx="7271841" cy="990600"/>
          </a:xfrm>
        </p:spPr>
        <p:txBody>
          <a:bodyPr/>
          <a:lstStyle/>
          <a:p>
            <a:r>
              <a:rPr lang="en-US" dirty="0"/>
              <a:t>Trade Discount (using discount ledger</a:t>
            </a:r>
            <a:r>
              <a:rPr lang="en-US" dirty="0" smtClean="0"/>
              <a:t>)</a:t>
            </a:r>
            <a:endParaRPr lang="en-US" dirty="0"/>
          </a:p>
        </p:txBody>
      </p:sp>
      <p:sp>
        <p:nvSpPr>
          <p:cNvPr id="3" name="Rectangle 2">
            <a:extLst>
              <a:ext uri="{FF2B5EF4-FFF2-40B4-BE49-F238E27FC236}">
                <a16:creationId xmlns:a16="http://schemas.microsoft.com/office/drawing/2014/main" id="{413F0CD5-6EDB-454D-B908-CC0B776E9C97}"/>
              </a:ext>
            </a:extLst>
          </p:cNvPr>
          <p:cNvSpPr/>
          <p:nvPr/>
        </p:nvSpPr>
        <p:spPr>
          <a:xfrm>
            <a:off x="304800" y="1600200"/>
            <a:ext cx="7848600" cy="987193"/>
          </a:xfrm>
          <a:prstGeom prst="rect">
            <a:avLst/>
          </a:prstGeom>
        </p:spPr>
        <p:txBody>
          <a:bodyPr wrap="square">
            <a:spAutoFit/>
          </a:bodyPr>
          <a:lstStyle/>
          <a:p>
            <a:pPr marL="342900" indent="-342900">
              <a:lnSpc>
                <a:spcPct val="107000"/>
              </a:lnSpc>
              <a:spcAft>
                <a:spcPts val="600"/>
              </a:spcAft>
              <a:buAutoNum type="arabicPeriod"/>
            </a:pPr>
            <a:r>
              <a:rPr lang="en-US" sz="1500" dirty="0">
                <a:solidFill>
                  <a:srgbClr val="1F3864"/>
                </a:solidFill>
                <a:latin typeface="Segoe UI Semilight" panose="020B0402040204020203" pitchFamily="34" charset="0"/>
                <a:ea typeface="Times New Roman" panose="02020603050405020304" pitchFamily="18" charset="0"/>
                <a:cs typeface="Times New Roman" panose="02020603050405020304" pitchFamily="18" charset="0"/>
              </a:rPr>
              <a:t>Create discount ledger</a:t>
            </a:r>
          </a:p>
          <a:p>
            <a:pPr marL="342900" indent="-342900">
              <a:lnSpc>
                <a:spcPct val="107000"/>
              </a:lnSpc>
              <a:spcAft>
                <a:spcPts val="600"/>
              </a:spcAft>
              <a:buAutoNum type="arabicPeriod"/>
            </a:pPr>
            <a:r>
              <a:rPr lang="en-US" sz="1500" dirty="0">
                <a:solidFill>
                  <a:srgbClr val="1F3864"/>
                </a:solidFill>
                <a:latin typeface="Segoe UI Semilight" panose="020B0402040204020203" pitchFamily="34" charset="0"/>
                <a:ea typeface="Times New Roman" panose="02020603050405020304" pitchFamily="18" charset="0"/>
                <a:cs typeface="Times New Roman" panose="02020603050405020304" pitchFamily="18" charset="0"/>
              </a:rPr>
              <a:t>Record the given transactions in </a:t>
            </a:r>
            <a:r>
              <a:rPr lang="en-US" sz="1500" dirty="0" smtClean="0">
                <a:solidFill>
                  <a:srgbClr val="1F3864"/>
                </a:solidFill>
                <a:latin typeface="Segoe UI Semilight" panose="020B0402040204020203" pitchFamily="34" charset="0"/>
                <a:ea typeface="Times New Roman" panose="02020603050405020304" pitchFamily="18" charset="0"/>
                <a:cs typeface="Times New Roman" panose="02020603050405020304" pitchFamily="18" charset="0"/>
              </a:rPr>
              <a:t>Tally</a:t>
            </a:r>
            <a:endParaRPr lang="en-US" sz="1500" dirty="0">
              <a:solidFill>
                <a:srgbClr val="1F3864"/>
              </a:solidFill>
              <a:latin typeface="Segoe UI Semilight" panose="020B0402040204020203" pitchFamily="34" charset="0"/>
              <a:ea typeface="Times New Roman" panose="02020603050405020304" pitchFamily="18" charset="0"/>
              <a:cs typeface="Times New Roman" panose="02020603050405020304" pitchFamily="18" charset="0"/>
            </a:endParaRPr>
          </a:p>
          <a:p>
            <a:pPr marL="342900" indent="-342900">
              <a:lnSpc>
                <a:spcPct val="107000"/>
              </a:lnSpc>
              <a:spcAft>
                <a:spcPts val="600"/>
              </a:spcAft>
              <a:buAutoNum type="arabicPeriod"/>
            </a:pPr>
            <a:r>
              <a:rPr lang="en-US" sz="1500" dirty="0">
                <a:solidFill>
                  <a:srgbClr val="1F3864"/>
                </a:solidFill>
                <a:latin typeface="Segoe UI Semilight" panose="020B0402040204020203" pitchFamily="34" charset="0"/>
                <a:ea typeface="Times New Roman" panose="02020603050405020304" pitchFamily="18" charset="0"/>
                <a:cs typeface="Times New Roman" panose="02020603050405020304" pitchFamily="18" charset="0"/>
              </a:rPr>
              <a:t>Print Invoice</a:t>
            </a:r>
          </a:p>
        </p:txBody>
      </p:sp>
    </p:spTree>
    <p:extLst>
      <p:ext uri="{BB962C8B-B14F-4D97-AF65-F5344CB8AC3E}">
        <p14:creationId xmlns:p14="http://schemas.microsoft.com/office/powerpoint/2010/main" val="206874871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8650" y="304800"/>
            <a:ext cx="7886700" cy="777875"/>
          </a:xfrm>
        </p:spPr>
        <p:txBody>
          <a:bodyPr/>
          <a:lstStyle/>
          <a:p>
            <a:pPr eaLnBrk="1" hangingPunct="1"/>
            <a:r>
              <a:rPr lang="en-US" altLang="en-US" smtClean="0"/>
              <a:t>Invoice Round Off</a:t>
            </a:r>
          </a:p>
        </p:txBody>
      </p:sp>
      <p:sp>
        <p:nvSpPr>
          <p:cNvPr id="29699" name="TextBox 1"/>
          <p:cNvSpPr txBox="1">
            <a:spLocks noChangeArrowheads="1"/>
          </p:cNvSpPr>
          <p:nvPr/>
        </p:nvSpPr>
        <p:spPr bwMode="auto">
          <a:xfrm>
            <a:off x="304800" y="1524000"/>
            <a:ext cx="77724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a:t>Create Ledger “Round Off” under “Indirect Expense”</a:t>
            </a:r>
          </a:p>
          <a:p>
            <a:pPr>
              <a:buFont typeface="Arial" panose="020B0604020202020204" pitchFamily="34" charset="0"/>
              <a:buChar char="•"/>
            </a:pPr>
            <a:r>
              <a:rPr lang="en-IN" altLang="en-US" b="0"/>
              <a:t>Set </a:t>
            </a:r>
            <a:r>
              <a:rPr lang="en-IN" altLang="en-US"/>
              <a:t>Type of Ledger? </a:t>
            </a:r>
            <a:r>
              <a:rPr lang="en-IN" altLang="en-US" b="0"/>
              <a:t>as </a:t>
            </a:r>
            <a:r>
              <a:rPr lang="en-IN" altLang="en-US"/>
              <a:t>Invoice Rounding </a:t>
            </a:r>
            <a:r>
              <a:rPr lang="en-IN" altLang="en-US" b="0"/>
              <a:t>.</a:t>
            </a:r>
          </a:p>
          <a:p>
            <a:pPr>
              <a:buFont typeface="Arial" panose="020B0604020202020204" pitchFamily="34" charset="0"/>
              <a:buChar char="•"/>
            </a:pPr>
            <a:r>
              <a:rPr lang="en-IN" altLang="en-US" b="0"/>
              <a:t>Select the </a:t>
            </a:r>
            <a:r>
              <a:rPr lang="en-IN" altLang="en-US"/>
              <a:t>Rounding method to “Normal Rounding”</a:t>
            </a:r>
          </a:p>
          <a:p>
            <a:pPr>
              <a:buFont typeface="Arial" panose="020B0604020202020204" pitchFamily="34" charset="0"/>
              <a:buChar char="•"/>
            </a:pPr>
            <a:r>
              <a:rPr lang="en-IN" altLang="en-US" b="0"/>
              <a:t>Enter the </a:t>
            </a:r>
            <a:r>
              <a:rPr lang="en-IN" altLang="en-US"/>
              <a:t>Rounding limit to 1</a:t>
            </a:r>
          </a:p>
          <a:p>
            <a:pPr>
              <a:buFont typeface="Arial" panose="020B0604020202020204" pitchFamily="34" charset="0"/>
              <a:buChar char="•"/>
            </a:pPr>
            <a:r>
              <a:rPr lang="en-IN" altLang="en-US" b="0"/>
              <a:t>The option </a:t>
            </a:r>
            <a:r>
              <a:rPr lang="en-IN" altLang="en-US"/>
              <a:t>Is GST Applicable? </a:t>
            </a:r>
            <a:r>
              <a:rPr lang="en-IN" altLang="en-US" b="0"/>
              <a:t>will be set to </a:t>
            </a:r>
            <a:r>
              <a:rPr lang="en-IN" altLang="en-US"/>
              <a:t>Not Applicable </a:t>
            </a:r>
            <a:r>
              <a:rPr lang="en-IN" altLang="en-US" b="0"/>
              <a:t>.</a:t>
            </a:r>
          </a:p>
          <a:p>
            <a:pPr>
              <a:buFont typeface="Arial" panose="020B0604020202020204" pitchFamily="34" charset="0"/>
              <a:buChar char="•"/>
            </a:pPr>
            <a:endParaRPr lang="en-US" altLang="en-US" b="0"/>
          </a:p>
          <a:p>
            <a:pPr>
              <a:buFont typeface="Arial" panose="020B0604020202020204" pitchFamily="34" charset="0"/>
              <a:buChar char="•"/>
            </a:pPr>
            <a:r>
              <a:rPr lang="en-IN" altLang="en-US" b="0"/>
              <a:t>Select this ledger in the invoice to round-off the invoice value.</a:t>
            </a:r>
            <a:endParaRPr lang="en-US" altLang="en-US" b="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28650" y="365125"/>
            <a:ext cx="7886700" cy="777875"/>
          </a:xfrm>
        </p:spPr>
        <p:txBody>
          <a:bodyPr/>
          <a:lstStyle/>
          <a:p>
            <a:pPr eaLnBrk="1" hangingPunct="1"/>
            <a:r>
              <a:rPr lang="en-US" altLang="en-US" smtClean="0"/>
              <a:t>Item Invoice</a:t>
            </a:r>
          </a:p>
        </p:txBody>
      </p:sp>
      <p:sp>
        <p:nvSpPr>
          <p:cNvPr id="16387" name="Rectangle 1"/>
          <p:cNvSpPr>
            <a:spLocks noChangeArrowheads="1"/>
          </p:cNvSpPr>
          <p:nvPr/>
        </p:nvSpPr>
        <p:spPr bwMode="auto">
          <a:xfrm>
            <a:off x="628650" y="1295400"/>
            <a:ext cx="79819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lvl="1">
              <a:buFont typeface="Arial" panose="020B0604020202020204" pitchFamily="34" charset="0"/>
              <a:buChar char="•"/>
            </a:pPr>
            <a:r>
              <a:rPr lang="en-US" altLang="en-US" b="0"/>
              <a:t>Sale/Purchase Voucher entry can be done in Item Invoice Mode</a:t>
            </a:r>
          </a:p>
          <a:p>
            <a:pPr lvl="1">
              <a:buFont typeface="Arial" panose="020B0604020202020204" pitchFamily="34" charset="0"/>
              <a:buChar char="•"/>
            </a:pPr>
            <a:r>
              <a:rPr lang="en-US" altLang="en-US" b="0"/>
              <a:t> In this mode, item name is entered instead of any ledgers</a:t>
            </a:r>
          </a:p>
          <a:p>
            <a:pPr lvl="1">
              <a:buFont typeface="Arial" panose="020B0604020202020204" pitchFamily="34" charset="0"/>
              <a:buChar char="•"/>
            </a:pPr>
            <a:r>
              <a:rPr lang="en-US" altLang="en-US" b="0"/>
              <a:t> Ledger also can be entered by leaving one line blank from item names entry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28650" y="365125"/>
            <a:ext cx="7886700" cy="777875"/>
          </a:xfrm>
        </p:spPr>
        <p:txBody>
          <a:bodyPr/>
          <a:lstStyle/>
          <a:p>
            <a:pPr eaLnBrk="1" hangingPunct="1"/>
            <a:r>
              <a:rPr lang="en-US" altLang="en-US" smtClean="0"/>
              <a:t>Additional Cost Of Purchase</a:t>
            </a:r>
          </a:p>
        </p:txBody>
      </p:sp>
      <p:sp>
        <p:nvSpPr>
          <p:cNvPr id="24579" name="TextBox 1"/>
          <p:cNvSpPr txBox="1">
            <a:spLocks noChangeArrowheads="1"/>
          </p:cNvSpPr>
          <p:nvPr/>
        </p:nvSpPr>
        <p:spPr bwMode="auto">
          <a:xfrm>
            <a:off x="457200" y="1447800"/>
            <a:ext cx="83820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r>
              <a:rPr lang="en-US" altLang="en-US" b="0"/>
              <a:t>The cost of an item is the rate at which the item is purchased. However there are other expenses like packing charges, freight charges, cartage etc also should be added to the cost of purchasing item</a:t>
            </a:r>
          </a:p>
          <a:p>
            <a:endParaRPr lang="en-US" altLang="en-US" b="0"/>
          </a:p>
          <a:p>
            <a:r>
              <a:rPr lang="en-US" altLang="en-US" b="0"/>
              <a:t>Thus, these additional cost details needs to be added to the actual cost of purchase.</a:t>
            </a:r>
          </a:p>
          <a:p>
            <a:endParaRPr lang="en-US" altLang="en-US" b="0"/>
          </a:p>
          <a:p>
            <a:r>
              <a:rPr lang="en-IN" altLang="en-US" b="0"/>
              <a:t>These expenses posted using </a:t>
            </a:r>
            <a:r>
              <a:rPr lang="en-IN" altLang="en-US"/>
              <a:t>Additional cost on Purchase </a:t>
            </a:r>
            <a:r>
              <a:rPr lang="en-IN" altLang="en-US" b="0"/>
              <a:t>features, do not affect the relevant nominal ledger accounts but update the cost of the Stock Item, i.e., the additional costs incurred are updated without actually affecting accounting, only the stock value goes up.</a:t>
            </a:r>
            <a:endParaRPr lang="en-US" altLang="en-US" b="0"/>
          </a:p>
        </p:txBody>
      </p:sp>
    </p:spTree>
    <p:extLst>
      <p:ext uri="{BB962C8B-B14F-4D97-AF65-F5344CB8AC3E}">
        <p14:creationId xmlns:p14="http://schemas.microsoft.com/office/powerpoint/2010/main" val="405689627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28650" y="365125"/>
            <a:ext cx="7886700" cy="777875"/>
          </a:xfrm>
        </p:spPr>
        <p:txBody>
          <a:bodyPr/>
          <a:lstStyle/>
          <a:p>
            <a:pPr eaLnBrk="1" hangingPunct="1"/>
            <a:r>
              <a:rPr lang="en-US" altLang="en-US" smtClean="0"/>
              <a:t>Additional Cost Of Purchase</a:t>
            </a:r>
          </a:p>
        </p:txBody>
      </p:sp>
      <p:sp>
        <p:nvSpPr>
          <p:cNvPr id="26627" name="TextBox 1"/>
          <p:cNvSpPr txBox="1">
            <a:spLocks noChangeArrowheads="1"/>
          </p:cNvSpPr>
          <p:nvPr/>
        </p:nvSpPr>
        <p:spPr bwMode="auto">
          <a:xfrm>
            <a:off x="1066800" y="1600200"/>
            <a:ext cx="70104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IN" altLang="en-US" b="0"/>
              <a:t>Enable in Company Features</a:t>
            </a:r>
          </a:p>
          <a:p>
            <a:pPr>
              <a:buFont typeface="Arial" panose="020B0604020202020204" pitchFamily="34" charset="0"/>
              <a:buChar char="•"/>
            </a:pPr>
            <a:r>
              <a:rPr lang="en-US" altLang="en-US" b="0"/>
              <a:t>  -&gt; Features(F11) </a:t>
            </a:r>
          </a:p>
          <a:p>
            <a:pPr>
              <a:buFont typeface="Arial" panose="020B0604020202020204" pitchFamily="34" charset="0"/>
              <a:buChar char="•"/>
            </a:pPr>
            <a:r>
              <a:rPr lang="en-US" altLang="en-US" b="0"/>
              <a:t>          -&gt; Inventory Features</a:t>
            </a:r>
            <a:endParaRPr lang="en-IN" altLang="en-US" b="0"/>
          </a:p>
          <a:p>
            <a:pPr>
              <a:buFont typeface="Arial" panose="020B0604020202020204" pitchFamily="34" charset="0"/>
              <a:buChar char="•"/>
            </a:pPr>
            <a:r>
              <a:rPr lang="en-US" altLang="en-US" b="0"/>
              <a:t>          -&gt; Purchase Management</a:t>
            </a:r>
          </a:p>
          <a:p>
            <a:pPr>
              <a:buFont typeface="Arial" panose="020B0604020202020204" pitchFamily="34" charset="0"/>
              <a:buChar char="•"/>
            </a:pPr>
            <a:r>
              <a:rPr lang="en-US" altLang="en-US" b="0"/>
              <a:t>          -&gt; Track Additional Cost Of Purchase</a:t>
            </a:r>
          </a:p>
          <a:p>
            <a:pPr>
              <a:buFont typeface="Arial" panose="020B0604020202020204" pitchFamily="34" charset="0"/>
              <a:buChar char="•"/>
            </a:pPr>
            <a:r>
              <a:rPr lang="en-US" altLang="en-US" b="0"/>
              <a:t>Change in Direct Expense Group Method of Allocation in Purchase Invoice</a:t>
            </a:r>
          </a:p>
          <a:p>
            <a:pPr>
              <a:buFont typeface="Arial" panose="020B0604020202020204" pitchFamily="34" charset="0"/>
              <a:buChar char="•"/>
            </a:pPr>
            <a:r>
              <a:rPr lang="en-US" altLang="en-US" b="0"/>
              <a:t>           -&gt; Alter Direct Expense Group</a:t>
            </a:r>
          </a:p>
          <a:p>
            <a:pPr>
              <a:buFont typeface="Arial" panose="020B0604020202020204" pitchFamily="34" charset="0"/>
              <a:buChar char="•"/>
            </a:pPr>
            <a:r>
              <a:rPr lang="en-US" altLang="en-US" b="0"/>
              <a:t>           -&gt; Change Method to allocate when used in Purchase Invoice to (Appropriate by Vale)</a:t>
            </a:r>
          </a:p>
          <a:p>
            <a:pPr>
              <a:buFont typeface="Arial" panose="020B0604020202020204" pitchFamily="34" charset="0"/>
              <a:buChar char="•"/>
            </a:pPr>
            <a:endParaRPr lang="en-US" altLang="en-US" b="0"/>
          </a:p>
        </p:txBody>
      </p:sp>
    </p:spTree>
    <p:extLst>
      <p:ext uri="{BB962C8B-B14F-4D97-AF65-F5344CB8AC3E}">
        <p14:creationId xmlns:p14="http://schemas.microsoft.com/office/powerpoint/2010/main" val="25189620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28650" y="365125"/>
            <a:ext cx="7886700" cy="777875"/>
          </a:xfrm>
        </p:spPr>
        <p:txBody>
          <a:bodyPr/>
          <a:lstStyle/>
          <a:p>
            <a:pPr eaLnBrk="1" hangingPunct="1"/>
            <a:r>
              <a:rPr lang="en-US" altLang="en-US" smtClean="0"/>
              <a:t>Additional Cost Of Purchase</a:t>
            </a:r>
          </a:p>
        </p:txBody>
      </p:sp>
      <p:sp>
        <p:nvSpPr>
          <p:cNvPr id="28675" name="TextBox 1"/>
          <p:cNvSpPr txBox="1">
            <a:spLocks noChangeArrowheads="1"/>
          </p:cNvSpPr>
          <p:nvPr/>
        </p:nvSpPr>
        <p:spPr bwMode="auto">
          <a:xfrm>
            <a:off x="1066800" y="1600200"/>
            <a:ext cx="70104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defRPr sz="2400" b="1">
                <a:solidFill>
                  <a:schemeClr val="tx1"/>
                </a:solidFill>
                <a:latin typeface="Comic Sans MS" panose="030F0702030302020204" pitchFamily="66" charset="0"/>
              </a:defRPr>
            </a:lvl1pPr>
            <a:lvl2pPr marL="742950" indent="-285750">
              <a:defRPr sz="2400" b="1">
                <a:solidFill>
                  <a:schemeClr val="tx1"/>
                </a:solidFill>
                <a:latin typeface="Comic Sans MS" panose="030F0702030302020204" pitchFamily="66" charset="0"/>
              </a:defRPr>
            </a:lvl2pPr>
            <a:lvl3pPr marL="1143000" indent="-228600">
              <a:defRPr sz="2400" b="1">
                <a:solidFill>
                  <a:schemeClr val="tx1"/>
                </a:solidFill>
                <a:latin typeface="Comic Sans MS" panose="030F0702030302020204" pitchFamily="66" charset="0"/>
              </a:defRPr>
            </a:lvl3pPr>
            <a:lvl4pPr marL="1600200" indent="-228600">
              <a:defRPr sz="2400" b="1">
                <a:solidFill>
                  <a:schemeClr val="tx1"/>
                </a:solidFill>
                <a:latin typeface="Comic Sans MS" panose="030F0702030302020204" pitchFamily="66" charset="0"/>
              </a:defRPr>
            </a:lvl4pPr>
            <a:lvl5pPr marL="2057400" indent="-228600">
              <a:defRPr sz="2400" b="1">
                <a:solidFill>
                  <a:schemeClr val="tx1"/>
                </a:solidFill>
                <a:latin typeface="Comic Sans MS" panose="030F0702030302020204" pitchFamily="66" charset="0"/>
              </a:defRPr>
            </a:lvl5pPr>
            <a:lvl6pPr marL="2514600" indent="-228600" eaLnBrk="0" fontAlgn="base" hangingPunct="0">
              <a:spcBef>
                <a:spcPct val="0"/>
              </a:spcBef>
              <a:spcAft>
                <a:spcPct val="0"/>
              </a:spcAft>
              <a:defRPr sz="2400" b="1">
                <a:solidFill>
                  <a:schemeClr val="tx1"/>
                </a:solidFill>
                <a:latin typeface="Comic Sans MS" panose="030F0702030302020204" pitchFamily="66" charset="0"/>
              </a:defRPr>
            </a:lvl6pPr>
            <a:lvl7pPr marL="2971800" indent="-228600" eaLnBrk="0" fontAlgn="base" hangingPunct="0">
              <a:spcBef>
                <a:spcPct val="0"/>
              </a:spcBef>
              <a:spcAft>
                <a:spcPct val="0"/>
              </a:spcAft>
              <a:defRPr sz="2400" b="1">
                <a:solidFill>
                  <a:schemeClr val="tx1"/>
                </a:solidFill>
                <a:latin typeface="Comic Sans MS" panose="030F0702030302020204" pitchFamily="66" charset="0"/>
              </a:defRPr>
            </a:lvl7pPr>
            <a:lvl8pPr marL="3429000" indent="-228600" eaLnBrk="0" fontAlgn="base" hangingPunct="0">
              <a:spcBef>
                <a:spcPct val="0"/>
              </a:spcBef>
              <a:spcAft>
                <a:spcPct val="0"/>
              </a:spcAft>
              <a:defRPr sz="2400" b="1">
                <a:solidFill>
                  <a:schemeClr val="tx1"/>
                </a:solidFill>
                <a:latin typeface="Comic Sans MS" panose="030F0702030302020204" pitchFamily="66" charset="0"/>
              </a:defRPr>
            </a:lvl8pPr>
            <a:lvl9pPr marL="3886200" indent="-228600" eaLnBrk="0" fontAlgn="base" hangingPunct="0">
              <a:spcBef>
                <a:spcPct val="0"/>
              </a:spcBef>
              <a:spcAft>
                <a:spcPct val="0"/>
              </a:spcAft>
              <a:defRPr sz="2400" b="1">
                <a:solidFill>
                  <a:schemeClr val="tx1"/>
                </a:solidFill>
                <a:latin typeface="Comic Sans MS" panose="030F0702030302020204" pitchFamily="66" charset="0"/>
              </a:defRPr>
            </a:lvl9pPr>
          </a:lstStyle>
          <a:p>
            <a:pPr>
              <a:buFont typeface="Arial" panose="020B0604020202020204" pitchFamily="34" charset="0"/>
              <a:buChar char="•"/>
            </a:pPr>
            <a:r>
              <a:rPr lang="en-US" altLang="en-US" b="0"/>
              <a:t>Create Ledger “Freight in Purchase” under “Direct Expense”</a:t>
            </a:r>
          </a:p>
          <a:p>
            <a:pPr>
              <a:buFont typeface="Arial" panose="020B0604020202020204" pitchFamily="34" charset="0"/>
              <a:buChar char="•"/>
            </a:pPr>
            <a:r>
              <a:rPr lang="en-US" altLang="en-US" b="0"/>
              <a:t>Create Purchase Invoice</a:t>
            </a:r>
          </a:p>
          <a:p>
            <a:pPr>
              <a:buFont typeface="Arial" panose="020B0604020202020204" pitchFamily="34" charset="0"/>
              <a:buChar char="•"/>
            </a:pPr>
            <a:r>
              <a:rPr lang="en-US" altLang="en-US" b="0"/>
              <a:t>Add expenses in Freight in Purchase</a:t>
            </a:r>
          </a:p>
          <a:p>
            <a:pPr>
              <a:buFont typeface="Arial" panose="020B0604020202020204" pitchFamily="34" charset="0"/>
              <a:buChar char="•"/>
            </a:pPr>
            <a:r>
              <a:rPr lang="en-US" altLang="en-US" b="0"/>
              <a:t>Check in Stock Summary</a:t>
            </a:r>
          </a:p>
          <a:p>
            <a:pPr>
              <a:buFont typeface="Arial" panose="020B0604020202020204" pitchFamily="34" charset="0"/>
              <a:buChar char="•"/>
            </a:pPr>
            <a:r>
              <a:rPr lang="en-US" altLang="en-US" b="0"/>
              <a:t>Check in Ledger Account “Freight in Purchase”</a:t>
            </a:r>
          </a:p>
          <a:p>
            <a:pPr>
              <a:buFont typeface="Arial" panose="020B0604020202020204" pitchFamily="34" charset="0"/>
              <a:buChar char="•"/>
            </a:pPr>
            <a:endParaRPr lang="en-US" altLang="en-US" b="0"/>
          </a:p>
        </p:txBody>
      </p:sp>
    </p:spTree>
    <p:extLst>
      <p:ext uri="{BB962C8B-B14F-4D97-AF65-F5344CB8AC3E}">
        <p14:creationId xmlns:p14="http://schemas.microsoft.com/office/powerpoint/2010/main" val="318599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ontent Placeholder 1">
            <a:extLst>
              <a:ext uri="{FF2B5EF4-FFF2-40B4-BE49-F238E27FC236}">
                <a16:creationId xmlns:a16="http://schemas.microsoft.com/office/drawing/2014/main" id="{C0611321-E10E-4367-BB7C-A81C5B6D4F4C}"/>
              </a:ext>
            </a:extLst>
          </p:cNvPr>
          <p:cNvGraphicFramePr>
            <a:graphicFrameLocks noGrp="1"/>
          </p:cNvGraphicFramePr>
          <p:nvPr>
            <p:ph idx="1"/>
            <p:extLst/>
          </p:nvPr>
        </p:nvGraphicFramePr>
        <p:xfrm>
          <a:off x="416919" y="2343933"/>
          <a:ext cx="6477821" cy="26085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itle 3">
            <a:extLst>
              <a:ext uri="{FF2B5EF4-FFF2-40B4-BE49-F238E27FC236}">
                <a16:creationId xmlns:a16="http://schemas.microsoft.com/office/drawing/2014/main" id="{D2C6D1A1-6E1B-401D-9D15-18295A097250}"/>
              </a:ext>
            </a:extLst>
          </p:cNvPr>
          <p:cNvSpPr>
            <a:spLocks noGrp="1"/>
          </p:cNvSpPr>
          <p:nvPr>
            <p:ph type="title"/>
          </p:nvPr>
        </p:nvSpPr>
        <p:spPr/>
        <p:txBody>
          <a:bodyPr/>
          <a:lstStyle/>
          <a:p>
            <a:r>
              <a:rPr lang="en-US"/>
              <a:t>Learning Outcomes</a:t>
            </a:r>
          </a:p>
        </p:txBody>
      </p:sp>
      <p:sp>
        <p:nvSpPr>
          <p:cNvPr id="3" name="TextBox 2">
            <a:extLst>
              <a:ext uri="{FF2B5EF4-FFF2-40B4-BE49-F238E27FC236}">
                <a16:creationId xmlns:a16="http://schemas.microsoft.com/office/drawing/2014/main" id="{7317BE7F-0684-458E-ABBF-0ADE4451119A}"/>
              </a:ext>
            </a:extLst>
          </p:cNvPr>
          <p:cNvSpPr txBox="1"/>
          <p:nvPr/>
        </p:nvSpPr>
        <p:spPr>
          <a:xfrm>
            <a:off x="416920" y="1719642"/>
            <a:ext cx="8021765" cy="369332"/>
          </a:xfrm>
          <a:prstGeom prst="rect">
            <a:avLst/>
          </a:prstGeom>
          <a:noFill/>
        </p:spPr>
        <p:txBody>
          <a:bodyPr wrap="square" rtlCol="0">
            <a:spAutoFit/>
          </a:bodyPr>
          <a:lstStyle/>
          <a:p>
            <a:r>
              <a:rPr lang="en-US" sz="1800">
                <a:solidFill>
                  <a:schemeClr val="tx1">
                    <a:lumMod val="65000"/>
                    <a:lumOff val="35000"/>
                  </a:schemeClr>
                </a:solidFill>
                <a:latin typeface="Segoe UI Semilight" panose="020B0402040204020203" pitchFamily="34" charset="0"/>
                <a:cs typeface="Segoe UI Semilight" panose="020B0402040204020203" pitchFamily="34" charset="0"/>
              </a:rPr>
              <a:t>At the end of this session, you should be able to: </a:t>
            </a:r>
          </a:p>
        </p:txBody>
      </p:sp>
    </p:spTree>
    <p:extLst>
      <p:ext uri="{BB962C8B-B14F-4D97-AF65-F5344CB8AC3E}">
        <p14:creationId xmlns:p14="http://schemas.microsoft.com/office/powerpoint/2010/main" val="3284891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dgm id="{FFA168F2-94C1-45A5-B73C-5B2EC5EDAF40}"/>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graphicEl>
                                              <a:dgm id="{EE9C7A45-8E4D-4389-93D6-4DAEE32CBFA8}"/>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graphicEl>
                                              <a:dgm id="{8D57705E-0725-4378-8A0A-6BE959093444}"/>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graphicEl>
                                              <a:dgm id="{88805791-1929-48EF-BA55-150844D9CC74}"/>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3155619"/>
            <a:ext cx="9144000" cy="692497"/>
          </a:xfrm>
          <a:prstGeom prst="rect">
            <a:avLst/>
          </a:prstGeom>
          <a:solidFill>
            <a:schemeClr val="bg1">
              <a:lumMod val="50000"/>
            </a:schemeClr>
          </a:solidFill>
          <a:ln>
            <a:solidFill>
              <a:schemeClr val="tx1"/>
            </a:solidFill>
            <a:prstDash val="dash"/>
          </a:ln>
        </p:spPr>
        <p:txBody>
          <a:bodyPr wrap="square" lIns="68580" tIns="34290" rIns="68580" bIns="34290">
            <a:spAutoFit/>
          </a:bodyPr>
          <a:lstStyle/>
          <a:p>
            <a:pPr algn="ctr"/>
            <a:r>
              <a:rPr lang="en-US" sz="4050">
                <a:ln w="0"/>
                <a:solidFill>
                  <a:srgbClr val="FFC000"/>
                </a:solidFill>
                <a:effectLst>
                  <a:outerShdw blurRad="38100" dist="19050" dir="2700000" algn="tl" rotWithShape="0">
                    <a:schemeClr val="dk1">
                      <a:alpha val="40000"/>
                    </a:schemeClr>
                  </a:outerShdw>
                </a:effectLst>
              </a:rPr>
              <a:t>What is Composite Supply ? </a:t>
            </a:r>
            <a:endParaRPr lang="en-US" sz="4050" b="0">
              <a:ln w="0"/>
              <a:solidFill>
                <a:srgbClr val="FFC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751334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9AB9F70-3B23-4752-81A8-132F0C160846}"/>
              </a:ext>
            </a:extLst>
          </p:cNvPr>
          <p:cNvSpPr>
            <a:spLocks noGrp="1"/>
          </p:cNvSpPr>
          <p:nvPr>
            <p:ph idx="1"/>
          </p:nvPr>
        </p:nvSpPr>
        <p:spPr/>
        <p:txBody>
          <a:bodyPr/>
          <a:lstStyle/>
          <a:p>
            <a:pPr marL="0" indent="0">
              <a:buNone/>
            </a:pPr>
            <a:r>
              <a:rPr lang="en-US" sz="1800" b="1">
                <a:latin typeface="Segoe UI Semilight" panose="020B0402040204020203" pitchFamily="34" charset="0"/>
                <a:cs typeface="Segoe UI Semilight" panose="020B0402040204020203" pitchFamily="34" charset="0"/>
              </a:rPr>
              <a:t>Composite supply </a:t>
            </a:r>
            <a:r>
              <a:rPr lang="en-US" sz="1800">
                <a:latin typeface="Segoe UI Semilight" panose="020B0402040204020203" pitchFamily="34" charset="0"/>
                <a:cs typeface="Segoe UI Semilight" panose="020B0402040204020203" pitchFamily="34" charset="0"/>
              </a:rPr>
              <a:t>means a supply </a:t>
            </a:r>
            <a:r>
              <a:rPr lang="en-US" sz="1800" b="1">
                <a:latin typeface="Segoe UI Semilight" panose="020B0402040204020203" pitchFamily="34" charset="0"/>
                <a:cs typeface="Segoe UI Semilight" panose="020B0402040204020203" pitchFamily="34" charset="0"/>
              </a:rPr>
              <a:t>comprising </a:t>
            </a:r>
            <a:r>
              <a:rPr lang="en-US" sz="1800">
                <a:latin typeface="Segoe UI Semilight" panose="020B0402040204020203" pitchFamily="34" charset="0"/>
                <a:cs typeface="Segoe UI Semilight" panose="020B0402040204020203" pitchFamily="34" charset="0"/>
              </a:rPr>
              <a:t>of </a:t>
            </a:r>
            <a:r>
              <a:rPr lang="en-US" sz="1800" b="1">
                <a:latin typeface="Segoe UI Semilight" panose="020B0402040204020203" pitchFamily="34" charset="0"/>
                <a:cs typeface="Segoe UI Semilight" panose="020B0402040204020203" pitchFamily="34" charset="0"/>
              </a:rPr>
              <a:t>two or more goods/services, which are naturally bundled</a:t>
            </a:r>
            <a:r>
              <a:rPr lang="en-US" sz="1800">
                <a:latin typeface="Segoe UI Semilight" panose="020B0402040204020203" pitchFamily="34" charset="0"/>
                <a:cs typeface="Segoe UI Semilight" panose="020B0402040204020203" pitchFamily="34" charset="0"/>
              </a:rPr>
              <a:t> and supplied with each other in the ordinary course of business, one of which is a principal supply.</a:t>
            </a:r>
          </a:p>
          <a:p>
            <a:pPr marL="0" indent="0">
              <a:buNone/>
            </a:pPr>
            <a:endParaRPr lang="en-US" sz="1800">
              <a:latin typeface="Segoe UI Semilight" panose="020B0402040204020203" pitchFamily="34" charset="0"/>
              <a:cs typeface="Segoe UI Semilight" panose="020B0402040204020203" pitchFamily="34" charset="0"/>
            </a:endParaRPr>
          </a:p>
          <a:p>
            <a:pPr marL="0" indent="0">
              <a:buNone/>
            </a:pPr>
            <a:r>
              <a:rPr lang="en-US" sz="1800">
                <a:latin typeface="Segoe UI Semilight" panose="020B0402040204020203" pitchFamily="34" charset="0"/>
                <a:cs typeface="Segoe UI Semilight" panose="020B0402040204020203" pitchFamily="34" charset="0"/>
              </a:rPr>
              <a:t>It means that the items are generally sold as a combination.</a:t>
            </a:r>
          </a:p>
        </p:txBody>
      </p:sp>
      <p:sp>
        <p:nvSpPr>
          <p:cNvPr id="4" name="Title 3">
            <a:extLst>
              <a:ext uri="{FF2B5EF4-FFF2-40B4-BE49-F238E27FC236}">
                <a16:creationId xmlns:a16="http://schemas.microsoft.com/office/drawing/2014/main" id="{8416431F-04C2-436F-AA30-4EBC77667D2D}"/>
              </a:ext>
            </a:extLst>
          </p:cNvPr>
          <p:cNvSpPr>
            <a:spLocks noGrp="1"/>
          </p:cNvSpPr>
          <p:nvPr>
            <p:ph type="title"/>
          </p:nvPr>
        </p:nvSpPr>
        <p:spPr/>
        <p:txBody>
          <a:bodyPr/>
          <a:lstStyle/>
          <a:p>
            <a:r>
              <a:rPr lang="en-US"/>
              <a:t>What is Composite Supply ? </a:t>
            </a:r>
          </a:p>
        </p:txBody>
      </p:sp>
    </p:spTree>
    <p:extLst>
      <p:ext uri="{BB962C8B-B14F-4D97-AF65-F5344CB8AC3E}">
        <p14:creationId xmlns:p14="http://schemas.microsoft.com/office/powerpoint/2010/main" val="1923006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AE3636-2CED-4BBC-B84A-E6068A600B1D}"/>
              </a:ext>
            </a:extLst>
          </p:cNvPr>
          <p:cNvSpPr>
            <a:spLocks noGrp="1"/>
          </p:cNvSpPr>
          <p:nvPr>
            <p:ph idx="1"/>
          </p:nvPr>
        </p:nvSpPr>
        <p:spPr/>
        <p:txBody>
          <a:bodyPr/>
          <a:lstStyle/>
          <a:p>
            <a:pPr marL="0" indent="0">
              <a:buNone/>
            </a:pPr>
            <a:r>
              <a:rPr lang="en-US" sz="1800">
                <a:latin typeface="Segoe UI Semilight" panose="020B0402040204020203" pitchFamily="34" charset="0"/>
                <a:cs typeface="Segoe UI Semilight" panose="020B0402040204020203" pitchFamily="34" charset="0"/>
              </a:rPr>
              <a:t>A supply of goods and/or services will be treated as composite supply if it fulfills the following criteria:</a:t>
            </a:r>
          </a:p>
          <a:p>
            <a:pPr marL="342900" lvl="1" indent="0" algn="just">
              <a:buNone/>
            </a:pPr>
            <a:endParaRPr lang="en-US" b="1">
              <a:latin typeface="Segoe UI Semilight" panose="020B0402040204020203" pitchFamily="34" charset="0"/>
              <a:cs typeface="Segoe UI Semilight" panose="020B0402040204020203" pitchFamily="34" charset="0"/>
            </a:endParaRPr>
          </a:p>
          <a:p>
            <a:pPr marL="342900" indent="-342900">
              <a:buFont typeface="+mj-lt"/>
              <a:buAutoNum type="alphaLcPeriod"/>
            </a:pPr>
            <a:r>
              <a:rPr lang="en-US" sz="1800">
                <a:latin typeface="Segoe UI Semilight" panose="020B0402040204020203" pitchFamily="34" charset="0"/>
                <a:cs typeface="Segoe UI Semilight" panose="020B0402040204020203" pitchFamily="34" charset="0"/>
              </a:rPr>
              <a:t>Supply of two or more goods or services together</a:t>
            </a:r>
          </a:p>
          <a:p>
            <a:pPr marL="342900" indent="-342900">
              <a:buFont typeface="+mj-lt"/>
              <a:buAutoNum type="alphaLcPeriod"/>
            </a:pPr>
            <a:endParaRPr lang="en-US" sz="1800">
              <a:latin typeface="Segoe UI Semilight" panose="020B0402040204020203" pitchFamily="34" charset="0"/>
              <a:cs typeface="Segoe UI Semilight" panose="020B0402040204020203" pitchFamily="34" charset="0"/>
            </a:endParaRPr>
          </a:p>
          <a:p>
            <a:pPr marL="342900" indent="-342900">
              <a:buFont typeface="+mj-lt"/>
              <a:buAutoNum type="alphaLcPeriod"/>
            </a:pPr>
            <a:r>
              <a:rPr lang="en-US" sz="1800">
                <a:latin typeface="Segoe UI Semilight" panose="020B0402040204020203" pitchFamily="34" charset="0"/>
                <a:cs typeface="Segoe UI Semilight" panose="020B0402040204020203" pitchFamily="34" charset="0"/>
              </a:rPr>
              <a:t>It is a </a:t>
            </a:r>
            <a:r>
              <a:rPr lang="en-US" sz="1800" b="1">
                <a:latin typeface="Segoe UI Semilight" panose="020B0402040204020203" pitchFamily="34" charset="0"/>
                <a:cs typeface="Segoe UI Semilight" panose="020B0402040204020203" pitchFamily="34" charset="0"/>
              </a:rPr>
              <a:t>natural bundle</a:t>
            </a:r>
            <a:r>
              <a:rPr lang="en-US" sz="1800">
                <a:latin typeface="Segoe UI Semilight" panose="020B0402040204020203" pitchFamily="34" charset="0"/>
                <a:cs typeface="Segoe UI Semilight" panose="020B0402040204020203" pitchFamily="34" charset="0"/>
              </a:rPr>
              <a:t>, i.e., </a:t>
            </a:r>
            <a:r>
              <a:rPr lang="en-US" sz="1800" b="1">
                <a:latin typeface="Segoe UI Semilight" panose="020B0402040204020203" pitchFamily="34" charset="0"/>
                <a:cs typeface="Segoe UI Semilight" panose="020B0402040204020203" pitchFamily="34" charset="0"/>
              </a:rPr>
              <a:t>goods or services are usually provided together</a:t>
            </a:r>
            <a:r>
              <a:rPr lang="en-US" sz="1800">
                <a:latin typeface="Segoe UI Semilight" panose="020B0402040204020203" pitchFamily="34" charset="0"/>
                <a:cs typeface="Segoe UI Semilight" panose="020B0402040204020203" pitchFamily="34" charset="0"/>
              </a:rPr>
              <a:t> in the normal course of business. </a:t>
            </a:r>
          </a:p>
          <a:p>
            <a:pPr marL="342900" indent="-342900">
              <a:buFont typeface="+mj-lt"/>
              <a:buAutoNum type="alphaLcPeriod"/>
            </a:pPr>
            <a:endParaRPr lang="en-US" sz="1800">
              <a:latin typeface="Segoe UI Semilight" panose="020B0402040204020203" pitchFamily="34" charset="0"/>
              <a:cs typeface="Segoe UI Semilight" panose="020B0402040204020203" pitchFamily="34" charset="0"/>
            </a:endParaRPr>
          </a:p>
          <a:p>
            <a:pPr marL="342900" indent="-342900">
              <a:buFont typeface="+mj-lt"/>
              <a:buAutoNum type="alphaLcPeriod"/>
            </a:pPr>
            <a:r>
              <a:rPr lang="en-US" sz="1800">
                <a:latin typeface="Segoe UI Semilight" panose="020B0402040204020203" pitchFamily="34" charset="0"/>
                <a:cs typeface="Segoe UI Semilight" panose="020B0402040204020203" pitchFamily="34" charset="0"/>
              </a:rPr>
              <a:t>There should be one principle supply.</a:t>
            </a:r>
          </a:p>
          <a:p>
            <a:endParaRPr lang="en-US"/>
          </a:p>
        </p:txBody>
      </p:sp>
      <p:sp>
        <p:nvSpPr>
          <p:cNvPr id="3" name="Title 2">
            <a:extLst>
              <a:ext uri="{FF2B5EF4-FFF2-40B4-BE49-F238E27FC236}">
                <a16:creationId xmlns:a16="http://schemas.microsoft.com/office/drawing/2014/main" id="{7CCD1504-9015-4D08-8269-835445E6770D}"/>
              </a:ext>
            </a:extLst>
          </p:cNvPr>
          <p:cNvSpPr>
            <a:spLocks noGrp="1"/>
          </p:cNvSpPr>
          <p:nvPr>
            <p:ph type="title"/>
          </p:nvPr>
        </p:nvSpPr>
        <p:spPr>
          <a:xfrm>
            <a:off x="416920" y="1138879"/>
            <a:ext cx="8727080" cy="411749"/>
          </a:xfrm>
        </p:spPr>
        <p:txBody>
          <a:bodyPr/>
          <a:lstStyle/>
          <a:p>
            <a:r>
              <a:rPr lang="en-US" sz="2100"/>
              <a:t>How to determine a ‘Composite Supply’ ? </a:t>
            </a:r>
          </a:p>
        </p:txBody>
      </p:sp>
    </p:spTree>
    <p:extLst>
      <p:ext uri="{BB962C8B-B14F-4D97-AF65-F5344CB8AC3E}">
        <p14:creationId xmlns:p14="http://schemas.microsoft.com/office/powerpoint/2010/main" val="3476533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D8A6FF-6697-4DB5-9974-7D2EE787514B}"/>
              </a:ext>
            </a:extLst>
          </p:cNvPr>
          <p:cNvSpPr>
            <a:spLocks noGrp="1"/>
          </p:cNvSpPr>
          <p:nvPr>
            <p:ph idx="1"/>
          </p:nvPr>
        </p:nvSpPr>
        <p:spPr/>
        <p:txBody>
          <a:bodyPr>
            <a:normAutofit/>
          </a:bodyPr>
          <a:lstStyle/>
          <a:p>
            <a:pPr marL="0" indent="0">
              <a:buNone/>
            </a:pPr>
            <a:r>
              <a:rPr lang="en-US" sz="1800" b="1">
                <a:latin typeface="Segoe UI Semilight" panose="020B0402040204020203" pitchFamily="34" charset="0"/>
                <a:cs typeface="Segoe UI Semilight" panose="020B0402040204020203" pitchFamily="34" charset="0"/>
              </a:rPr>
              <a:t>The tax rate of the principal supply will apply on the entire supply.</a:t>
            </a:r>
          </a:p>
          <a:p>
            <a:pPr marL="0" indent="0">
              <a:buNone/>
            </a:pPr>
            <a:endParaRPr lang="en-US" sz="1800">
              <a:latin typeface="Segoe UI Semilight" panose="020B0402040204020203" pitchFamily="34" charset="0"/>
              <a:cs typeface="Segoe UI Semilight" panose="020B0402040204020203" pitchFamily="34" charset="0"/>
            </a:endParaRPr>
          </a:p>
          <a:p>
            <a:pPr marL="0" indent="0">
              <a:buNone/>
            </a:pPr>
            <a:r>
              <a:rPr lang="en-US" sz="1800" b="1">
                <a:latin typeface="Segoe UI Semilight" panose="020B0402040204020203" pitchFamily="34" charset="0"/>
                <a:cs typeface="Segoe UI Semilight" panose="020B0402040204020203" pitchFamily="34" charset="0"/>
              </a:rPr>
              <a:t>Example</a:t>
            </a:r>
            <a:r>
              <a:rPr lang="en-US" sz="1800">
                <a:latin typeface="Segoe UI Semilight" panose="020B0402040204020203" pitchFamily="34" charset="0"/>
                <a:cs typeface="Segoe UI Semilight" panose="020B0402040204020203" pitchFamily="34" charset="0"/>
              </a:rPr>
              <a:t>:</a:t>
            </a:r>
          </a:p>
          <a:p>
            <a:pPr marL="0" indent="0">
              <a:buNone/>
            </a:pPr>
            <a:endParaRPr lang="en-US" sz="1800">
              <a:latin typeface="Segoe UI Semilight" panose="020B0402040204020203" pitchFamily="34" charset="0"/>
              <a:cs typeface="Segoe UI Semilight" panose="020B0402040204020203" pitchFamily="34" charset="0"/>
            </a:endParaRPr>
          </a:p>
          <a:p>
            <a:pPr marL="0" indent="0">
              <a:buNone/>
            </a:pPr>
            <a:r>
              <a:rPr lang="en-US" sz="1800">
                <a:latin typeface="Segoe UI Semilight" panose="020B0402040204020203" pitchFamily="34" charset="0"/>
                <a:cs typeface="Segoe UI Semilight" panose="020B0402040204020203" pitchFamily="34" charset="0"/>
              </a:rPr>
              <a:t>Goods are packed and transported with insurance. The supply of goods, packing materials, transport and insurance is a composite supply. Insurance and Packaging charges cannot be done separately if there are no goods to supply. Thus, the supply of goods is the principal supply.</a:t>
            </a:r>
          </a:p>
          <a:p>
            <a:pPr marL="0" indent="0">
              <a:buNone/>
            </a:pPr>
            <a:endParaRPr lang="en-US" sz="1800">
              <a:latin typeface="Segoe UI Semilight" panose="020B0402040204020203" pitchFamily="34" charset="0"/>
              <a:cs typeface="Segoe UI Semilight" panose="020B0402040204020203" pitchFamily="34" charset="0"/>
            </a:endParaRPr>
          </a:p>
          <a:p>
            <a:pPr marL="0" indent="0">
              <a:buNone/>
            </a:pPr>
            <a:r>
              <a:rPr lang="en-US" sz="1800" b="1">
                <a:latin typeface="Segoe UI Semilight" panose="020B0402040204020203" pitchFamily="34" charset="0"/>
                <a:cs typeface="Segoe UI Semilight" panose="020B0402040204020203" pitchFamily="34" charset="0"/>
              </a:rPr>
              <a:t>Tax liability will be the tax on the principal supply i.e., GST rate on the goods </a:t>
            </a:r>
            <a:endParaRPr lang="en-US" sz="1800">
              <a:latin typeface="Segoe UI Semilight" panose="020B0402040204020203" pitchFamily="34" charset="0"/>
              <a:cs typeface="Segoe UI Semilight" panose="020B0402040204020203" pitchFamily="34" charset="0"/>
            </a:endParaRPr>
          </a:p>
          <a:p>
            <a:endParaRPr lang="en-US"/>
          </a:p>
        </p:txBody>
      </p:sp>
      <p:sp>
        <p:nvSpPr>
          <p:cNvPr id="3" name="Title 2">
            <a:extLst>
              <a:ext uri="{FF2B5EF4-FFF2-40B4-BE49-F238E27FC236}">
                <a16:creationId xmlns:a16="http://schemas.microsoft.com/office/drawing/2014/main" id="{F32DDEAA-203F-47F5-9DDF-560B71AF5267}"/>
              </a:ext>
            </a:extLst>
          </p:cNvPr>
          <p:cNvSpPr>
            <a:spLocks noGrp="1"/>
          </p:cNvSpPr>
          <p:nvPr>
            <p:ph type="title"/>
          </p:nvPr>
        </p:nvSpPr>
        <p:spPr>
          <a:xfrm>
            <a:off x="123004" y="1138879"/>
            <a:ext cx="9020996" cy="411749"/>
          </a:xfrm>
        </p:spPr>
        <p:txBody>
          <a:bodyPr/>
          <a:lstStyle/>
          <a:p>
            <a:r>
              <a:rPr lang="en-US" sz="2100"/>
              <a:t>What tax rate will apply for Composite Supply ?</a:t>
            </a:r>
          </a:p>
        </p:txBody>
      </p:sp>
    </p:spTree>
    <p:extLst>
      <p:ext uri="{BB962C8B-B14F-4D97-AF65-F5344CB8AC3E}">
        <p14:creationId xmlns:p14="http://schemas.microsoft.com/office/powerpoint/2010/main" val="2990442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AD8A6FF-6697-4DB5-9974-7D2EE787514B}"/>
              </a:ext>
            </a:extLst>
          </p:cNvPr>
          <p:cNvSpPr>
            <a:spLocks noGrp="1"/>
          </p:cNvSpPr>
          <p:nvPr>
            <p:ph idx="1"/>
          </p:nvPr>
        </p:nvSpPr>
        <p:spPr>
          <a:xfrm>
            <a:off x="458447" y="1908312"/>
            <a:ext cx="8198984" cy="692830"/>
          </a:xfrm>
        </p:spPr>
        <p:txBody>
          <a:bodyPr>
            <a:normAutofit/>
          </a:bodyPr>
          <a:lstStyle/>
          <a:p>
            <a:pPr marL="0" indent="0">
              <a:buNone/>
            </a:pPr>
            <a:r>
              <a:rPr lang="en-US" sz="1500">
                <a:solidFill>
                  <a:schemeClr val="tx1">
                    <a:lumMod val="75000"/>
                    <a:lumOff val="25000"/>
                  </a:schemeClr>
                </a:solidFill>
                <a:latin typeface="Segoe UI Semilight" panose="020B0402040204020203" pitchFamily="34" charset="0"/>
                <a:cs typeface="Segoe UI Semilight" panose="020B0402040204020203" pitchFamily="34" charset="0"/>
              </a:rPr>
              <a:t>Excellent Enterprises is now adding packing charges and insurance charges along with the Samsung TV 42”. Tax rate on TV is 18% as already known. </a:t>
            </a:r>
          </a:p>
          <a:p>
            <a:pPr marL="0" indent="0">
              <a:buNone/>
            </a:pPr>
            <a:endParaRPr lang="en-US"/>
          </a:p>
        </p:txBody>
      </p:sp>
      <p:sp>
        <p:nvSpPr>
          <p:cNvPr id="3" name="Title 2">
            <a:extLst>
              <a:ext uri="{FF2B5EF4-FFF2-40B4-BE49-F238E27FC236}">
                <a16:creationId xmlns:a16="http://schemas.microsoft.com/office/drawing/2014/main" id="{F32DDEAA-203F-47F5-9DDF-560B71AF5267}"/>
              </a:ext>
            </a:extLst>
          </p:cNvPr>
          <p:cNvSpPr>
            <a:spLocks noGrp="1"/>
          </p:cNvSpPr>
          <p:nvPr>
            <p:ph type="title"/>
          </p:nvPr>
        </p:nvSpPr>
        <p:spPr>
          <a:xfrm>
            <a:off x="123005" y="1138879"/>
            <a:ext cx="8240511" cy="411749"/>
          </a:xfrm>
        </p:spPr>
        <p:txBody>
          <a:bodyPr/>
          <a:lstStyle/>
          <a:p>
            <a:r>
              <a:rPr lang="en-US"/>
              <a:t>Tax Rate for Excellent Enterprises</a:t>
            </a:r>
          </a:p>
        </p:txBody>
      </p:sp>
      <p:sp>
        <p:nvSpPr>
          <p:cNvPr id="4" name="TextBox 3">
            <a:extLst>
              <a:ext uri="{FF2B5EF4-FFF2-40B4-BE49-F238E27FC236}">
                <a16:creationId xmlns:a16="http://schemas.microsoft.com/office/drawing/2014/main" id="{BF8629E4-FAEF-4F7B-9DC5-84102231A085}"/>
              </a:ext>
            </a:extLst>
          </p:cNvPr>
          <p:cNvSpPr txBox="1"/>
          <p:nvPr/>
        </p:nvSpPr>
        <p:spPr>
          <a:xfrm>
            <a:off x="1735727" y="3117376"/>
            <a:ext cx="5672546" cy="646331"/>
          </a:xfrm>
          <a:prstGeom prst="rect">
            <a:avLst/>
          </a:prstGeom>
          <a:noFill/>
          <a:ln w="28575">
            <a:solidFill>
              <a:schemeClr val="accent4"/>
            </a:solidFill>
          </a:ln>
        </p:spPr>
        <p:txBody>
          <a:bodyPr wrap="square" rtlCol="0">
            <a:spAutoFit/>
          </a:bodyPr>
          <a:lstStyle/>
          <a:p>
            <a:pPr algn="ctr"/>
            <a:r>
              <a:rPr lang="en-US" sz="1800">
                <a:latin typeface="Segoe UI Semilight" panose="020B0402040204020203" pitchFamily="34" charset="0"/>
                <a:cs typeface="Segoe UI Semilight" panose="020B0402040204020203" pitchFamily="34" charset="0"/>
              </a:rPr>
              <a:t>What is the tax rate that will apply on the sale with Samsung TV 42”, packing and insurance charges ? </a:t>
            </a:r>
          </a:p>
        </p:txBody>
      </p:sp>
      <p:sp>
        <p:nvSpPr>
          <p:cNvPr id="5" name="TextBox 4">
            <a:extLst>
              <a:ext uri="{FF2B5EF4-FFF2-40B4-BE49-F238E27FC236}">
                <a16:creationId xmlns:a16="http://schemas.microsoft.com/office/drawing/2014/main" id="{7BCE5B33-3C12-4282-9254-4897EB10E685}"/>
              </a:ext>
            </a:extLst>
          </p:cNvPr>
          <p:cNvSpPr txBox="1"/>
          <p:nvPr/>
        </p:nvSpPr>
        <p:spPr>
          <a:xfrm>
            <a:off x="1214846" y="4433207"/>
            <a:ext cx="6906986" cy="369332"/>
          </a:xfrm>
          <a:prstGeom prst="rect">
            <a:avLst/>
          </a:prstGeom>
          <a:noFill/>
        </p:spPr>
        <p:txBody>
          <a:bodyPr wrap="square" rtlCol="0">
            <a:spAutoFit/>
          </a:bodyPr>
          <a:lstStyle/>
          <a:p>
            <a:pPr algn="ctr"/>
            <a:r>
              <a:rPr lang="en-US" sz="1800">
                <a:latin typeface="Segoe UI Semilight" panose="020B0402040204020203" pitchFamily="34" charset="0"/>
                <a:cs typeface="Segoe UI Semilight" panose="020B0402040204020203" pitchFamily="34" charset="0"/>
              </a:rPr>
              <a:t>Tax Rate on Samsung TV 42” will apply for the entire sale, i.e. 18%</a:t>
            </a:r>
          </a:p>
        </p:txBody>
      </p:sp>
    </p:spTree>
    <p:extLst>
      <p:ext uri="{BB962C8B-B14F-4D97-AF65-F5344CB8AC3E}">
        <p14:creationId xmlns:p14="http://schemas.microsoft.com/office/powerpoint/2010/main" val="4088972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2461</TotalTime>
  <Words>1544</Words>
  <Application>Microsoft Office PowerPoint</Application>
  <PresentationFormat>On-screen Show (4:3)</PresentationFormat>
  <Paragraphs>292</Paragraphs>
  <Slides>35</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Calibri</vt:lpstr>
      <vt:lpstr>Calibri Light</vt:lpstr>
      <vt:lpstr>Comic Sans MS</vt:lpstr>
      <vt:lpstr>Segoe UI</vt:lpstr>
      <vt:lpstr>Segoe UI Semibold</vt:lpstr>
      <vt:lpstr>Segoe UI Semilight</vt:lpstr>
      <vt:lpstr>Times New Roman</vt:lpstr>
      <vt:lpstr>Office Theme</vt:lpstr>
      <vt:lpstr>Sale and Purchase Management</vt:lpstr>
      <vt:lpstr>Sale and Purchase Management</vt:lpstr>
      <vt:lpstr>GST Composite &amp; Mixed Supply</vt:lpstr>
      <vt:lpstr>Learning Outcomes</vt:lpstr>
      <vt:lpstr>PowerPoint Presentation</vt:lpstr>
      <vt:lpstr>What is Composite Supply ? </vt:lpstr>
      <vt:lpstr>How to determine a ‘Composite Supply’ ? </vt:lpstr>
      <vt:lpstr>What tax rate will apply for Composite Supply ?</vt:lpstr>
      <vt:lpstr>Tax Rate for Excellent Enterprises</vt:lpstr>
      <vt:lpstr>Composite Supply Transaction</vt:lpstr>
      <vt:lpstr>Sale Invoice </vt:lpstr>
      <vt:lpstr>Expense Master Configuration</vt:lpstr>
      <vt:lpstr>Include Freight for GST calculation in Sale Invoice</vt:lpstr>
      <vt:lpstr>Include Freight for GST calculation in Sale Invoice</vt:lpstr>
      <vt:lpstr>PowerPoint Presentation</vt:lpstr>
      <vt:lpstr>What is Mixed Supply ?</vt:lpstr>
      <vt:lpstr>How to determine Mixed Supply ?</vt:lpstr>
      <vt:lpstr>What tax rate applies for Mixed Supply ?</vt:lpstr>
      <vt:lpstr>Tax Rate for Excellent Enterprises</vt:lpstr>
      <vt:lpstr>BOM for Sunlit Diwali Pack</vt:lpstr>
      <vt:lpstr>Tax on the Mixed Supply</vt:lpstr>
      <vt:lpstr>Quiz</vt:lpstr>
      <vt:lpstr>What is the GST Rate that will apply for ‘Composite Supply’ _____________</vt:lpstr>
      <vt:lpstr>What is the GST Rate that will apply for ‘Mixed Supply’ _____________</vt:lpstr>
      <vt:lpstr>Setup Price</vt:lpstr>
      <vt:lpstr>Standard Rates</vt:lpstr>
      <vt:lpstr>Price Levels</vt:lpstr>
      <vt:lpstr>Discount Promotion Techniques</vt:lpstr>
      <vt:lpstr>Trade Discounts</vt:lpstr>
      <vt:lpstr>Trade Discount (using discount ledger)</vt:lpstr>
      <vt:lpstr>Invoice Round Off</vt:lpstr>
      <vt:lpstr>Item Invoice</vt:lpstr>
      <vt:lpstr>Additional Cost Of Purchase</vt:lpstr>
      <vt:lpstr>Additional Cost Of Purchase</vt:lpstr>
      <vt:lpstr>Additional Cost Of Purchase</vt:lpstr>
    </vt:vector>
  </TitlesOfParts>
  <Company>Management Information System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Accounting Principles</dc:title>
  <dc:creator>Valued Gateway Client</dc:creator>
  <cp:lastModifiedBy>vijay</cp:lastModifiedBy>
  <cp:revision>181</cp:revision>
  <dcterms:created xsi:type="dcterms:W3CDTF">2000-02-01T21:02:43Z</dcterms:created>
  <dcterms:modified xsi:type="dcterms:W3CDTF">2022-01-30T18:06:01Z</dcterms:modified>
</cp:coreProperties>
</file>