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5" r:id="rId1"/>
  </p:sldMasterIdLst>
  <p:notesMasterIdLst>
    <p:notesMasterId r:id="rId27"/>
  </p:notesMasterIdLst>
  <p:sldIdLst>
    <p:sldId id="351" r:id="rId2"/>
    <p:sldId id="333" r:id="rId3"/>
    <p:sldId id="339" r:id="rId4"/>
    <p:sldId id="340" r:id="rId5"/>
    <p:sldId id="369" r:id="rId6"/>
    <p:sldId id="352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56" r:id="rId17"/>
    <p:sldId id="353" r:id="rId18"/>
    <p:sldId id="367" r:id="rId19"/>
    <p:sldId id="368" r:id="rId20"/>
    <p:sldId id="370" r:id="rId21"/>
    <p:sldId id="372" r:id="rId22"/>
    <p:sldId id="373" r:id="rId23"/>
    <p:sldId id="371" r:id="rId24"/>
    <p:sldId id="338" r:id="rId25"/>
    <p:sldId id="35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3" autoAdjust="0"/>
    <p:restoredTop sz="90922" autoAdjust="0"/>
  </p:normalViewPr>
  <p:slideViewPr>
    <p:cSldViewPr>
      <p:cViewPr varScale="1">
        <p:scale>
          <a:sx n="83" d="100"/>
          <a:sy n="83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45FDA1-8221-43AC-BE42-4830C53C68BD}" type="datetimeFigureOut">
              <a:rPr lang="en-US"/>
              <a:pPr>
                <a:defRPr/>
              </a:pPr>
              <a:t>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4AF076-7423-4C28-B992-C6A4E1FE21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80796A46-2097-433B-BC8E-D17C1EDB1C08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807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"/>
            <a:ext cx="3017838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A3AA1-337C-4AA0-BDA2-819D755994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0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9AAE-BE75-48E9-8E68-3F2B7DAB1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C46B-D096-48C9-8B80-D46B2718C4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1355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96"/>
            <a:ext cx="9144000" cy="6858000"/>
          </a:xfrm>
          <a:prstGeom prst="rect">
            <a:avLst/>
          </a:prstGeom>
        </p:spPr>
      </p:pic>
      <p:sp>
        <p:nvSpPr>
          <p:cNvPr id="5" name="Oval 15"/>
          <p:cNvSpPr>
            <a:spLocks noChangeArrowheads="1"/>
          </p:cNvSpPr>
          <p:nvPr/>
        </p:nvSpPr>
        <p:spPr bwMode="auto">
          <a:xfrm>
            <a:off x="8733634" y="6415086"/>
            <a:ext cx="183356" cy="255587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EE3FFA94-08EF-41C4-98AB-078EB231D91E}" type="slidenum">
              <a:rPr lang="en-US" altLang="en-US" sz="750" b="0">
                <a:solidFill>
                  <a:srgbClr val="FFFFFF"/>
                </a:solidFill>
              </a:rPr>
              <a:pPr algn="ctr" eaLnBrk="1" hangingPunct="1"/>
              <a:t>‹#›</a:t>
            </a:fld>
            <a:endParaRPr lang="en-US" altLang="en-US" sz="750" b="0">
              <a:solidFill>
                <a:srgbClr val="FFFFFF"/>
              </a:solidFill>
            </a:endParaRPr>
          </a:p>
        </p:txBody>
      </p:sp>
      <p:sp>
        <p:nvSpPr>
          <p:cNvPr id="6" name="Content Placeholder 6"/>
          <p:cNvSpPr>
            <a:spLocks noGrp="1"/>
          </p:cNvSpPr>
          <p:nvPr>
            <p:ph idx="1" hasCustomPrompt="1"/>
          </p:nvPr>
        </p:nvSpPr>
        <p:spPr>
          <a:xfrm>
            <a:off x="458447" y="1401416"/>
            <a:ext cx="8198984" cy="4645621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lnSpc>
                <a:spcPct val="100000"/>
              </a:lnSpc>
              <a:spcBef>
                <a:spcPts val="900"/>
              </a:spcBef>
              <a:defRPr sz="135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Content here</a:t>
            </a:r>
            <a:endParaRPr lang="en-IN"/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416920" y="375505"/>
            <a:ext cx="8240511" cy="548999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550" b="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0" y="2"/>
            <a:ext cx="9144000" cy="1224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1995" y="6739950"/>
            <a:ext cx="9144000" cy="1224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924503"/>
            <a:ext cx="9144000" cy="0"/>
          </a:xfrm>
          <a:prstGeom prst="line">
            <a:avLst/>
          </a:prstGeom>
          <a:ln w="127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0695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BD80F-2D13-4FD5-9F98-6091F0970F78}" type="datetimeFigureOut">
              <a:rPr lang="en-IN"/>
              <a:pPr>
                <a:defRPr/>
              </a:pPr>
              <a:t>16-Jan-22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34934-85C5-445C-A409-A49851F9734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30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2252F-08FC-410E-AC59-A6D3631C8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19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FC4E1-B658-4B92-BFCF-2BC2CADB00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06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0F697-0E5C-49DF-AC50-A7FCA3FAB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8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13C1-8309-44C8-9F92-D7933B0BC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7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81C8B-87B7-4DF7-926C-AFA62E04C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2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41A6-B5A9-4FF6-AEF1-C588059A0D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39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65E5-F33B-4C92-BEEA-44214AAB0C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38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D57A42-7FA2-4043-9897-43577500566D}" type="datetimeFigureOut">
              <a:rPr lang="en-IN"/>
              <a:pPr>
                <a:defRPr/>
              </a:pPr>
              <a:t>16-Jan-22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B4854D-8FC0-42E9-86D6-50C4F6B6FA8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pic>
        <p:nvPicPr>
          <p:cNvPr id="1031" name="Picture 1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975" y="0"/>
            <a:ext cx="108902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2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  <p:sldLayoutId id="2147484353" r:id="rId1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soft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74938"/>
            <a:ext cx="7543800" cy="1287462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Sale and Purchase Vouchers</a:t>
            </a:r>
            <a:endParaRPr lang="en-US" altLang="en-US" b="1" dirty="0" smtClean="0"/>
          </a:p>
        </p:txBody>
      </p:sp>
      <p:sp>
        <p:nvSpPr>
          <p:cNvPr id="4" name="AutoShape 2"/>
          <p:cNvSpPr txBox="1">
            <a:spLocks noChangeAspect="1" noChangeArrowheads="1"/>
          </p:cNvSpPr>
          <p:nvPr/>
        </p:nvSpPr>
        <p:spPr bwMode="auto">
          <a:xfrm>
            <a:off x="457200" y="51054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3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4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Sisoft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Technologies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Pvt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Ltd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SRC E7,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Shipra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Riviera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Bazar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Gyan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Khand-3,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Indirapuram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, Ghaziabad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Website: 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  <a:hlinkClick r:id="rId3"/>
              </a:rPr>
              <a:t>www.sisoft.in</a:t>
            </a: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5300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Email:info@sisoft.in</a:t>
            </a: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53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Phone: +91-9999-283-283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530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843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Credit Sales Entry – Voucher Mode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10762"/>
            <a:ext cx="7034212" cy="15181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Credit Sales : Payment is received after the sales.</a:t>
            </a:r>
          </a:p>
          <a:p>
            <a:pPr lvl="1" eaLnBrk="1" hangingPunct="1"/>
            <a:r>
              <a:rPr lang="en-US" altLang="en-US" dirty="0" err="1" smtClean="0"/>
              <a:t>Dr</a:t>
            </a:r>
            <a:r>
              <a:rPr lang="en-US" altLang="en-US" dirty="0" smtClean="0"/>
              <a:t>  Party Account</a:t>
            </a:r>
          </a:p>
          <a:p>
            <a:pPr lvl="1" eaLnBrk="1" hangingPunct="1"/>
            <a:r>
              <a:rPr lang="en-US" altLang="en-US" dirty="0" smtClean="0"/>
              <a:t>Cr   Sales Ledger</a:t>
            </a:r>
          </a:p>
          <a:p>
            <a:pPr eaLnBrk="1" hangingPunct="1"/>
            <a:r>
              <a:rPr lang="en-US" altLang="en-US" dirty="0"/>
              <a:t>Supplementary Details : Dispatch Details, Order Details,  Buyer information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562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Credit Sales Entry – Accounting Invoice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90588" y="1110762"/>
            <a:ext cx="7034212" cy="2089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Credit Sales : Payment is received after the sales.</a:t>
            </a:r>
          </a:p>
          <a:p>
            <a:pPr lvl="1" eaLnBrk="1" hangingPunct="1"/>
            <a:r>
              <a:rPr lang="en-US" altLang="en-US" dirty="0" smtClean="0"/>
              <a:t>Party A/c Name:   Customer Name</a:t>
            </a:r>
          </a:p>
          <a:p>
            <a:pPr lvl="1" eaLnBrk="1" hangingPunct="1"/>
            <a:r>
              <a:rPr lang="en-US" altLang="en-US" dirty="0" smtClean="0"/>
              <a:t>Particulars :    Sales Ledger</a:t>
            </a:r>
          </a:p>
          <a:p>
            <a:pPr eaLnBrk="1" hangingPunct="1"/>
            <a:r>
              <a:rPr lang="en-US" altLang="en-US" dirty="0" smtClean="0"/>
              <a:t>Supplementary Details : Dispatch Details, Order Details,  Buyer information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124708"/>
            <a:ext cx="6553200" cy="312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1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Credit Sales Entry – Examples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42994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Voucher Mode</a:t>
            </a:r>
          </a:p>
          <a:p>
            <a:pPr eaLnBrk="1" hangingPunct="1"/>
            <a:r>
              <a:rPr lang="en-IN" altLang="en-US" dirty="0"/>
              <a:t>Oct: </a:t>
            </a:r>
            <a:r>
              <a:rPr lang="en-IN" altLang="en-US" dirty="0" smtClean="0"/>
              <a:t>11 Sold </a:t>
            </a:r>
            <a:r>
              <a:rPr lang="en-IN" altLang="en-US" dirty="0"/>
              <a:t>goods to Kishore </a:t>
            </a:r>
            <a:r>
              <a:rPr lang="en-IN" altLang="en-US" dirty="0" err="1"/>
              <a:t>Rs</a:t>
            </a:r>
            <a:r>
              <a:rPr lang="en-IN" altLang="en-US" dirty="0"/>
              <a:t>. 40,000 ( Bill No: </a:t>
            </a:r>
            <a:r>
              <a:rPr lang="en-IN" altLang="en-US" dirty="0" smtClean="0"/>
              <a:t>X)</a:t>
            </a:r>
            <a:endParaRPr lang="en-IN" altLang="en-US" dirty="0"/>
          </a:p>
          <a:p>
            <a:pPr eaLnBrk="1" hangingPunct="1"/>
            <a:r>
              <a:rPr lang="en-IN" altLang="en-US" dirty="0"/>
              <a:t>Oct: </a:t>
            </a:r>
            <a:r>
              <a:rPr lang="en-IN" altLang="en-US" dirty="0" smtClean="0"/>
              <a:t>12 Cash </a:t>
            </a:r>
            <a:r>
              <a:rPr lang="en-IN" altLang="en-US" dirty="0"/>
              <a:t>received from Kishore </a:t>
            </a:r>
            <a:r>
              <a:rPr lang="en-IN" altLang="en-US" dirty="0" err="1"/>
              <a:t>Rs</a:t>
            </a:r>
            <a:r>
              <a:rPr lang="en-IN" altLang="en-US" dirty="0"/>
              <a:t>. 25,000 (Bill No: </a:t>
            </a:r>
            <a:r>
              <a:rPr lang="en-IN" altLang="en-US" dirty="0" smtClean="0"/>
              <a:t>X)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smtClean="0"/>
              <a:t>Accounting Invoice Mode</a:t>
            </a:r>
          </a:p>
          <a:p>
            <a:pPr eaLnBrk="1" hangingPunct="1"/>
            <a:r>
              <a:rPr lang="en-IN" altLang="en-US" dirty="0"/>
              <a:t>Oct: </a:t>
            </a:r>
            <a:r>
              <a:rPr lang="en-IN" altLang="en-US" dirty="0" smtClean="0"/>
              <a:t>14 </a:t>
            </a:r>
            <a:r>
              <a:rPr lang="en-IN" altLang="en-US" dirty="0"/>
              <a:t>Sold goods to Kishore </a:t>
            </a:r>
            <a:r>
              <a:rPr lang="en-IN" altLang="en-US" dirty="0" err="1"/>
              <a:t>Rs</a:t>
            </a:r>
            <a:r>
              <a:rPr lang="en-IN" altLang="en-US" dirty="0"/>
              <a:t>. </a:t>
            </a:r>
            <a:r>
              <a:rPr lang="en-IN" altLang="en-US" dirty="0" smtClean="0"/>
              <a:t>30,000 </a:t>
            </a:r>
            <a:r>
              <a:rPr lang="en-IN" altLang="en-US" dirty="0"/>
              <a:t>( Bill No: X)</a:t>
            </a:r>
          </a:p>
          <a:p>
            <a:pPr eaLnBrk="1" hangingPunct="1"/>
            <a:r>
              <a:rPr lang="en-IN" altLang="en-US" dirty="0"/>
              <a:t>Oct: </a:t>
            </a:r>
            <a:r>
              <a:rPr lang="en-IN" altLang="en-US" dirty="0" smtClean="0"/>
              <a:t>15 Cheque </a:t>
            </a:r>
            <a:r>
              <a:rPr lang="en-IN" altLang="en-US" dirty="0"/>
              <a:t>received from Kishore </a:t>
            </a:r>
            <a:r>
              <a:rPr lang="en-IN" altLang="en-US" dirty="0" err="1"/>
              <a:t>Rs</a:t>
            </a:r>
            <a:r>
              <a:rPr lang="en-IN" altLang="en-US" dirty="0"/>
              <a:t>. </a:t>
            </a:r>
            <a:r>
              <a:rPr lang="en-IN" altLang="en-US" dirty="0" smtClean="0"/>
              <a:t>30,000 </a:t>
            </a:r>
            <a:r>
              <a:rPr lang="en-IN" altLang="en-US" dirty="0"/>
              <a:t>(Bill No: X)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2441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View Sales Vouchers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42994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Voucher Mode</a:t>
            </a:r>
          </a:p>
          <a:p>
            <a:pPr eaLnBrk="1" hangingPunct="1"/>
            <a:r>
              <a:rPr lang="en-US" altLang="en-US" dirty="0" smtClean="0"/>
              <a:t>Gate of Tally -&gt; Display -&gt; Day Book 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dirty="0" smtClean="0"/>
              <a:t>Period: </a:t>
            </a:r>
          </a:p>
          <a:p>
            <a:pPr lvl="1" eaLnBrk="1" hangingPunct="1"/>
            <a:r>
              <a:rPr lang="en-US" altLang="en-US" dirty="0" smtClean="0"/>
              <a:t>Change Voucher to Sales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Gate of Tally -&gt; Display -&gt; </a:t>
            </a:r>
            <a:r>
              <a:rPr lang="en-US" altLang="en-US" dirty="0" smtClean="0"/>
              <a:t>Account Books -&gt; Sales Register 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758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 Vouchers Configuration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685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F12 – Configuration</a:t>
            </a:r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28824"/>
            <a:ext cx="5257800" cy="388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244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 Vouchers Sharing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1676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Printing</a:t>
            </a:r>
          </a:p>
          <a:p>
            <a:pPr eaLnBrk="1" hangingPunct="1"/>
            <a:r>
              <a:rPr lang="en-US" altLang="en-US" b="1" dirty="0" smtClean="0"/>
              <a:t>Exporting</a:t>
            </a:r>
          </a:p>
          <a:p>
            <a:pPr eaLnBrk="1" hangingPunct="1"/>
            <a:r>
              <a:rPr lang="en-US" altLang="en-US" b="1" dirty="0" smtClean="0"/>
              <a:t>Emailing</a:t>
            </a:r>
          </a:p>
          <a:p>
            <a:pPr eaLnBrk="1" hangingPunct="1"/>
            <a:endParaRPr lang="en-US" altLang="en-US" b="1" dirty="0" smtClean="0"/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179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Invoice Print Configuration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Voucher Details</a:t>
            </a:r>
          </a:p>
          <a:p>
            <a:r>
              <a:rPr lang="en-US" dirty="0" smtClean="0"/>
              <a:t>Statutory Details</a:t>
            </a:r>
          </a:p>
          <a:p>
            <a:r>
              <a:rPr lang="en-US" dirty="0" smtClean="0"/>
              <a:t>Header Information</a:t>
            </a:r>
          </a:p>
          <a:p>
            <a:r>
              <a:rPr lang="en-US" dirty="0" smtClean="0"/>
              <a:t>Company Details</a:t>
            </a:r>
          </a:p>
          <a:p>
            <a:r>
              <a:rPr lang="en-US" dirty="0" smtClean="0"/>
              <a:t>Party Details</a:t>
            </a:r>
          </a:p>
          <a:p>
            <a:r>
              <a:rPr lang="en-US" dirty="0" smtClean="0"/>
              <a:t>Order and Dispatch Details</a:t>
            </a:r>
          </a:p>
          <a:p>
            <a:r>
              <a:rPr lang="en-US" dirty="0" smtClean="0"/>
              <a:t>Footer Information</a:t>
            </a:r>
          </a:p>
          <a:p>
            <a:r>
              <a:rPr lang="en-US" dirty="0" smtClean="0"/>
              <a:t>Printer Settings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787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of other details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Sale Voucher Entry</a:t>
            </a:r>
          </a:p>
          <a:p>
            <a:r>
              <a:rPr lang="en-US" dirty="0" smtClean="0"/>
              <a:t>Dispatch Details, Order Details, Export Details</a:t>
            </a:r>
          </a:p>
          <a:p>
            <a:r>
              <a:rPr lang="en-US" dirty="0" smtClean="0"/>
              <a:t>Party Details (Buyer, Consigner)</a:t>
            </a:r>
          </a:p>
          <a:p>
            <a:r>
              <a:rPr lang="en-US" dirty="0" err="1" smtClean="0"/>
              <a:t>eWay</a:t>
            </a:r>
            <a:r>
              <a:rPr lang="en-US" dirty="0" smtClean="0"/>
              <a:t> Bill Details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Purchase </a:t>
            </a:r>
            <a:r>
              <a:rPr lang="en-US" dirty="0"/>
              <a:t>Voucher Entry</a:t>
            </a:r>
            <a:endParaRPr lang="en-US" dirty="0" smtClean="0"/>
          </a:p>
          <a:p>
            <a:r>
              <a:rPr lang="en-US" dirty="0" smtClean="0"/>
              <a:t>Receipt </a:t>
            </a:r>
            <a:r>
              <a:rPr lang="en-US" dirty="0"/>
              <a:t>Details, Order Details, </a:t>
            </a:r>
            <a:r>
              <a:rPr lang="en-US" dirty="0" smtClean="0"/>
              <a:t>Import </a:t>
            </a:r>
            <a:r>
              <a:rPr lang="en-US" dirty="0"/>
              <a:t>Details</a:t>
            </a:r>
          </a:p>
          <a:p>
            <a:r>
              <a:rPr lang="en-US" dirty="0"/>
              <a:t>Party Details (Buyer, Consigner)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1546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Credit Notes - </a:t>
            </a:r>
            <a:endParaRPr lang="en-IN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 smtClean="0"/>
              <a:t>Credit </a:t>
            </a:r>
            <a:r>
              <a:rPr lang="en-IN" dirty="0"/>
              <a:t>note voucher is used specially for sales return </a:t>
            </a:r>
            <a:r>
              <a:rPr lang="en-IN" dirty="0" smtClean="0"/>
              <a:t>entries.  It means we are crediting the account of customer and money either can be refunded or adjusted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Credit note can be entered in Voucher mode or Invoice mode(Accounting or </a:t>
            </a:r>
          </a:p>
          <a:p>
            <a:pPr eaLnBrk="1" hangingPunct="1"/>
            <a:endParaRPr lang="en-IN" altLang="en-US" dirty="0" smtClean="0"/>
          </a:p>
          <a:p>
            <a:pPr eaLnBrk="1" hangingPunct="1"/>
            <a:r>
              <a:rPr lang="en-IN" altLang="en-US" dirty="0" smtClean="0"/>
              <a:t>For </a:t>
            </a:r>
            <a:r>
              <a:rPr lang="en-IN" altLang="en-US" dirty="0"/>
              <a:t>Credit Note </a:t>
            </a:r>
            <a:r>
              <a:rPr lang="en-IN" altLang="en-US" dirty="0" smtClean="0"/>
              <a:t>– Voucher Mode</a:t>
            </a:r>
          </a:p>
          <a:p>
            <a:pPr eaLnBrk="1" hangingPunct="1"/>
            <a:r>
              <a:rPr lang="en-US" altLang="en-US" dirty="0" smtClean="0"/>
              <a:t>Original Invoice Number and Date</a:t>
            </a:r>
            <a:endParaRPr lang="en-IN" altLang="en-US" dirty="0"/>
          </a:p>
          <a:p>
            <a:pPr eaLnBrk="1" hangingPunct="1"/>
            <a:r>
              <a:rPr lang="en-US" altLang="en-US" dirty="0"/>
              <a:t>Cr to Customer Account</a:t>
            </a:r>
          </a:p>
          <a:p>
            <a:pPr eaLnBrk="1" hangingPunct="1"/>
            <a:r>
              <a:rPr lang="en-US" altLang="en-US" dirty="0" err="1"/>
              <a:t>Dr</a:t>
            </a:r>
            <a:r>
              <a:rPr lang="en-US" altLang="en-US" dirty="0"/>
              <a:t> to Sales </a:t>
            </a:r>
            <a:r>
              <a:rPr lang="en-US" altLang="en-US" dirty="0" smtClean="0"/>
              <a:t>Ledger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r>
              <a:rPr lang="en-IN" altLang="en-US" dirty="0"/>
              <a:t>For Credit Note – </a:t>
            </a:r>
            <a:r>
              <a:rPr lang="en-IN" altLang="en-US" dirty="0" smtClean="0"/>
              <a:t>Invoice Mode</a:t>
            </a:r>
          </a:p>
          <a:p>
            <a:pPr eaLnBrk="1" hangingPunct="1"/>
            <a:r>
              <a:rPr lang="en-US" altLang="en-US" dirty="0"/>
              <a:t>Original Invoice Number and </a:t>
            </a:r>
            <a:r>
              <a:rPr lang="en-US" altLang="en-US" dirty="0" smtClean="0"/>
              <a:t>Date</a:t>
            </a:r>
          </a:p>
          <a:p>
            <a:pPr eaLnBrk="1" hangingPunct="1"/>
            <a:r>
              <a:rPr lang="en-US" altLang="en-US" dirty="0" smtClean="0"/>
              <a:t>Party A/c Name: Customer Name</a:t>
            </a:r>
          </a:p>
          <a:p>
            <a:pPr eaLnBrk="1" hangingPunct="1"/>
            <a:r>
              <a:rPr lang="en-US" altLang="en-US" dirty="0" smtClean="0"/>
              <a:t>Particular : </a:t>
            </a:r>
            <a:endParaRPr lang="en-IN" altLang="en-US" dirty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IN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IN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8169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View Credit Note Vouchers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42994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Voucher Mode</a:t>
            </a:r>
          </a:p>
          <a:p>
            <a:pPr eaLnBrk="1" hangingPunct="1"/>
            <a:r>
              <a:rPr lang="en-US" altLang="en-US" dirty="0" smtClean="0"/>
              <a:t>Gate of Tally -&gt; Display -&gt; Day Book </a:t>
            </a:r>
          </a:p>
          <a:p>
            <a:pPr lvl="1" eaLnBrk="1" hangingPunct="1"/>
            <a:r>
              <a:rPr lang="en-US" altLang="en-US" dirty="0"/>
              <a:t> </a:t>
            </a:r>
            <a:r>
              <a:rPr lang="en-US" altLang="en-US" dirty="0" smtClean="0"/>
              <a:t>Period: </a:t>
            </a:r>
          </a:p>
          <a:p>
            <a:pPr lvl="1" eaLnBrk="1" hangingPunct="1"/>
            <a:r>
              <a:rPr lang="en-US" altLang="en-US" dirty="0" smtClean="0"/>
              <a:t>Change Voucher to Sales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IN" dirty="0"/>
              <a:t>Credit Note register displays all the credit notes recorded for each month</a:t>
            </a:r>
            <a:r>
              <a:rPr lang="en-IN" dirty="0" smtClean="0"/>
              <a:t>.</a:t>
            </a:r>
          </a:p>
          <a:p>
            <a:pPr eaLnBrk="1" hangingPunct="1"/>
            <a:r>
              <a:rPr lang="en-IN" b="1" dirty="0"/>
              <a:t>Gateway of Tally </a:t>
            </a:r>
            <a:r>
              <a:rPr lang="en-IN" dirty="0"/>
              <a:t>&gt; </a:t>
            </a:r>
            <a:r>
              <a:rPr lang="en-IN" b="1" dirty="0"/>
              <a:t>Display </a:t>
            </a:r>
            <a:r>
              <a:rPr lang="en-IN" dirty="0"/>
              <a:t>&gt; </a:t>
            </a:r>
            <a:r>
              <a:rPr lang="en-IN" b="1" dirty="0"/>
              <a:t>Account Books </a:t>
            </a:r>
            <a:r>
              <a:rPr lang="en-IN" dirty="0"/>
              <a:t>&gt; </a:t>
            </a:r>
            <a:r>
              <a:rPr lang="en-IN" b="1" dirty="0"/>
              <a:t>Journal Register </a:t>
            </a:r>
            <a:r>
              <a:rPr lang="en-IN" dirty="0"/>
              <a:t>&gt; </a:t>
            </a:r>
            <a:r>
              <a:rPr lang="en-IN" b="1" dirty="0"/>
              <a:t>Credit Note Register 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804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Regular Vouchers in tally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600200"/>
            <a:ext cx="7772400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0" dirty="0"/>
              <a:t>Contra Voucher    	(F4)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0" dirty="0"/>
              <a:t>Payment Voucher  	(F5)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0" dirty="0"/>
              <a:t>Receipt Voucher   	(F6)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0" dirty="0"/>
              <a:t>Journal Voucher   	(F7)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Sales Voucher     	</a:t>
            </a:r>
            <a:r>
              <a:rPr lang="en-US" sz="3200" dirty="0" smtClean="0"/>
              <a:t> (</a:t>
            </a:r>
            <a:r>
              <a:rPr lang="en-US" sz="3200" dirty="0"/>
              <a:t>F8)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Credit Note Voucher </a:t>
            </a:r>
            <a:r>
              <a:rPr lang="en-US" sz="3200" dirty="0" smtClean="0"/>
              <a:t> (Ctrl+F8</a:t>
            </a:r>
            <a:r>
              <a:rPr lang="en-US" sz="32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Purchase Voucher 	</a:t>
            </a:r>
            <a:r>
              <a:rPr lang="en-US" sz="3200" dirty="0" smtClean="0"/>
              <a:t> (</a:t>
            </a:r>
            <a:r>
              <a:rPr lang="en-US" sz="3200" dirty="0"/>
              <a:t>F9)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Debit Note Voucher 	</a:t>
            </a:r>
            <a:r>
              <a:rPr lang="en-US" sz="3200" dirty="0" smtClean="0"/>
              <a:t> (</a:t>
            </a:r>
            <a:r>
              <a:rPr lang="en-US" sz="3200" dirty="0"/>
              <a:t>Ctrl + F9)</a:t>
            </a:r>
          </a:p>
          <a:p>
            <a:pPr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Purchase Entry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IN" altLang="en-US" dirty="0"/>
              <a:t>For </a:t>
            </a:r>
            <a:r>
              <a:rPr lang="en-IN" altLang="en-US" dirty="0" smtClean="0"/>
              <a:t>Purchase </a:t>
            </a:r>
            <a:r>
              <a:rPr lang="en-IN" altLang="en-US" dirty="0"/>
              <a:t>of any services or item, a entry is made that results in</a:t>
            </a:r>
          </a:p>
          <a:p>
            <a:pPr eaLnBrk="1" hangingPunct="1"/>
            <a:r>
              <a:rPr lang="en-US" altLang="en-US" dirty="0" err="1"/>
              <a:t>Dr</a:t>
            </a:r>
            <a:r>
              <a:rPr lang="en-US" altLang="en-US" dirty="0"/>
              <a:t> to </a:t>
            </a:r>
            <a:r>
              <a:rPr lang="en-US" altLang="en-US" dirty="0" smtClean="0"/>
              <a:t>Purchase Ledger</a:t>
            </a:r>
            <a:endParaRPr lang="en-US" altLang="en-US" dirty="0"/>
          </a:p>
          <a:p>
            <a:pPr eaLnBrk="1" hangingPunct="1"/>
            <a:r>
              <a:rPr lang="en-US" altLang="en-US" dirty="0"/>
              <a:t>Cr to </a:t>
            </a:r>
            <a:r>
              <a:rPr lang="en-US" altLang="en-US" dirty="0" smtClean="0"/>
              <a:t>Supplier Ledger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672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Purchase Entry - Ledgers</a:t>
            </a:r>
            <a:endParaRPr lang="en-IN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These </a:t>
            </a:r>
            <a:r>
              <a:rPr lang="en-US" altLang="en-US" dirty="0" smtClean="0"/>
              <a:t>ledgers </a:t>
            </a:r>
            <a:r>
              <a:rPr lang="en-US" altLang="en-US" dirty="0" smtClean="0"/>
              <a:t>required:</a:t>
            </a:r>
          </a:p>
          <a:p>
            <a:pPr eaLnBrk="1" hangingPunct="1"/>
            <a:r>
              <a:rPr lang="en-IN" altLang="en-US" b="1" dirty="0" smtClean="0"/>
              <a:t>Purchase </a:t>
            </a:r>
            <a:r>
              <a:rPr lang="en-IN" altLang="en-US" b="1" dirty="0"/>
              <a:t>Ledger – </a:t>
            </a:r>
            <a:r>
              <a:rPr lang="en-IN" altLang="en-US" dirty="0"/>
              <a:t>A ledger for recording purchases. Again, it can be used for differentiating purchases such as domestic or international. This is created under </a:t>
            </a:r>
            <a:r>
              <a:rPr lang="en-IN" altLang="en-US" b="1" dirty="0" smtClean="0"/>
              <a:t>Purchase </a:t>
            </a:r>
            <a:r>
              <a:rPr lang="en-IN" altLang="en-US" b="1" dirty="0"/>
              <a:t>Accounts</a:t>
            </a:r>
            <a:endParaRPr lang="en-IN" altLang="en-US" b="1" dirty="0" smtClean="0"/>
          </a:p>
          <a:p>
            <a:pPr eaLnBrk="1" hangingPunct="1"/>
            <a:r>
              <a:rPr lang="en-IN" altLang="en-US" b="1" dirty="0" smtClean="0"/>
              <a:t>Supplier  </a:t>
            </a:r>
            <a:r>
              <a:rPr lang="en-IN" altLang="en-US" b="1" dirty="0" smtClean="0"/>
              <a:t>: </a:t>
            </a:r>
            <a:r>
              <a:rPr lang="en-IN" altLang="en-US" dirty="0" smtClean="0"/>
              <a:t> The person from whom you are purchasing. This is created under </a:t>
            </a:r>
            <a:r>
              <a:rPr lang="en-IN" altLang="en-US" b="1" dirty="0"/>
              <a:t>Sundry </a:t>
            </a:r>
            <a:r>
              <a:rPr lang="en-IN" altLang="en-US" b="1" dirty="0" smtClean="0"/>
              <a:t>Creditor</a:t>
            </a:r>
            <a:endParaRPr lang="en-IN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8735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of other details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Purchase </a:t>
            </a:r>
            <a:r>
              <a:rPr lang="en-US" dirty="0"/>
              <a:t>Voucher Entry</a:t>
            </a:r>
            <a:endParaRPr lang="en-US" dirty="0" smtClean="0"/>
          </a:p>
          <a:p>
            <a:r>
              <a:rPr lang="en-US" dirty="0" smtClean="0"/>
              <a:t>Supplier Invoice Details</a:t>
            </a:r>
          </a:p>
          <a:p>
            <a:r>
              <a:rPr lang="en-US" dirty="0" smtClean="0"/>
              <a:t>Receipt </a:t>
            </a:r>
            <a:r>
              <a:rPr lang="en-US" dirty="0"/>
              <a:t>Details, Order Details, </a:t>
            </a:r>
            <a:r>
              <a:rPr lang="en-US" dirty="0" smtClean="0"/>
              <a:t>Import </a:t>
            </a:r>
            <a:r>
              <a:rPr lang="en-US" dirty="0"/>
              <a:t>Details</a:t>
            </a:r>
          </a:p>
          <a:p>
            <a:r>
              <a:rPr lang="en-US" dirty="0"/>
              <a:t>Party Details (Buyer, Consigner)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6019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Purchase </a:t>
            </a:r>
            <a:r>
              <a:rPr lang="en-IN" altLang="en-US" b="1" dirty="0" smtClean="0"/>
              <a:t>Entry – Examples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43000"/>
            <a:ext cx="7034212" cy="4299438"/>
          </a:xfrm>
        </p:spPr>
        <p:txBody>
          <a:bodyPr/>
          <a:lstStyle/>
          <a:p>
            <a:r>
              <a:rPr lang="en-IN" dirty="0" smtClean="0"/>
              <a:t>Oct 16: Purchased </a:t>
            </a:r>
            <a:r>
              <a:rPr lang="en-IN" dirty="0"/>
              <a:t>goods from Aroma Traders </a:t>
            </a:r>
            <a:r>
              <a:rPr lang="en-IN" dirty="0" err="1"/>
              <a:t>Rs</a:t>
            </a:r>
            <a:r>
              <a:rPr lang="en-IN" dirty="0"/>
              <a:t>. 85,000 (bill No: 108)</a:t>
            </a:r>
          </a:p>
          <a:p>
            <a:r>
              <a:rPr lang="en-IN" dirty="0" smtClean="0"/>
              <a:t>Oct 17: Purchased </a:t>
            </a:r>
            <a:r>
              <a:rPr lang="en-IN" dirty="0"/>
              <a:t>goods for cash </a:t>
            </a:r>
            <a:r>
              <a:rPr lang="en-IN" dirty="0" err="1"/>
              <a:t>Rs</a:t>
            </a:r>
            <a:r>
              <a:rPr lang="en-IN" dirty="0"/>
              <a:t>. 10,000</a:t>
            </a:r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/>
              <a:t>Voucher Mode</a:t>
            </a:r>
          </a:p>
          <a:p>
            <a:pPr eaLnBrk="1" hangingPunct="1"/>
            <a:r>
              <a:rPr lang="en-US" altLang="en-US" b="1" dirty="0" smtClean="0"/>
              <a:t>Accounting Invoice Mode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838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6475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Debit </a:t>
            </a:r>
            <a:r>
              <a:rPr lang="en-US" altLang="en-US" b="1" dirty="0" smtClean="0"/>
              <a:t>Notes</a:t>
            </a:r>
            <a:endParaRPr lang="en-IN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dirty="0"/>
              <a:t>Debit Note voucher is used specially for purchases return </a:t>
            </a:r>
            <a:r>
              <a:rPr lang="en-IN" dirty="0" smtClean="0"/>
              <a:t>entry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IN" dirty="0" smtClean="0"/>
              <a:t> </a:t>
            </a:r>
            <a:endParaRPr lang="en-IN" dirty="0" smtClean="0"/>
          </a:p>
          <a:p>
            <a:pPr marL="6985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dirty="0"/>
          </a:p>
          <a:p>
            <a:pPr marL="0" indent="0" eaLnBrk="1" hangingPunct="1">
              <a:buNone/>
            </a:pPr>
            <a:r>
              <a:rPr lang="en-IN" altLang="en-US" dirty="0"/>
              <a:t>For Debit Note (Purchase Return)</a:t>
            </a:r>
          </a:p>
          <a:p>
            <a:pPr eaLnBrk="1" hangingPunct="1"/>
            <a:r>
              <a:rPr lang="en-US" altLang="en-US" dirty="0"/>
              <a:t>Cr to Purchase Ledger</a:t>
            </a:r>
          </a:p>
          <a:p>
            <a:pPr eaLnBrk="1" hangingPunct="1"/>
            <a:r>
              <a:rPr lang="en-US" altLang="en-US" dirty="0" err="1"/>
              <a:t>Dr</a:t>
            </a:r>
            <a:r>
              <a:rPr lang="en-US" altLang="en-US" dirty="0"/>
              <a:t> to Supplier Ledger</a:t>
            </a:r>
          </a:p>
          <a:p>
            <a:pPr marL="69850" indent="0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IN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Assignment – Sales/Purchase Entry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27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Sales/Purchase Entry Modes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IN" altLang="en-US" sz="2400" b="1" dirty="0" smtClean="0"/>
              <a:t>Sales/Purchase may be entered either as Voucher or Invoice</a:t>
            </a:r>
          </a:p>
          <a:p>
            <a:pPr eaLnBrk="1" hangingPunct="1"/>
            <a:r>
              <a:rPr lang="en-US" altLang="en-US" b="1" dirty="0" smtClean="0"/>
              <a:t>Voucher Mode: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Invoice Mode:</a:t>
            </a:r>
            <a:r>
              <a:rPr lang="en-US" altLang="en-US" dirty="0" smtClean="0"/>
              <a:t> </a:t>
            </a:r>
            <a:r>
              <a:rPr lang="en-IN" altLang="en-US" dirty="0" smtClean="0"/>
              <a:t>Two Invoice Modes</a:t>
            </a:r>
            <a:endParaRPr lang="en-IN" altLang="en-US" dirty="0"/>
          </a:p>
          <a:p>
            <a:pPr eaLnBrk="1" hangingPunct="1"/>
            <a:endParaRPr lang="en-US" altLang="en-US" dirty="0" smtClean="0"/>
          </a:p>
          <a:p>
            <a:pPr lvl="1" eaLnBrk="1" hangingPunct="1"/>
            <a:r>
              <a:rPr lang="en-US" altLang="en-US" b="1" dirty="0"/>
              <a:t>Accounting Invoice:</a:t>
            </a:r>
            <a:r>
              <a:rPr lang="en-US" altLang="en-US" dirty="0"/>
              <a:t> Only ledger may be selected and no stock item during voucher entry</a:t>
            </a:r>
          </a:p>
          <a:p>
            <a:pPr lvl="1" eaLnBrk="1" hangingPunct="1"/>
            <a:endParaRPr lang="en-IN" altLang="en-US" dirty="0"/>
          </a:p>
          <a:p>
            <a:pPr lvl="1" eaLnBrk="1" hangingPunct="1"/>
            <a:r>
              <a:rPr lang="en-US" altLang="en-US" b="1" dirty="0">
                <a:solidFill>
                  <a:srgbClr val="FF0000"/>
                </a:solidFill>
              </a:rPr>
              <a:t>Item Invoice:</a:t>
            </a:r>
            <a:r>
              <a:rPr lang="en-US" altLang="en-US" dirty="0">
                <a:solidFill>
                  <a:srgbClr val="FF0000"/>
                </a:solidFill>
              </a:rPr>
              <a:t> Stock item may be selected and its movement may be recorded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 Entry - Ledgers</a:t>
            </a:r>
            <a:endParaRPr lang="en-IN" alt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42988" y="1295400"/>
            <a:ext cx="7034212" cy="45370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These </a:t>
            </a:r>
            <a:r>
              <a:rPr lang="en-US" altLang="en-US" dirty="0" smtClean="0"/>
              <a:t>ledgers </a:t>
            </a:r>
            <a:r>
              <a:rPr lang="en-US" altLang="en-US" dirty="0" smtClean="0"/>
              <a:t>required:</a:t>
            </a:r>
          </a:p>
          <a:p>
            <a:pPr eaLnBrk="1" hangingPunct="1"/>
            <a:r>
              <a:rPr lang="en-IN" altLang="en-US" b="1" dirty="0"/>
              <a:t>Sales Ledger – </a:t>
            </a:r>
            <a:r>
              <a:rPr lang="en-IN" altLang="en-US" dirty="0"/>
              <a:t>A Ledger for recording sales. It can even be used for differentiating sales like domestic or international</a:t>
            </a:r>
            <a:r>
              <a:rPr lang="en-IN" altLang="en-US" dirty="0" smtClean="0"/>
              <a:t>. This is created under </a:t>
            </a:r>
            <a:r>
              <a:rPr lang="en-IN" altLang="en-US" b="1" dirty="0" smtClean="0"/>
              <a:t>Sales </a:t>
            </a:r>
            <a:r>
              <a:rPr lang="en-IN" altLang="en-US" b="1" dirty="0" smtClean="0"/>
              <a:t>Accounts</a:t>
            </a:r>
            <a:endParaRPr lang="en-IN" altLang="en-US" b="1" dirty="0" smtClean="0"/>
          </a:p>
          <a:p>
            <a:pPr eaLnBrk="1" hangingPunct="1"/>
            <a:r>
              <a:rPr lang="en-IN" altLang="en-US" b="1" dirty="0" smtClean="0"/>
              <a:t>Customer - </a:t>
            </a:r>
            <a:r>
              <a:rPr lang="en-IN" altLang="en-US" dirty="0" smtClean="0"/>
              <a:t>The person to whom you are selling. This is created under </a:t>
            </a:r>
            <a:r>
              <a:rPr lang="en-IN" altLang="en-US" b="1" dirty="0" smtClean="0"/>
              <a:t>Sundry Debtor</a:t>
            </a:r>
            <a:r>
              <a:rPr lang="en-IN" altLang="en-US" b="1" dirty="0"/>
              <a:t> </a:t>
            </a:r>
            <a:endParaRPr lang="en-IN" altLang="en-US" dirty="0" smtClean="0"/>
          </a:p>
          <a:p>
            <a:pPr eaLnBrk="1" hangingPunct="1"/>
            <a:r>
              <a:rPr lang="en-IN" altLang="en-US" b="1" dirty="0" smtClean="0"/>
              <a:t>Sales Return Ledger  </a:t>
            </a:r>
            <a:r>
              <a:rPr lang="en-IN" altLang="en-US" b="1" dirty="0" smtClean="0"/>
              <a:t>: </a:t>
            </a:r>
            <a:r>
              <a:rPr lang="en-IN" altLang="en-US" dirty="0" smtClean="0"/>
              <a:t> </a:t>
            </a:r>
            <a:r>
              <a:rPr lang="en-IN" altLang="en-US" dirty="0"/>
              <a:t> A Ledger for recording </a:t>
            </a:r>
            <a:r>
              <a:rPr lang="en-IN" altLang="en-US" dirty="0" smtClean="0"/>
              <a:t>sales return. </a:t>
            </a:r>
            <a:r>
              <a:rPr lang="en-IN" altLang="en-US" dirty="0" smtClean="0"/>
              <a:t>This </a:t>
            </a:r>
            <a:r>
              <a:rPr lang="en-IN" altLang="en-US" dirty="0" smtClean="0"/>
              <a:t>is created under </a:t>
            </a:r>
            <a:r>
              <a:rPr lang="en-IN" altLang="en-US" b="1" dirty="0" smtClean="0"/>
              <a:t>Sales Accounts</a:t>
            </a:r>
            <a:endParaRPr lang="en-IN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5E0C524-EFF1-427A-97C2-5C36342A8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11199"/>
            <a:ext cx="5995589" cy="621163"/>
          </a:xfrm>
        </p:spPr>
        <p:txBody>
          <a:bodyPr>
            <a:normAutofit/>
          </a:bodyPr>
          <a:lstStyle/>
          <a:p>
            <a:r>
              <a:rPr lang="en-US" sz="1500" dirty="0">
                <a:latin typeface="Segoe UI Semilight" panose="020B0402040204020203" pitchFamily="34" charset="0"/>
                <a:cs typeface="Segoe UI Semilight" panose="020B0402040204020203" pitchFamily="34" charset="0"/>
              </a:rPr>
              <a:t>In simple terms, selling means giving goods/services in exchange for money</a:t>
            </a:r>
          </a:p>
          <a:p>
            <a:endParaRPr lang="en-US" sz="15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5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0" indent="0">
              <a:buNone/>
            </a:pPr>
            <a:endParaRPr lang="en-US" sz="1500" dirty="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678B1C-E932-43AA-B728-514B2335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Sales ? </a:t>
            </a:r>
          </a:p>
        </p:txBody>
      </p:sp>
      <p:pic>
        <p:nvPicPr>
          <p:cNvPr id="1026" name="Picture 2" descr="Image result for sales icon">
            <a:extLst>
              <a:ext uri="{FF2B5EF4-FFF2-40B4-BE49-F238E27FC236}">
                <a16:creationId xmlns:a16="http://schemas.microsoft.com/office/drawing/2014/main" id="{0C1FEC91-D798-4098-9DC9-E5E05E18E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209" y="1621781"/>
            <a:ext cx="1607344" cy="160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ash icon">
            <a:extLst>
              <a:ext uri="{FF2B5EF4-FFF2-40B4-BE49-F238E27FC236}">
                <a16:creationId xmlns:a16="http://schemas.microsoft.com/office/drawing/2014/main" id="{1BC98FD7-2705-464F-AE76-3ACE43EB26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120" b="83761" l="7442" r="90698">
                        <a14:foregroundMark x1="9302" y1="51282" x2="9302" y2="51282"/>
                        <a14:foregroundMark x1="48837" y1="8547" x2="48837" y2="8547"/>
                        <a14:foregroundMark x1="90698" y1="44444" x2="90698" y2="44444"/>
                        <a14:foregroundMark x1="50233" y1="83761" x2="50233" y2="83761"/>
                        <a14:foregroundMark x1="7442" y1="46154" x2="7442" y2="461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520"/>
          <a:stretch/>
        </p:blipFill>
        <p:spPr bwMode="auto">
          <a:xfrm>
            <a:off x="1212926" y="3429000"/>
            <a:ext cx="1535906" cy="149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redit sale icon">
            <a:extLst>
              <a:ext uri="{FF2B5EF4-FFF2-40B4-BE49-F238E27FC236}">
                <a16:creationId xmlns:a16="http://schemas.microsoft.com/office/drawing/2014/main" id="{4AEE1E42-BF34-4293-91CD-09EA6F637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333" b="99556" l="1778" r="95556">
                        <a14:foregroundMark x1="22222" y1="24889" x2="22222" y2="24889"/>
                        <a14:foregroundMark x1="56000" y1="17333" x2="27556" y2="18222"/>
                        <a14:foregroundMark x1="27556" y1="18222" x2="5778" y2="34222"/>
                        <a14:foregroundMark x1="5778" y1="34222" x2="14222" y2="60000"/>
                        <a14:foregroundMark x1="14222" y1="60000" x2="32889" y2="72444"/>
                        <a14:foregroundMark x1="32889" y1="72444" x2="58222" y2="73778"/>
                        <a14:foregroundMark x1="58222" y1="73778" x2="82667" y2="61333"/>
                        <a14:foregroundMark x1="82667" y1="61333" x2="86222" y2="53778"/>
                        <a14:foregroundMark x1="40444" y1="8889" x2="40444" y2="8889"/>
                        <a14:foregroundMark x1="37333" y1="4444" x2="37333" y2="4444"/>
                        <a14:foregroundMark x1="50222" y1="3556" x2="50222" y2="3556"/>
                        <a14:foregroundMark x1="63556" y1="3111" x2="63556" y2="3111"/>
                        <a14:foregroundMark x1="89778" y1="27556" x2="89333" y2="29333"/>
                        <a14:foregroundMark x1="92889" y1="41778" x2="92889" y2="41778"/>
                        <a14:foregroundMark x1="95111" y1="52000" x2="95111" y2="52000"/>
                        <a14:foregroundMark x1="95111" y1="40444" x2="95111" y2="40444"/>
                        <a14:foregroundMark x1="40889" y1="93333" x2="40889" y2="93333"/>
                        <a14:foregroundMark x1="49778" y1="99556" x2="49778" y2="99556"/>
                        <a14:foregroundMark x1="95556" y1="62667" x2="95556" y2="62667"/>
                        <a14:foregroundMark x1="2222" y1="50667" x2="2222" y2="50667"/>
                        <a14:foregroundMark x1="50222" y1="1333" x2="50222" y2="1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36" y="3461699"/>
            <a:ext cx="1440512" cy="144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B84DCC4-CE44-407E-8F1C-DFC68FD8BA37}"/>
              </a:ext>
            </a:extLst>
          </p:cNvPr>
          <p:cNvSpPr/>
          <p:nvPr/>
        </p:nvSpPr>
        <p:spPr>
          <a:xfrm>
            <a:off x="1908956" y="2767460"/>
            <a:ext cx="2356155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50">
                <a:solidFill>
                  <a:schemeClr val="tx1">
                    <a:lumMod val="65000"/>
                    <a:lumOff val="35000"/>
                  </a:schemeClr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Types of Sale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874EB3-F971-453E-8FED-EA8DE9045B8A}"/>
              </a:ext>
            </a:extLst>
          </p:cNvPr>
          <p:cNvSpPr txBox="1"/>
          <p:nvPr/>
        </p:nvSpPr>
        <p:spPr>
          <a:xfrm>
            <a:off x="1145282" y="5140196"/>
            <a:ext cx="167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Segoe UI Semilight" panose="020B0402040204020203" pitchFamily="34" charset="0"/>
                <a:cs typeface="Segoe UI Semilight" panose="020B0402040204020203" pitchFamily="34" charset="0"/>
              </a:rPr>
              <a:t>Cash Sale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C63656-442B-4949-B550-7080B8539F4F}"/>
              </a:ext>
            </a:extLst>
          </p:cNvPr>
          <p:cNvSpPr txBox="1"/>
          <p:nvPr/>
        </p:nvSpPr>
        <p:spPr>
          <a:xfrm>
            <a:off x="3330032" y="5140196"/>
            <a:ext cx="1671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>
                <a:latin typeface="Segoe UI Semilight" panose="020B0402040204020203" pitchFamily="34" charset="0"/>
                <a:cs typeface="Segoe UI Semilight" panose="020B0402040204020203" pitchFamily="34" charset="0"/>
              </a:rPr>
              <a:t>Credit Sale</a:t>
            </a:r>
          </a:p>
        </p:txBody>
      </p:sp>
    </p:spTree>
    <p:extLst>
      <p:ext uri="{BB962C8B-B14F-4D97-AF65-F5344CB8AC3E}">
        <p14:creationId xmlns:p14="http://schemas.microsoft.com/office/powerpoint/2010/main" val="117173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76200"/>
            <a:ext cx="7024688" cy="8382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Sales Voucher Overview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239000" cy="5181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IN" altLang="en-US" sz="2800" dirty="0" smtClean="0"/>
              <a:t>For Sales of any services or item, a entry is made that in Sales Voucher. </a:t>
            </a:r>
          </a:p>
          <a:p>
            <a:pPr eaLnBrk="1" hangingPunct="1"/>
            <a:r>
              <a:rPr lang="en-US" altLang="en-US" sz="2800" dirty="0" smtClean="0"/>
              <a:t>Cash Sales : Payment is received during the sales.</a:t>
            </a:r>
          </a:p>
          <a:p>
            <a:pPr lvl="1" eaLnBrk="1" hangingPunct="1"/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 Cash </a:t>
            </a:r>
            <a:r>
              <a:rPr lang="en-US" altLang="en-US" sz="2800" dirty="0" smtClean="0"/>
              <a:t>Account </a:t>
            </a:r>
            <a:r>
              <a:rPr lang="en-US" altLang="en-US" sz="2800" dirty="0" smtClean="0"/>
              <a:t>(Cash/Bank Account)</a:t>
            </a:r>
          </a:p>
          <a:p>
            <a:pPr lvl="1" eaLnBrk="1" hangingPunct="1"/>
            <a:r>
              <a:rPr lang="en-US" altLang="en-US" sz="2800" dirty="0" smtClean="0"/>
              <a:t>Cr   Sales Ledger</a:t>
            </a:r>
          </a:p>
          <a:p>
            <a:pPr eaLnBrk="1" hangingPunct="1"/>
            <a:r>
              <a:rPr lang="en-US" altLang="en-US" sz="2800" dirty="0" smtClean="0"/>
              <a:t>Credit Sale: Payment is received later.</a:t>
            </a:r>
          </a:p>
          <a:p>
            <a:pPr lvl="1" eaLnBrk="1" hangingPunct="1"/>
            <a:r>
              <a:rPr lang="en-US" altLang="en-US" sz="2800" dirty="0" smtClean="0"/>
              <a:t>Step 1:  </a:t>
            </a:r>
            <a:r>
              <a:rPr lang="en-IN" sz="2800" dirty="0" smtClean="0"/>
              <a:t>Dr </a:t>
            </a:r>
            <a:r>
              <a:rPr lang="en-IN" sz="2800" dirty="0"/>
              <a:t>The Party &amp; </a:t>
            </a:r>
            <a:r>
              <a:rPr lang="en-IN" sz="2800" dirty="0" smtClean="0"/>
              <a:t>Cr </a:t>
            </a:r>
            <a:r>
              <a:rPr lang="en-IN" sz="2800" dirty="0"/>
              <a:t>the </a:t>
            </a:r>
            <a:r>
              <a:rPr lang="en-IN" sz="2800" dirty="0" smtClean="0"/>
              <a:t>Sales</a:t>
            </a:r>
          </a:p>
          <a:p>
            <a:pPr lvl="1" eaLnBrk="1" hangingPunct="1"/>
            <a:r>
              <a:rPr lang="en-US" altLang="en-US" sz="2800" dirty="0" smtClean="0"/>
              <a:t>Step 2:  Receipt Voucher : </a:t>
            </a:r>
            <a:r>
              <a:rPr lang="en-IN" sz="2800" dirty="0" smtClean="0"/>
              <a:t>Dr </a:t>
            </a:r>
            <a:r>
              <a:rPr lang="en-IN" sz="2800" dirty="0"/>
              <a:t>The Cash/Bank &amp; </a:t>
            </a:r>
            <a:r>
              <a:rPr lang="en-IN" sz="2800" dirty="0" smtClean="0"/>
              <a:t>Cr </a:t>
            </a:r>
            <a:r>
              <a:rPr lang="en-IN" sz="2800" dirty="0"/>
              <a:t>the Party to whom the sales were made.</a:t>
            </a:r>
            <a:r>
              <a:rPr lang="en-US" altLang="en-US" sz="2800" dirty="0" smtClean="0"/>
              <a:t>      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9824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Cash Sales Entry – Voucher Mode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10762"/>
            <a:ext cx="7034212" cy="15181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Cash Sales : Payment is received during the sales.</a:t>
            </a:r>
          </a:p>
          <a:p>
            <a:pPr lvl="1" eaLnBrk="1" hangingPunct="1"/>
            <a:r>
              <a:rPr lang="en-US" altLang="en-US" dirty="0" err="1" smtClean="0"/>
              <a:t>Dr</a:t>
            </a:r>
            <a:r>
              <a:rPr lang="en-US" altLang="en-US" dirty="0" smtClean="0"/>
              <a:t>  Cash </a:t>
            </a:r>
            <a:r>
              <a:rPr lang="en-US" altLang="en-US" dirty="0" err="1" smtClean="0"/>
              <a:t>Acccount</a:t>
            </a:r>
            <a:r>
              <a:rPr lang="en-US" altLang="en-US" dirty="0" smtClean="0"/>
              <a:t> (Cash/Bank Account)</a:t>
            </a:r>
          </a:p>
          <a:p>
            <a:pPr lvl="1" eaLnBrk="1" hangingPunct="1"/>
            <a:r>
              <a:rPr lang="en-US" altLang="en-US" dirty="0" smtClean="0"/>
              <a:t>Cr   Sales Ledger</a:t>
            </a:r>
          </a:p>
          <a:p>
            <a:pPr eaLnBrk="1" hangingPunct="1"/>
            <a:r>
              <a:rPr lang="en-US" altLang="en-US" dirty="0" smtClean="0"/>
              <a:t>Supplementary Details : Buyer information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459820"/>
              </p:ext>
            </p:extLst>
          </p:nvPr>
        </p:nvGraphicFramePr>
        <p:xfrm>
          <a:off x="1052512" y="2895600"/>
          <a:ext cx="6986588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991">
                  <a:extLst>
                    <a:ext uri="{9D8B030D-6E8A-4147-A177-3AD203B41FA5}">
                      <a16:colId xmlns:a16="http://schemas.microsoft.com/office/drawing/2014/main" val="772582976"/>
                    </a:ext>
                  </a:extLst>
                </a:gridCol>
                <a:gridCol w="3581224">
                  <a:extLst>
                    <a:ext uri="{9D8B030D-6E8A-4147-A177-3AD203B41FA5}">
                      <a16:colId xmlns:a16="http://schemas.microsoft.com/office/drawing/2014/main" val="515238546"/>
                    </a:ext>
                  </a:extLst>
                </a:gridCol>
                <a:gridCol w="1379121">
                  <a:extLst>
                    <a:ext uri="{9D8B030D-6E8A-4147-A177-3AD203B41FA5}">
                      <a16:colId xmlns:a16="http://schemas.microsoft.com/office/drawing/2014/main" val="2198893997"/>
                    </a:ext>
                  </a:extLst>
                </a:gridCol>
                <a:gridCol w="1240252">
                  <a:extLst>
                    <a:ext uri="{9D8B030D-6E8A-4147-A177-3AD203B41FA5}">
                      <a16:colId xmlns:a16="http://schemas.microsoft.com/office/drawing/2014/main" val="1392328066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Debit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Credit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42645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 smtClean="0"/>
                        <a:t>Cash/Bank Account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XXXXX</a:t>
                      </a:r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9225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Cr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Sales Ledger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XXXXX</a:t>
                      </a:r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633210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457700"/>
            <a:ext cx="68961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68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Cash Sales Entry – Accounting Invoice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10762"/>
            <a:ext cx="7034212" cy="2089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Cash Sales : Payment is received during the sales.</a:t>
            </a:r>
          </a:p>
          <a:p>
            <a:pPr lvl="1" eaLnBrk="1" hangingPunct="1"/>
            <a:r>
              <a:rPr lang="en-US" altLang="en-US" dirty="0" smtClean="0"/>
              <a:t>Party Name:   Cash </a:t>
            </a:r>
            <a:r>
              <a:rPr lang="en-US" altLang="en-US" dirty="0" err="1" smtClean="0"/>
              <a:t>Acccount</a:t>
            </a:r>
            <a:r>
              <a:rPr lang="en-US" altLang="en-US" dirty="0" smtClean="0"/>
              <a:t> (Cash/Bank Account)</a:t>
            </a:r>
          </a:p>
          <a:p>
            <a:pPr lvl="1" eaLnBrk="1" hangingPunct="1"/>
            <a:r>
              <a:rPr lang="en-US" altLang="en-US" dirty="0" smtClean="0"/>
              <a:t>Particulars :    Sales Ledger</a:t>
            </a:r>
          </a:p>
          <a:p>
            <a:pPr eaLnBrk="1" hangingPunct="1"/>
            <a:r>
              <a:rPr lang="en-US" altLang="en-US" dirty="0" smtClean="0"/>
              <a:t>Supplementary Details : Dispatch Details, Order Details,  Buyer information</a:t>
            </a:r>
          </a:p>
          <a:p>
            <a:pPr eaLnBrk="1" hangingPunct="1"/>
            <a:r>
              <a:rPr lang="en-US" altLang="en-US" dirty="0" smtClean="0"/>
              <a:t>In case of Bank Account, Bank Allocation screen is prompted.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396742"/>
            <a:ext cx="6781800" cy="323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3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52512" y="152400"/>
            <a:ext cx="7024688" cy="685800"/>
          </a:xfrm>
        </p:spPr>
        <p:txBody>
          <a:bodyPr/>
          <a:lstStyle/>
          <a:p>
            <a:pPr eaLnBrk="1" hangingPunct="1"/>
            <a:r>
              <a:rPr lang="en-IN" altLang="en-US" b="1" dirty="0" smtClean="0"/>
              <a:t>Cash Sales Entry – Examples</a:t>
            </a:r>
            <a:endParaRPr lang="en-IN" alt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2988" y="1110762"/>
            <a:ext cx="7034212" cy="4299438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Voucher Mode</a:t>
            </a:r>
          </a:p>
          <a:p>
            <a:pPr eaLnBrk="1" hangingPunct="1"/>
            <a:r>
              <a:rPr lang="en-US" altLang="en-US" dirty="0" smtClean="0"/>
              <a:t>Oct 7, Sold Cash of INR 5000 to Ramamurthy of </a:t>
            </a:r>
            <a:r>
              <a:rPr lang="en-US" altLang="en-US" dirty="0" err="1" smtClean="0"/>
              <a:t>Gyan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Khand</a:t>
            </a:r>
            <a:endParaRPr lang="en-US" altLang="en-US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Oct 8, Sold to Ram Narayan of INR 7000, who paid by </a:t>
            </a:r>
            <a:r>
              <a:rPr lang="en-US" altLang="en-US" dirty="0" err="1" smtClean="0"/>
              <a:t>cheque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b="1" dirty="0" smtClean="0"/>
              <a:t>Accounting Invoice Mode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Oct 9, Sold Cash of INR 6000 to </a:t>
            </a:r>
            <a:r>
              <a:rPr lang="en-US" altLang="en-US" dirty="0" err="1" smtClean="0"/>
              <a:t>RamNathan</a:t>
            </a:r>
            <a:r>
              <a:rPr lang="en-US" altLang="en-US" dirty="0" smtClean="0"/>
              <a:t> of </a:t>
            </a:r>
            <a:r>
              <a:rPr lang="en-US" altLang="en-US" dirty="0" err="1" smtClean="0"/>
              <a:t>Gyan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Khand</a:t>
            </a:r>
            <a:endParaRPr lang="en-US" altLang="en-US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 smtClean="0"/>
              <a:t>Oct 10, Sold to Ram Nathan of INR 8000, who paid by </a:t>
            </a:r>
            <a:r>
              <a:rPr lang="en-US" altLang="en-US" dirty="0" err="1" smtClean="0"/>
              <a:t>cheque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dirty="0"/>
          </a:p>
          <a:p>
            <a:pPr marL="0" indent="0" eaLnBrk="1" hangingPunct="1">
              <a:buNone/>
            </a:pPr>
            <a:endParaRPr lang="en-IN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eaLnBrk="1" hangingPunct="1"/>
            <a:endParaRPr lang="en-IN" altLang="en-US" dirty="0" smtClean="0"/>
          </a:p>
          <a:p>
            <a:pPr eaLnBrk="1" hangingPunct="1"/>
            <a:endParaRPr lang="en-I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903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3758</TotalTime>
  <Words>830</Words>
  <Application>Microsoft Office PowerPoint</Application>
  <PresentationFormat>On-screen Show (4:3)</PresentationFormat>
  <Paragraphs>284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Comic Sans MS</vt:lpstr>
      <vt:lpstr>Segoe UI Semibold</vt:lpstr>
      <vt:lpstr>Segoe UI Semilight</vt:lpstr>
      <vt:lpstr>Wingdings 2</vt:lpstr>
      <vt:lpstr>Office Theme</vt:lpstr>
      <vt:lpstr>Sale and Purchase Vouchers</vt:lpstr>
      <vt:lpstr>Regular Vouchers in tally</vt:lpstr>
      <vt:lpstr>Sales/Purchase Entry Modes</vt:lpstr>
      <vt:lpstr>Sales Entry - Ledgers</vt:lpstr>
      <vt:lpstr>What is Sales ? </vt:lpstr>
      <vt:lpstr>Sales Voucher Overview</vt:lpstr>
      <vt:lpstr>Cash Sales Entry – Voucher Mode</vt:lpstr>
      <vt:lpstr>Cash Sales Entry – Accounting Invoice</vt:lpstr>
      <vt:lpstr>Cash Sales Entry – Examples</vt:lpstr>
      <vt:lpstr>Credit Sales Entry – Voucher Mode</vt:lpstr>
      <vt:lpstr>Credit Sales Entry – Accounting Invoice</vt:lpstr>
      <vt:lpstr>Credit Sales Entry – Examples</vt:lpstr>
      <vt:lpstr>View Sales Vouchers</vt:lpstr>
      <vt:lpstr>Sales Vouchers Configuration</vt:lpstr>
      <vt:lpstr>Sales Vouchers Sharing</vt:lpstr>
      <vt:lpstr>Invoice Print Configuration</vt:lpstr>
      <vt:lpstr>Entry of other details</vt:lpstr>
      <vt:lpstr>Credit Notes - </vt:lpstr>
      <vt:lpstr>View Credit Note Vouchers</vt:lpstr>
      <vt:lpstr>Purchase Entry</vt:lpstr>
      <vt:lpstr>Purchase Entry - Ledgers</vt:lpstr>
      <vt:lpstr>Entry of other details</vt:lpstr>
      <vt:lpstr>Purchase Entry – Examples</vt:lpstr>
      <vt:lpstr>Debit Notes</vt:lpstr>
      <vt:lpstr>Assignment – Sales/Purchase Entry</vt:lpstr>
    </vt:vector>
  </TitlesOfParts>
  <Company>Management Information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Accounting Principles</dc:title>
  <dc:creator>Valued Gateway Client</dc:creator>
  <cp:lastModifiedBy>vijay</cp:lastModifiedBy>
  <cp:revision>208</cp:revision>
  <dcterms:created xsi:type="dcterms:W3CDTF">2000-02-01T21:02:43Z</dcterms:created>
  <dcterms:modified xsi:type="dcterms:W3CDTF">2022-01-16T17:33:04Z</dcterms:modified>
</cp:coreProperties>
</file>