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15" r:id="rId1"/>
  </p:sldMasterIdLst>
  <p:notesMasterIdLst>
    <p:notesMasterId r:id="rId27"/>
  </p:notesMasterIdLst>
  <p:sldIdLst>
    <p:sldId id="351" r:id="rId2"/>
    <p:sldId id="333" r:id="rId3"/>
    <p:sldId id="339" r:id="rId4"/>
    <p:sldId id="340" r:id="rId5"/>
    <p:sldId id="369" r:id="rId6"/>
    <p:sldId id="352" r:id="rId7"/>
    <p:sldId id="358" r:id="rId8"/>
    <p:sldId id="359" r:id="rId9"/>
    <p:sldId id="360" r:id="rId10"/>
    <p:sldId id="361" r:id="rId11"/>
    <p:sldId id="362" r:id="rId12"/>
    <p:sldId id="363" r:id="rId13"/>
    <p:sldId id="364" r:id="rId14"/>
    <p:sldId id="365" r:id="rId15"/>
    <p:sldId id="366" r:id="rId16"/>
    <p:sldId id="356" r:id="rId17"/>
    <p:sldId id="353" r:id="rId18"/>
    <p:sldId id="367" r:id="rId19"/>
    <p:sldId id="368" r:id="rId20"/>
    <p:sldId id="370" r:id="rId21"/>
    <p:sldId id="372" r:id="rId22"/>
    <p:sldId id="373" r:id="rId23"/>
    <p:sldId id="371" r:id="rId24"/>
    <p:sldId id="338" r:id="rId25"/>
    <p:sldId id="354" r:id="rId2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13" autoAdjust="0"/>
    <p:restoredTop sz="90922" autoAdjust="0"/>
  </p:normalViewPr>
  <p:slideViewPr>
    <p:cSldViewPr>
      <p:cViewPr varScale="1">
        <p:scale>
          <a:sx n="83" d="100"/>
          <a:sy n="83" d="100"/>
        </p:scale>
        <p:origin x="1500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298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C45FDA1-8221-43AC-BE42-4830C53C68BD}" type="datetimeFigureOut">
              <a:rPr lang="en-US"/>
              <a:pPr>
                <a:defRPr/>
              </a:pPr>
              <a:t>1/16/2022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D54AF076-7423-4C28-B992-C6A4E1FE211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IN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80796A46-2097-433B-BC8E-D17C1EDB1C08}" type="slidenum">
              <a:rPr lang="en-US" alt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1</a:t>
            </a:fld>
            <a:endParaRPr lang="en-US" altLang="en-US" sz="120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78076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Logo image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457200"/>
            <a:ext cx="3017838" cy="48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CA3AA1-337C-4AA0-BDA2-819D755994C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66806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729AAE-BE75-48E9-8E68-3F2B7DAB1BB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028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01C46B-D096-48C9-8B80-D46B2718C4C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13557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1996"/>
            <a:ext cx="9144000" cy="6858000"/>
          </a:xfrm>
          <a:prstGeom prst="rect">
            <a:avLst/>
          </a:prstGeom>
        </p:spPr>
      </p:pic>
      <p:sp>
        <p:nvSpPr>
          <p:cNvPr id="5" name="Oval 15"/>
          <p:cNvSpPr>
            <a:spLocks noChangeArrowheads="1"/>
          </p:cNvSpPr>
          <p:nvPr/>
        </p:nvSpPr>
        <p:spPr bwMode="auto">
          <a:xfrm>
            <a:off x="8733634" y="6415086"/>
            <a:ext cx="183356" cy="255587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fld id="{EE3FFA94-08EF-41C4-98AB-078EB231D91E}" type="slidenum">
              <a:rPr lang="en-US" altLang="en-US" sz="750" b="0">
                <a:solidFill>
                  <a:srgbClr val="FFFFFF"/>
                </a:solidFill>
              </a:rPr>
              <a:pPr algn="ctr" eaLnBrk="1" hangingPunct="1"/>
              <a:t>‹#›</a:t>
            </a:fld>
            <a:endParaRPr lang="en-US" altLang="en-US" sz="750" b="0">
              <a:solidFill>
                <a:srgbClr val="FFFFFF"/>
              </a:solidFill>
            </a:endParaRPr>
          </a:p>
        </p:txBody>
      </p:sp>
      <p:sp>
        <p:nvSpPr>
          <p:cNvPr id="6" name="Content Placeholder 6"/>
          <p:cNvSpPr>
            <a:spLocks noGrp="1"/>
          </p:cNvSpPr>
          <p:nvPr>
            <p:ph idx="1" hasCustomPrompt="1"/>
          </p:nvPr>
        </p:nvSpPr>
        <p:spPr>
          <a:xfrm>
            <a:off x="458447" y="1401416"/>
            <a:ext cx="8198984" cy="4645621"/>
          </a:xfrm>
          <a:prstGeom prst="rect">
            <a:avLst/>
          </a:prstGeom>
        </p:spPr>
        <p:txBody>
          <a:bodyPr>
            <a:normAutofit/>
          </a:bodyPr>
          <a:lstStyle>
            <a:lvl1pPr algn="just">
              <a:lnSpc>
                <a:spcPct val="100000"/>
              </a:lnSpc>
              <a:spcBef>
                <a:spcPts val="900"/>
              </a:spcBef>
              <a:defRPr sz="135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Content here</a:t>
            </a:r>
            <a:endParaRPr lang="en-IN"/>
          </a:p>
        </p:txBody>
      </p:sp>
      <p:sp>
        <p:nvSpPr>
          <p:cNvPr id="10" name="Title 5"/>
          <p:cNvSpPr>
            <a:spLocks noGrp="1"/>
          </p:cNvSpPr>
          <p:nvPr>
            <p:ph type="title"/>
          </p:nvPr>
        </p:nvSpPr>
        <p:spPr>
          <a:xfrm>
            <a:off x="416920" y="375505"/>
            <a:ext cx="8240511" cy="548999"/>
          </a:xfrm>
          <a:prstGeom prst="rect">
            <a:avLst/>
          </a:prstGeom>
        </p:spPr>
        <p:txBody>
          <a:bodyPr>
            <a:noAutofit/>
          </a:bodyPr>
          <a:lstStyle>
            <a:lvl1pPr algn="ctr">
              <a:defRPr sz="2550" b="0">
                <a:solidFill>
                  <a:schemeClr val="tx1">
                    <a:lumMod val="65000"/>
                    <a:lumOff val="35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14" name="Rectangle 13"/>
          <p:cNvSpPr/>
          <p:nvPr/>
        </p:nvSpPr>
        <p:spPr>
          <a:xfrm>
            <a:off x="0" y="2"/>
            <a:ext cx="9144000" cy="12246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5" name="Rectangle 14"/>
          <p:cNvSpPr/>
          <p:nvPr/>
        </p:nvSpPr>
        <p:spPr>
          <a:xfrm>
            <a:off x="1995" y="6739950"/>
            <a:ext cx="9144000" cy="1224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4" name="Straight Connector 3"/>
          <p:cNvCxnSpPr/>
          <p:nvPr/>
        </p:nvCxnSpPr>
        <p:spPr>
          <a:xfrm>
            <a:off x="0" y="924503"/>
            <a:ext cx="9144000" cy="0"/>
          </a:xfrm>
          <a:prstGeom prst="line">
            <a:avLst/>
          </a:prstGeom>
          <a:ln w="12700" cmpd="dbl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1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4975" y="0"/>
            <a:ext cx="1089025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70695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1BD80F-2D13-4FD5-9F98-6091F0970F78}" type="datetimeFigureOut">
              <a:rPr lang="en-IN"/>
              <a:pPr>
                <a:defRPr/>
              </a:pPr>
              <a:t>16-Jan-22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34934-85C5-445C-A409-A49851F97345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3307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D2252F-08FC-410E-AC59-A6D3631C87F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3193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2FC4E1-B658-4B92-BFCF-2BC2CADB00D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4061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60F697-0E5C-49DF-AC50-A7FCA3FAB87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5582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1413C1-8309-44C8-9F92-D7933B0BCCE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3718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B81C8B-87B7-4DF7-926C-AFA62E04CF7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9218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0941A6-B5A9-4FF6-AEF1-C588059A0DC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3391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I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EF65E5-F33B-4C92-BEEA-44214AAB0C9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2388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IN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IN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7D57A42-7FA2-4043-9897-43577500566D}" type="datetimeFigureOut">
              <a:rPr lang="en-IN"/>
              <a:pPr>
                <a:defRPr/>
              </a:pPr>
              <a:t>16-Jan-22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CB4854D-8FC0-42E9-86D6-50C4F6B6FA82}" type="slidenum">
              <a:rPr lang="en-IN"/>
              <a:pPr>
                <a:defRPr/>
              </a:pPr>
              <a:t>‹#›</a:t>
            </a:fld>
            <a:endParaRPr lang="en-IN"/>
          </a:p>
        </p:txBody>
      </p:sp>
      <p:pic>
        <p:nvPicPr>
          <p:cNvPr id="1031" name="Picture 11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4975" y="0"/>
            <a:ext cx="1089025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343" r:id="rId1"/>
    <p:sldLayoutId id="2147484342" r:id="rId2"/>
    <p:sldLayoutId id="2147484344" r:id="rId3"/>
    <p:sldLayoutId id="2147484345" r:id="rId4"/>
    <p:sldLayoutId id="2147484346" r:id="rId5"/>
    <p:sldLayoutId id="2147484347" r:id="rId6"/>
    <p:sldLayoutId id="2147484348" r:id="rId7"/>
    <p:sldLayoutId id="2147484349" r:id="rId8"/>
    <p:sldLayoutId id="2147484350" r:id="rId9"/>
    <p:sldLayoutId id="2147484351" r:id="rId10"/>
    <p:sldLayoutId id="2147484352" r:id="rId11"/>
    <p:sldLayoutId id="2147484353" r:id="rId12"/>
  </p:sldLayoutIdLst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isoft.in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6" Type="http://schemas.microsoft.com/office/2007/relationships/hdphoto" Target="../media/hdphoto2.wdp"/><Relationship Id="rId5" Type="http://schemas.openxmlformats.org/officeDocument/2006/relationships/image" Target="../media/image6.png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2674938"/>
            <a:ext cx="7543800" cy="1287462"/>
          </a:xfrm>
        </p:spPr>
        <p:txBody>
          <a:bodyPr/>
          <a:lstStyle/>
          <a:p>
            <a:pPr eaLnBrk="1" hangingPunct="1"/>
            <a:r>
              <a:rPr lang="en-US" altLang="en-US" b="1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Sale and Purchase Vouchers</a:t>
            </a:r>
            <a:endParaRPr lang="en-US" altLang="en-US" b="1" dirty="0" smtClean="0"/>
          </a:p>
        </p:txBody>
      </p:sp>
      <p:sp>
        <p:nvSpPr>
          <p:cNvPr id="4" name="AutoShape 2"/>
          <p:cNvSpPr txBox="1">
            <a:spLocks noChangeAspect="1" noChangeArrowheads="1"/>
          </p:cNvSpPr>
          <p:nvPr/>
        </p:nvSpPr>
        <p:spPr bwMode="auto">
          <a:xfrm>
            <a:off x="457200" y="5105400"/>
            <a:ext cx="8305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30000" lnSpcReduction="2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54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/>
            </a:r>
            <a:br>
              <a:rPr lang="en-US" sz="54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en-US" sz="54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en-US" sz="5300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Sisoft</a:t>
            </a:r>
            <a:r>
              <a:rPr lang="en-US" sz="53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 Technologies </a:t>
            </a:r>
            <a:r>
              <a:rPr lang="en-US" sz="5300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Pvt</a:t>
            </a:r>
            <a:r>
              <a:rPr lang="en-US" sz="53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 Ltd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en-US" sz="53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SRC E7, </a:t>
            </a:r>
            <a:r>
              <a:rPr lang="en-US" sz="5300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Shipra</a:t>
            </a:r>
            <a:r>
              <a:rPr lang="en-US" sz="53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 Riviera </a:t>
            </a:r>
            <a:r>
              <a:rPr lang="en-US" sz="5300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Bazar</a:t>
            </a:r>
            <a:r>
              <a:rPr lang="en-US" sz="53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, </a:t>
            </a:r>
            <a:r>
              <a:rPr lang="en-US" sz="5300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Gyan</a:t>
            </a:r>
            <a:r>
              <a:rPr lang="en-US" sz="53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 Khand-3, </a:t>
            </a:r>
            <a:r>
              <a:rPr lang="en-US" sz="5300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Indirapuram</a:t>
            </a:r>
            <a:r>
              <a:rPr lang="en-US" sz="53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, Ghaziabad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en-US" sz="53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Website: </a:t>
            </a:r>
            <a:r>
              <a:rPr lang="en-US" sz="53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  <a:hlinkClick r:id="rId3"/>
              </a:rPr>
              <a:t>www.sisoft.in</a:t>
            </a:r>
            <a:r>
              <a:rPr lang="en-US" sz="53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en-US" sz="5300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Email:info@sisoft.in</a:t>
            </a:r>
            <a:endParaRPr lang="en-US" sz="5300" dirty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ea typeface="+mj-ea"/>
              <a:cs typeface="+mj-cs"/>
            </a:endParaRPr>
          </a:p>
          <a:p>
            <a:pPr algn="ctr" fontAlgn="auto">
              <a:spcAft>
                <a:spcPts val="0"/>
              </a:spcAft>
              <a:defRPr/>
            </a:pPr>
            <a:r>
              <a:rPr lang="en-US" sz="53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Phone: +91-9999-283-283</a:t>
            </a:r>
          </a:p>
          <a:p>
            <a:pPr algn="ctr" fontAlgn="auto">
              <a:spcAft>
                <a:spcPts val="0"/>
              </a:spcAft>
              <a:defRPr/>
            </a:pPr>
            <a:endParaRPr lang="en-US" sz="5300" dirty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908438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1052512" y="152400"/>
            <a:ext cx="7024688" cy="685800"/>
          </a:xfrm>
        </p:spPr>
        <p:txBody>
          <a:bodyPr/>
          <a:lstStyle/>
          <a:p>
            <a:pPr eaLnBrk="1" hangingPunct="1"/>
            <a:r>
              <a:rPr lang="en-IN" altLang="en-US" b="1" dirty="0" smtClean="0"/>
              <a:t>Credit Sales Entry – Voucher Mode</a:t>
            </a:r>
            <a:endParaRPr lang="en-IN" altLang="en-US" dirty="0" smtClean="0"/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1042988" y="1110762"/>
            <a:ext cx="7034212" cy="1518138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Credit Sales : Payment is received after the sales.</a:t>
            </a:r>
          </a:p>
          <a:p>
            <a:pPr lvl="1" eaLnBrk="1" hangingPunct="1"/>
            <a:r>
              <a:rPr lang="en-US" altLang="en-US" dirty="0" err="1" smtClean="0"/>
              <a:t>Dr</a:t>
            </a:r>
            <a:r>
              <a:rPr lang="en-US" altLang="en-US" dirty="0" smtClean="0"/>
              <a:t>  Party Account</a:t>
            </a:r>
          </a:p>
          <a:p>
            <a:pPr lvl="1" eaLnBrk="1" hangingPunct="1"/>
            <a:r>
              <a:rPr lang="en-US" altLang="en-US" dirty="0" smtClean="0"/>
              <a:t>Cr   Sales Ledger</a:t>
            </a:r>
          </a:p>
          <a:p>
            <a:pPr eaLnBrk="1" hangingPunct="1"/>
            <a:r>
              <a:rPr lang="en-US" altLang="en-US" dirty="0"/>
              <a:t>Supplementary Details : Dispatch Details, Order Details,  Buyer information</a:t>
            </a:r>
          </a:p>
          <a:p>
            <a:pPr eaLnBrk="1" hangingPunct="1"/>
            <a:endParaRPr lang="en-US" altLang="en-US" dirty="0" smtClean="0"/>
          </a:p>
          <a:p>
            <a:pPr eaLnBrk="1" hangingPunct="1"/>
            <a:endParaRPr lang="en-US" altLang="en-US" dirty="0" smtClean="0"/>
          </a:p>
          <a:p>
            <a:pPr marL="0" indent="0" eaLnBrk="1" hangingPunct="1">
              <a:buNone/>
            </a:pPr>
            <a:endParaRPr lang="en-US" altLang="en-US" dirty="0"/>
          </a:p>
          <a:p>
            <a:pPr eaLnBrk="1" hangingPunct="1"/>
            <a:endParaRPr lang="en-US" altLang="en-US" dirty="0"/>
          </a:p>
          <a:p>
            <a:pPr marL="0" indent="0" eaLnBrk="1" hangingPunct="1">
              <a:buNone/>
            </a:pPr>
            <a:endParaRPr lang="en-IN" altLang="en-US" dirty="0" smtClean="0"/>
          </a:p>
          <a:p>
            <a:pPr marL="0" indent="0" eaLnBrk="1" hangingPunct="1">
              <a:buNone/>
            </a:pPr>
            <a:endParaRPr lang="en-US" altLang="en-US" dirty="0" smtClean="0"/>
          </a:p>
          <a:p>
            <a:pPr eaLnBrk="1" hangingPunct="1"/>
            <a:endParaRPr lang="en-IN" altLang="en-US" dirty="0" smtClean="0"/>
          </a:p>
          <a:p>
            <a:pPr eaLnBrk="1" hangingPunct="1"/>
            <a:endParaRPr lang="en-IN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0556243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1052512" y="152400"/>
            <a:ext cx="7024688" cy="685800"/>
          </a:xfrm>
        </p:spPr>
        <p:txBody>
          <a:bodyPr/>
          <a:lstStyle/>
          <a:p>
            <a:pPr eaLnBrk="1" hangingPunct="1"/>
            <a:r>
              <a:rPr lang="en-IN" altLang="en-US" b="1" dirty="0" smtClean="0"/>
              <a:t>Credit Sales Entry – Accounting Invoice</a:t>
            </a:r>
            <a:endParaRPr lang="en-IN" altLang="en-US" dirty="0" smtClean="0"/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890588" y="1110762"/>
            <a:ext cx="7034212" cy="2089638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Credit Sales : Payment is received after the sales.</a:t>
            </a:r>
          </a:p>
          <a:p>
            <a:pPr lvl="1" eaLnBrk="1" hangingPunct="1"/>
            <a:r>
              <a:rPr lang="en-US" altLang="en-US" dirty="0" smtClean="0"/>
              <a:t>Party A/c Name:   Customer Name</a:t>
            </a:r>
          </a:p>
          <a:p>
            <a:pPr lvl="1" eaLnBrk="1" hangingPunct="1"/>
            <a:r>
              <a:rPr lang="en-US" altLang="en-US" dirty="0" smtClean="0"/>
              <a:t>Particulars :    Sales Ledger</a:t>
            </a:r>
          </a:p>
          <a:p>
            <a:pPr eaLnBrk="1" hangingPunct="1"/>
            <a:r>
              <a:rPr lang="en-US" altLang="en-US" dirty="0" smtClean="0"/>
              <a:t>Supplementary Details : Dispatch Details, Order Details,  Buyer information</a:t>
            </a:r>
          </a:p>
          <a:p>
            <a:pPr eaLnBrk="1" hangingPunct="1"/>
            <a:endParaRPr lang="en-US" altLang="en-US" dirty="0" smtClean="0"/>
          </a:p>
          <a:p>
            <a:pPr eaLnBrk="1" hangingPunct="1"/>
            <a:endParaRPr lang="en-US" altLang="en-US" dirty="0" smtClean="0"/>
          </a:p>
          <a:p>
            <a:pPr eaLnBrk="1" hangingPunct="1"/>
            <a:endParaRPr lang="en-US" altLang="en-US" dirty="0" smtClean="0"/>
          </a:p>
          <a:p>
            <a:pPr marL="0" indent="0" eaLnBrk="1" hangingPunct="1">
              <a:buNone/>
            </a:pPr>
            <a:endParaRPr lang="en-US" altLang="en-US" dirty="0"/>
          </a:p>
          <a:p>
            <a:pPr eaLnBrk="1" hangingPunct="1"/>
            <a:endParaRPr lang="en-US" altLang="en-US" dirty="0"/>
          </a:p>
          <a:p>
            <a:pPr marL="0" indent="0" eaLnBrk="1" hangingPunct="1">
              <a:buNone/>
            </a:pPr>
            <a:endParaRPr lang="en-IN" altLang="en-US" dirty="0" smtClean="0"/>
          </a:p>
          <a:p>
            <a:pPr marL="0" indent="0" eaLnBrk="1" hangingPunct="1">
              <a:buNone/>
            </a:pPr>
            <a:endParaRPr lang="en-US" altLang="en-US" dirty="0" smtClean="0"/>
          </a:p>
          <a:p>
            <a:pPr eaLnBrk="1" hangingPunct="1"/>
            <a:endParaRPr lang="en-IN" altLang="en-US" dirty="0" smtClean="0"/>
          </a:p>
          <a:p>
            <a:pPr eaLnBrk="1" hangingPunct="1"/>
            <a:endParaRPr lang="en-IN" altLang="en-US" dirty="0" smtClean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3124708"/>
            <a:ext cx="6553200" cy="3123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07141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1052512" y="152400"/>
            <a:ext cx="7024688" cy="685800"/>
          </a:xfrm>
        </p:spPr>
        <p:txBody>
          <a:bodyPr/>
          <a:lstStyle/>
          <a:p>
            <a:pPr eaLnBrk="1" hangingPunct="1"/>
            <a:r>
              <a:rPr lang="en-IN" altLang="en-US" b="1" dirty="0" smtClean="0"/>
              <a:t>Credit Sales Entry – Examples</a:t>
            </a:r>
            <a:endParaRPr lang="en-IN" altLang="en-US" dirty="0" smtClean="0"/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1042988" y="1143000"/>
            <a:ext cx="7034212" cy="4299438"/>
          </a:xfrm>
        </p:spPr>
        <p:txBody>
          <a:bodyPr/>
          <a:lstStyle/>
          <a:p>
            <a:pPr eaLnBrk="1" hangingPunct="1"/>
            <a:r>
              <a:rPr lang="en-US" altLang="en-US" b="1" dirty="0" smtClean="0"/>
              <a:t>Voucher Mode</a:t>
            </a:r>
          </a:p>
          <a:p>
            <a:pPr eaLnBrk="1" hangingPunct="1"/>
            <a:r>
              <a:rPr lang="en-IN" altLang="en-US" dirty="0"/>
              <a:t>Oct: </a:t>
            </a:r>
            <a:r>
              <a:rPr lang="en-IN" altLang="en-US" dirty="0" smtClean="0"/>
              <a:t>11 Sold </a:t>
            </a:r>
            <a:r>
              <a:rPr lang="en-IN" altLang="en-US" dirty="0"/>
              <a:t>goods to Kishore </a:t>
            </a:r>
            <a:r>
              <a:rPr lang="en-IN" altLang="en-US" dirty="0" err="1"/>
              <a:t>Rs</a:t>
            </a:r>
            <a:r>
              <a:rPr lang="en-IN" altLang="en-US" dirty="0"/>
              <a:t>. 40,000 ( Bill No: </a:t>
            </a:r>
            <a:r>
              <a:rPr lang="en-IN" altLang="en-US" dirty="0" smtClean="0"/>
              <a:t>X)</a:t>
            </a:r>
            <a:endParaRPr lang="en-IN" altLang="en-US" dirty="0"/>
          </a:p>
          <a:p>
            <a:pPr eaLnBrk="1" hangingPunct="1"/>
            <a:r>
              <a:rPr lang="en-IN" altLang="en-US" dirty="0"/>
              <a:t>Oct: </a:t>
            </a:r>
            <a:r>
              <a:rPr lang="en-IN" altLang="en-US" dirty="0" smtClean="0"/>
              <a:t>12 Cash </a:t>
            </a:r>
            <a:r>
              <a:rPr lang="en-IN" altLang="en-US" dirty="0"/>
              <a:t>received from Kishore </a:t>
            </a:r>
            <a:r>
              <a:rPr lang="en-IN" altLang="en-US" dirty="0" err="1"/>
              <a:t>Rs</a:t>
            </a:r>
            <a:r>
              <a:rPr lang="en-IN" altLang="en-US" dirty="0"/>
              <a:t>. 25,000 (Bill No: </a:t>
            </a:r>
            <a:r>
              <a:rPr lang="en-IN" altLang="en-US" dirty="0" smtClean="0"/>
              <a:t>X)</a:t>
            </a:r>
          </a:p>
          <a:p>
            <a:pPr marL="0" indent="0" eaLnBrk="1" hangingPunct="1">
              <a:buNone/>
            </a:pPr>
            <a:endParaRPr lang="en-US" altLang="en-US" dirty="0" smtClean="0"/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b="1" dirty="0" smtClean="0"/>
              <a:t>Accounting Invoice Mode</a:t>
            </a:r>
          </a:p>
          <a:p>
            <a:pPr eaLnBrk="1" hangingPunct="1"/>
            <a:r>
              <a:rPr lang="en-IN" altLang="en-US" dirty="0"/>
              <a:t>Oct: </a:t>
            </a:r>
            <a:r>
              <a:rPr lang="en-IN" altLang="en-US" dirty="0" smtClean="0"/>
              <a:t>14 </a:t>
            </a:r>
            <a:r>
              <a:rPr lang="en-IN" altLang="en-US" dirty="0"/>
              <a:t>Sold goods to Kishore </a:t>
            </a:r>
            <a:r>
              <a:rPr lang="en-IN" altLang="en-US" dirty="0" err="1"/>
              <a:t>Rs</a:t>
            </a:r>
            <a:r>
              <a:rPr lang="en-IN" altLang="en-US" dirty="0"/>
              <a:t>. </a:t>
            </a:r>
            <a:r>
              <a:rPr lang="en-IN" altLang="en-US" dirty="0" smtClean="0"/>
              <a:t>30,000 </a:t>
            </a:r>
            <a:r>
              <a:rPr lang="en-IN" altLang="en-US" dirty="0"/>
              <a:t>( Bill No: X)</a:t>
            </a:r>
          </a:p>
          <a:p>
            <a:pPr eaLnBrk="1" hangingPunct="1"/>
            <a:r>
              <a:rPr lang="en-IN" altLang="en-US" dirty="0"/>
              <a:t>Oct: </a:t>
            </a:r>
            <a:r>
              <a:rPr lang="en-IN" altLang="en-US" dirty="0" smtClean="0"/>
              <a:t>15 Cheque </a:t>
            </a:r>
            <a:r>
              <a:rPr lang="en-IN" altLang="en-US" dirty="0"/>
              <a:t>received from Kishore </a:t>
            </a:r>
            <a:r>
              <a:rPr lang="en-IN" altLang="en-US" dirty="0" err="1"/>
              <a:t>Rs</a:t>
            </a:r>
            <a:r>
              <a:rPr lang="en-IN" altLang="en-US" dirty="0"/>
              <a:t>. </a:t>
            </a:r>
            <a:r>
              <a:rPr lang="en-IN" altLang="en-US" dirty="0" smtClean="0"/>
              <a:t>30,000 </a:t>
            </a:r>
            <a:r>
              <a:rPr lang="en-IN" altLang="en-US" dirty="0"/>
              <a:t>(Bill No: X)</a:t>
            </a:r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 smtClean="0"/>
          </a:p>
          <a:p>
            <a:pPr eaLnBrk="1" hangingPunct="1"/>
            <a:endParaRPr lang="en-US" altLang="en-US" dirty="0" smtClean="0"/>
          </a:p>
          <a:p>
            <a:pPr marL="0" indent="0" eaLnBrk="1" hangingPunct="1">
              <a:buNone/>
            </a:pPr>
            <a:endParaRPr lang="en-US" altLang="en-US" dirty="0"/>
          </a:p>
          <a:p>
            <a:pPr eaLnBrk="1" hangingPunct="1"/>
            <a:endParaRPr lang="en-US" altLang="en-US" dirty="0"/>
          </a:p>
          <a:p>
            <a:pPr marL="0" indent="0" eaLnBrk="1" hangingPunct="1">
              <a:buNone/>
            </a:pPr>
            <a:endParaRPr lang="en-IN" altLang="en-US" dirty="0" smtClean="0"/>
          </a:p>
          <a:p>
            <a:pPr marL="0" indent="0" eaLnBrk="1" hangingPunct="1">
              <a:buNone/>
            </a:pPr>
            <a:endParaRPr lang="en-US" altLang="en-US" dirty="0" smtClean="0"/>
          </a:p>
          <a:p>
            <a:pPr eaLnBrk="1" hangingPunct="1"/>
            <a:endParaRPr lang="en-IN" altLang="en-US" dirty="0" smtClean="0"/>
          </a:p>
          <a:p>
            <a:pPr eaLnBrk="1" hangingPunct="1"/>
            <a:endParaRPr lang="en-IN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40724414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1052512" y="152400"/>
            <a:ext cx="7024688" cy="685800"/>
          </a:xfrm>
        </p:spPr>
        <p:txBody>
          <a:bodyPr/>
          <a:lstStyle/>
          <a:p>
            <a:pPr eaLnBrk="1" hangingPunct="1"/>
            <a:r>
              <a:rPr lang="en-IN" altLang="en-US" b="1" dirty="0" smtClean="0"/>
              <a:t>View Sales Vouchers</a:t>
            </a:r>
            <a:endParaRPr lang="en-IN" altLang="en-US" dirty="0" smtClean="0"/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1042988" y="1143000"/>
            <a:ext cx="7034212" cy="4299438"/>
          </a:xfrm>
        </p:spPr>
        <p:txBody>
          <a:bodyPr/>
          <a:lstStyle/>
          <a:p>
            <a:pPr eaLnBrk="1" hangingPunct="1"/>
            <a:r>
              <a:rPr lang="en-US" altLang="en-US" b="1" dirty="0" smtClean="0"/>
              <a:t>Voucher Mode</a:t>
            </a:r>
          </a:p>
          <a:p>
            <a:pPr eaLnBrk="1" hangingPunct="1"/>
            <a:r>
              <a:rPr lang="en-US" altLang="en-US" dirty="0" smtClean="0"/>
              <a:t>Gate of Tally -&gt; Display -&gt; Day Book </a:t>
            </a:r>
          </a:p>
          <a:p>
            <a:pPr lvl="1" eaLnBrk="1" hangingPunct="1"/>
            <a:r>
              <a:rPr lang="en-US" altLang="en-US" dirty="0"/>
              <a:t> </a:t>
            </a:r>
            <a:r>
              <a:rPr lang="en-US" altLang="en-US" dirty="0" smtClean="0"/>
              <a:t>Period: </a:t>
            </a:r>
          </a:p>
          <a:p>
            <a:pPr lvl="1" eaLnBrk="1" hangingPunct="1"/>
            <a:r>
              <a:rPr lang="en-US" altLang="en-US" dirty="0" smtClean="0"/>
              <a:t>Change Voucher to Sales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Gate of Tally -&gt; Display -&gt; </a:t>
            </a:r>
            <a:r>
              <a:rPr lang="en-US" altLang="en-US" dirty="0" smtClean="0"/>
              <a:t>Account Books -&gt; Sales Register </a:t>
            </a:r>
            <a:endParaRPr lang="en-US" altLang="en-US" dirty="0"/>
          </a:p>
          <a:p>
            <a:pPr eaLnBrk="1" hangingPunct="1"/>
            <a:endParaRPr lang="en-US" altLang="en-US" dirty="0" smtClean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 smtClean="0"/>
          </a:p>
          <a:p>
            <a:pPr eaLnBrk="1" hangingPunct="1"/>
            <a:endParaRPr lang="en-US" altLang="en-US" dirty="0" smtClean="0"/>
          </a:p>
          <a:p>
            <a:pPr marL="0" indent="0" eaLnBrk="1" hangingPunct="1">
              <a:buNone/>
            </a:pPr>
            <a:endParaRPr lang="en-US" altLang="en-US" dirty="0"/>
          </a:p>
          <a:p>
            <a:pPr eaLnBrk="1" hangingPunct="1"/>
            <a:endParaRPr lang="en-US" altLang="en-US" dirty="0"/>
          </a:p>
          <a:p>
            <a:pPr marL="0" indent="0" eaLnBrk="1" hangingPunct="1">
              <a:buNone/>
            </a:pPr>
            <a:endParaRPr lang="en-IN" altLang="en-US" dirty="0" smtClean="0"/>
          </a:p>
          <a:p>
            <a:pPr marL="0" indent="0" eaLnBrk="1" hangingPunct="1">
              <a:buNone/>
            </a:pPr>
            <a:endParaRPr lang="en-US" altLang="en-US" dirty="0" smtClean="0"/>
          </a:p>
          <a:p>
            <a:pPr eaLnBrk="1" hangingPunct="1"/>
            <a:endParaRPr lang="en-IN" altLang="en-US" dirty="0" smtClean="0"/>
          </a:p>
          <a:p>
            <a:pPr eaLnBrk="1" hangingPunct="1"/>
            <a:endParaRPr lang="en-IN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4157587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1052512" y="152400"/>
            <a:ext cx="7024688" cy="685800"/>
          </a:xfrm>
        </p:spPr>
        <p:txBody>
          <a:bodyPr/>
          <a:lstStyle/>
          <a:p>
            <a:pPr eaLnBrk="1" hangingPunct="1"/>
            <a:r>
              <a:rPr lang="en-IN" altLang="en-US" b="1" dirty="0" smtClean="0"/>
              <a:t>Sales Vouchers Configuration</a:t>
            </a:r>
            <a:endParaRPr lang="en-IN" altLang="en-US" dirty="0" smtClean="0"/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1042988" y="1143000"/>
            <a:ext cx="7034212" cy="685800"/>
          </a:xfrm>
        </p:spPr>
        <p:txBody>
          <a:bodyPr/>
          <a:lstStyle/>
          <a:p>
            <a:pPr eaLnBrk="1" hangingPunct="1"/>
            <a:r>
              <a:rPr lang="en-US" altLang="en-US" b="1" dirty="0" smtClean="0"/>
              <a:t>F12 – Configuration</a:t>
            </a:r>
          </a:p>
          <a:p>
            <a:pPr eaLnBrk="1" hangingPunct="1"/>
            <a:endParaRPr lang="en-US" altLang="en-US" b="1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 smtClean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 smtClean="0"/>
          </a:p>
          <a:p>
            <a:pPr eaLnBrk="1" hangingPunct="1"/>
            <a:endParaRPr lang="en-US" altLang="en-US" dirty="0" smtClean="0"/>
          </a:p>
          <a:p>
            <a:pPr marL="0" indent="0" eaLnBrk="1" hangingPunct="1">
              <a:buNone/>
            </a:pPr>
            <a:endParaRPr lang="en-US" altLang="en-US" dirty="0"/>
          </a:p>
          <a:p>
            <a:pPr eaLnBrk="1" hangingPunct="1"/>
            <a:endParaRPr lang="en-US" altLang="en-US" dirty="0"/>
          </a:p>
          <a:p>
            <a:pPr marL="0" indent="0" eaLnBrk="1" hangingPunct="1">
              <a:buNone/>
            </a:pPr>
            <a:endParaRPr lang="en-IN" altLang="en-US" dirty="0" smtClean="0"/>
          </a:p>
          <a:p>
            <a:pPr marL="0" indent="0" eaLnBrk="1" hangingPunct="1">
              <a:buNone/>
            </a:pPr>
            <a:endParaRPr lang="en-US" altLang="en-US" dirty="0" smtClean="0"/>
          </a:p>
          <a:p>
            <a:pPr eaLnBrk="1" hangingPunct="1"/>
            <a:endParaRPr lang="en-IN" altLang="en-US" dirty="0" smtClean="0"/>
          </a:p>
          <a:p>
            <a:pPr eaLnBrk="1" hangingPunct="1"/>
            <a:endParaRPr lang="en-IN" altLang="en-US" dirty="0" smtClean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1200" y="2028824"/>
            <a:ext cx="5257800" cy="3880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92449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1052512" y="152400"/>
            <a:ext cx="7024688" cy="685800"/>
          </a:xfrm>
        </p:spPr>
        <p:txBody>
          <a:bodyPr/>
          <a:lstStyle/>
          <a:p>
            <a:pPr eaLnBrk="1" hangingPunct="1"/>
            <a:r>
              <a:rPr lang="en-IN" altLang="en-US" b="1" dirty="0" smtClean="0"/>
              <a:t>Sales Vouchers Sharing</a:t>
            </a:r>
            <a:endParaRPr lang="en-IN" altLang="en-US" dirty="0" smtClean="0"/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1042988" y="1143000"/>
            <a:ext cx="7034212" cy="1676400"/>
          </a:xfrm>
        </p:spPr>
        <p:txBody>
          <a:bodyPr/>
          <a:lstStyle/>
          <a:p>
            <a:pPr eaLnBrk="1" hangingPunct="1"/>
            <a:r>
              <a:rPr lang="en-US" altLang="en-US" b="1" dirty="0" smtClean="0"/>
              <a:t>Printing</a:t>
            </a:r>
          </a:p>
          <a:p>
            <a:pPr eaLnBrk="1" hangingPunct="1"/>
            <a:r>
              <a:rPr lang="en-US" altLang="en-US" b="1" dirty="0" smtClean="0"/>
              <a:t>Exporting</a:t>
            </a:r>
          </a:p>
          <a:p>
            <a:pPr eaLnBrk="1" hangingPunct="1"/>
            <a:r>
              <a:rPr lang="en-US" altLang="en-US" b="1" dirty="0" smtClean="0"/>
              <a:t>Emailing</a:t>
            </a:r>
          </a:p>
          <a:p>
            <a:pPr eaLnBrk="1" hangingPunct="1"/>
            <a:endParaRPr lang="en-US" altLang="en-US" b="1" dirty="0" smtClean="0"/>
          </a:p>
          <a:p>
            <a:pPr eaLnBrk="1" hangingPunct="1"/>
            <a:endParaRPr lang="en-US" altLang="en-US" b="1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 smtClean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 smtClean="0"/>
          </a:p>
          <a:p>
            <a:pPr eaLnBrk="1" hangingPunct="1"/>
            <a:endParaRPr lang="en-US" altLang="en-US" dirty="0" smtClean="0"/>
          </a:p>
          <a:p>
            <a:pPr marL="0" indent="0" eaLnBrk="1" hangingPunct="1">
              <a:buNone/>
            </a:pPr>
            <a:endParaRPr lang="en-US" altLang="en-US" dirty="0"/>
          </a:p>
          <a:p>
            <a:pPr eaLnBrk="1" hangingPunct="1"/>
            <a:endParaRPr lang="en-US" altLang="en-US" dirty="0"/>
          </a:p>
          <a:p>
            <a:pPr marL="0" indent="0" eaLnBrk="1" hangingPunct="1">
              <a:buNone/>
            </a:pPr>
            <a:endParaRPr lang="en-IN" altLang="en-US" dirty="0" smtClean="0"/>
          </a:p>
          <a:p>
            <a:pPr marL="0" indent="0" eaLnBrk="1" hangingPunct="1">
              <a:buNone/>
            </a:pPr>
            <a:endParaRPr lang="en-US" altLang="en-US" dirty="0" smtClean="0"/>
          </a:p>
          <a:p>
            <a:pPr eaLnBrk="1" hangingPunct="1"/>
            <a:endParaRPr lang="en-IN" altLang="en-US" dirty="0" smtClean="0"/>
          </a:p>
          <a:p>
            <a:pPr eaLnBrk="1" hangingPunct="1"/>
            <a:endParaRPr lang="en-IN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7791797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Invoice Print Configuration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Voucher Details</a:t>
            </a:r>
          </a:p>
          <a:p>
            <a:r>
              <a:rPr lang="en-US" dirty="0" smtClean="0"/>
              <a:t>Statutory Details</a:t>
            </a:r>
          </a:p>
          <a:p>
            <a:r>
              <a:rPr lang="en-US" dirty="0" smtClean="0"/>
              <a:t>Header Information</a:t>
            </a:r>
          </a:p>
          <a:p>
            <a:r>
              <a:rPr lang="en-US" dirty="0" smtClean="0"/>
              <a:t>Company Details</a:t>
            </a:r>
          </a:p>
          <a:p>
            <a:r>
              <a:rPr lang="en-US" dirty="0" smtClean="0"/>
              <a:t>Party Details</a:t>
            </a:r>
          </a:p>
          <a:p>
            <a:r>
              <a:rPr lang="en-US" dirty="0" smtClean="0"/>
              <a:t>Order and Dispatch Details</a:t>
            </a:r>
          </a:p>
          <a:p>
            <a:r>
              <a:rPr lang="en-US" dirty="0" smtClean="0"/>
              <a:t>Footer Information</a:t>
            </a:r>
          </a:p>
          <a:p>
            <a:r>
              <a:rPr lang="en-US" dirty="0" smtClean="0"/>
              <a:t>Printer Settings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257877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Entry of other details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Sale Voucher Entry</a:t>
            </a:r>
          </a:p>
          <a:p>
            <a:r>
              <a:rPr lang="en-US" dirty="0" smtClean="0"/>
              <a:t>Dispatch Details, Order Details, Export Details</a:t>
            </a:r>
          </a:p>
          <a:p>
            <a:r>
              <a:rPr lang="en-US" dirty="0" smtClean="0"/>
              <a:t>Party Details (Buyer, Consigner)</a:t>
            </a:r>
          </a:p>
          <a:p>
            <a:r>
              <a:rPr lang="en-US" dirty="0" err="1" smtClean="0"/>
              <a:t>eWay</a:t>
            </a:r>
            <a:r>
              <a:rPr lang="en-US" dirty="0" smtClean="0"/>
              <a:t> Bill Details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Purchase </a:t>
            </a:r>
            <a:r>
              <a:rPr lang="en-US" dirty="0"/>
              <a:t>Voucher Entry</a:t>
            </a:r>
            <a:endParaRPr lang="en-US" dirty="0" smtClean="0"/>
          </a:p>
          <a:p>
            <a:r>
              <a:rPr lang="en-US" dirty="0" smtClean="0"/>
              <a:t>Receipt </a:t>
            </a:r>
            <a:r>
              <a:rPr lang="en-US" dirty="0"/>
              <a:t>Details, Order Details, </a:t>
            </a:r>
            <a:r>
              <a:rPr lang="en-US" dirty="0" smtClean="0"/>
              <a:t>Import </a:t>
            </a:r>
            <a:r>
              <a:rPr lang="en-US" dirty="0"/>
              <a:t>Details</a:t>
            </a:r>
          </a:p>
          <a:p>
            <a:r>
              <a:rPr lang="en-US" dirty="0"/>
              <a:t>Party Details (Buyer, Consigner)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2415465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006475"/>
          </a:xfrm>
        </p:spPr>
        <p:txBody>
          <a:bodyPr/>
          <a:lstStyle/>
          <a:p>
            <a:pPr eaLnBrk="1" hangingPunct="1"/>
            <a:r>
              <a:rPr lang="en-US" altLang="en-US" b="1" dirty="0" smtClean="0"/>
              <a:t>Credit Notes - </a:t>
            </a:r>
            <a:endParaRPr lang="en-IN" altLang="en-US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47800"/>
            <a:ext cx="7886700" cy="4729163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IN" dirty="0" smtClean="0"/>
              <a:t>Credit </a:t>
            </a:r>
            <a:r>
              <a:rPr lang="en-IN" dirty="0"/>
              <a:t>note voucher is used specially for sales return </a:t>
            </a:r>
            <a:r>
              <a:rPr lang="en-IN" dirty="0" smtClean="0"/>
              <a:t>entries.  It means we are crediting the account of customer and money either can be refunded or adjusted</a:t>
            </a:r>
          </a:p>
          <a:p>
            <a:pPr eaLnBrk="1" hangingPunct="1"/>
            <a:endParaRPr lang="en-US" altLang="en-US" dirty="0" smtClean="0"/>
          </a:p>
          <a:p>
            <a:pPr eaLnBrk="1" hangingPunct="1"/>
            <a:r>
              <a:rPr lang="en-US" altLang="en-US" dirty="0" smtClean="0"/>
              <a:t>Credit note can be entered in Voucher mode or Invoice mode(Accounting or </a:t>
            </a:r>
          </a:p>
          <a:p>
            <a:pPr eaLnBrk="1" hangingPunct="1"/>
            <a:endParaRPr lang="en-IN" altLang="en-US" dirty="0" smtClean="0"/>
          </a:p>
          <a:p>
            <a:pPr eaLnBrk="1" hangingPunct="1"/>
            <a:r>
              <a:rPr lang="en-IN" altLang="en-US" dirty="0" smtClean="0"/>
              <a:t>For </a:t>
            </a:r>
            <a:r>
              <a:rPr lang="en-IN" altLang="en-US" dirty="0"/>
              <a:t>Credit Note </a:t>
            </a:r>
            <a:r>
              <a:rPr lang="en-IN" altLang="en-US" dirty="0" smtClean="0"/>
              <a:t>– Voucher Mode</a:t>
            </a:r>
          </a:p>
          <a:p>
            <a:pPr eaLnBrk="1" hangingPunct="1"/>
            <a:r>
              <a:rPr lang="en-US" altLang="en-US" dirty="0" smtClean="0"/>
              <a:t>Original Invoice Number and Date</a:t>
            </a:r>
            <a:endParaRPr lang="en-IN" altLang="en-US" dirty="0"/>
          </a:p>
          <a:p>
            <a:pPr eaLnBrk="1" hangingPunct="1"/>
            <a:r>
              <a:rPr lang="en-US" altLang="en-US" dirty="0"/>
              <a:t>Cr to Customer Account</a:t>
            </a:r>
          </a:p>
          <a:p>
            <a:pPr eaLnBrk="1" hangingPunct="1"/>
            <a:r>
              <a:rPr lang="en-US" altLang="en-US" dirty="0" err="1"/>
              <a:t>Dr</a:t>
            </a:r>
            <a:r>
              <a:rPr lang="en-US" altLang="en-US" dirty="0"/>
              <a:t> to Sales </a:t>
            </a:r>
            <a:r>
              <a:rPr lang="en-US" altLang="en-US" dirty="0" smtClean="0"/>
              <a:t>Ledger</a:t>
            </a:r>
          </a:p>
          <a:p>
            <a:pPr marL="0" indent="0" eaLnBrk="1" hangingPunct="1">
              <a:buNone/>
            </a:pPr>
            <a:endParaRPr lang="en-US" altLang="en-US" dirty="0" smtClean="0"/>
          </a:p>
          <a:p>
            <a:pPr eaLnBrk="1" hangingPunct="1"/>
            <a:r>
              <a:rPr lang="en-IN" altLang="en-US" dirty="0"/>
              <a:t>For Credit Note – </a:t>
            </a:r>
            <a:r>
              <a:rPr lang="en-IN" altLang="en-US" dirty="0" smtClean="0"/>
              <a:t>Invoice Mode</a:t>
            </a:r>
          </a:p>
          <a:p>
            <a:pPr eaLnBrk="1" hangingPunct="1"/>
            <a:r>
              <a:rPr lang="en-US" altLang="en-US" dirty="0"/>
              <a:t>Original Invoice Number and </a:t>
            </a:r>
            <a:r>
              <a:rPr lang="en-US" altLang="en-US" dirty="0" smtClean="0"/>
              <a:t>Date</a:t>
            </a:r>
          </a:p>
          <a:p>
            <a:pPr eaLnBrk="1" hangingPunct="1"/>
            <a:r>
              <a:rPr lang="en-US" altLang="en-US" dirty="0" smtClean="0"/>
              <a:t>Party A/c Name: Customer Name</a:t>
            </a:r>
          </a:p>
          <a:p>
            <a:pPr eaLnBrk="1" hangingPunct="1"/>
            <a:r>
              <a:rPr lang="en-US" altLang="en-US" dirty="0" smtClean="0"/>
              <a:t>Particular : </a:t>
            </a:r>
            <a:endParaRPr lang="en-IN" altLang="en-US" dirty="0"/>
          </a:p>
          <a:p>
            <a:pPr marL="0" indent="0" eaLnBrk="1" hangingPunct="1">
              <a:buNone/>
            </a:pPr>
            <a:endParaRPr lang="en-US" altLang="en-US" dirty="0" smtClean="0"/>
          </a:p>
          <a:p>
            <a:pPr marL="0" indent="0" eaLnBrk="1" hangingPunct="1">
              <a:buNone/>
            </a:pPr>
            <a:endParaRPr lang="en-US" altLang="en-US" dirty="0"/>
          </a:p>
          <a:p>
            <a:pPr eaLnBrk="1" fontAlgn="auto" hangingPunct="1">
              <a:spcAft>
                <a:spcPts val="0"/>
              </a:spcAft>
              <a:defRPr/>
            </a:pPr>
            <a:endParaRPr lang="en-IN" dirty="0"/>
          </a:p>
          <a:p>
            <a:pPr eaLnBrk="1" fontAlgn="auto" hangingPunct="1">
              <a:spcAft>
                <a:spcPts val="0"/>
              </a:spcAft>
              <a:defRPr/>
            </a:pPr>
            <a:endParaRPr lang="en-IN" dirty="0" smtClean="0"/>
          </a:p>
          <a:p>
            <a:pPr eaLnBrk="1" fontAlgn="auto" hangingPunct="1">
              <a:spcAft>
                <a:spcPts val="0"/>
              </a:spcAft>
              <a:defRPr/>
            </a:pPr>
            <a:endParaRPr lang="en-US" dirty="0"/>
          </a:p>
          <a:p>
            <a:pPr eaLnBrk="1" fontAlgn="auto" hangingPunct="1">
              <a:spcAft>
                <a:spcPts val="0"/>
              </a:spcAft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defRPr/>
            </a:pPr>
            <a:endParaRPr lang="en-US" dirty="0"/>
          </a:p>
          <a:p>
            <a:pPr eaLnBrk="1" fontAlgn="auto" hangingPunct="1">
              <a:spcAft>
                <a:spcPts val="0"/>
              </a:spcAft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481694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1052512" y="152400"/>
            <a:ext cx="7024688" cy="685800"/>
          </a:xfrm>
        </p:spPr>
        <p:txBody>
          <a:bodyPr/>
          <a:lstStyle/>
          <a:p>
            <a:pPr eaLnBrk="1" hangingPunct="1"/>
            <a:r>
              <a:rPr lang="en-IN" altLang="en-US" b="1" dirty="0" smtClean="0"/>
              <a:t>View Credit Note Vouchers</a:t>
            </a:r>
            <a:endParaRPr lang="en-IN" altLang="en-US" dirty="0" smtClean="0"/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1042988" y="1143000"/>
            <a:ext cx="7034212" cy="4299438"/>
          </a:xfrm>
        </p:spPr>
        <p:txBody>
          <a:bodyPr/>
          <a:lstStyle/>
          <a:p>
            <a:pPr eaLnBrk="1" hangingPunct="1"/>
            <a:r>
              <a:rPr lang="en-US" altLang="en-US" b="1" dirty="0" smtClean="0"/>
              <a:t>Voucher Mode</a:t>
            </a:r>
          </a:p>
          <a:p>
            <a:pPr eaLnBrk="1" hangingPunct="1"/>
            <a:r>
              <a:rPr lang="en-US" altLang="en-US" dirty="0" smtClean="0"/>
              <a:t>Gate of Tally -&gt; Display -&gt; Day Book </a:t>
            </a:r>
          </a:p>
          <a:p>
            <a:pPr lvl="1" eaLnBrk="1" hangingPunct="1"/>
            <a:r>
              <a:rPr lang="en-US" altLang="en-US" dirty="0"/>
              <a:t> </a:t>
            </a:r>
            <a:r>
              <a:rPr lang="en-US" altLang="en-US" dirty="0" smtClean="0"/>
              <a:t>Period: </a:t>
            </a:r>
          </a:p>
          <a:p>
            <a:pPr lvl="1" eaLnBrk="1" hangingPunct="1"/>
            <a:r>
              <a:rPr lang="en-US" altLang="en-US" dirty="0" smtClean="0"/>
              <a:t>Change Voucher to Sales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IN" dirty="0"/>
              <a:t>Credit Note register displays all the credit notes recorded for each month</a:t>
            </a:r>
            <a:r>
              <a:rPr lang="en-IN" dirty="0" smtClean="0"/>
              <a:t>.</a:t>
            </a:r>
          </a:p>
          <a:p>
            <a:pPr eaLnBrk="1" hangingPunct="1"/>
            <a:r>
              <a:rPr lang="en-IN" b="1" dirty="0"/>
              <a:t>Gateway of Tally </a:t>
            </a:r>
            <a:r>
              <a:rPr lang="en-IN" dirty="0"/>
              <a:t>&gt; </a:t>
            </a:r>
            <a:r>
              <a:rPr lang="en-IN" b="1" dirty="0"/>
              <a:t>Display </a:t>
            </a:r>
            <a:r>
              <a:rPr lang="en-IN" dirty="0"/>
              <a:t>&gt; </a:t>
            </a:r>
            <a:r>
              <a:rPr lang="en-IN" b="1" dirty="0"/>
              <a:t>Account Books </a:t>
            </a:r>
            <a:r>
              <a:rPr lang="en-IN" dirty="0"/>
              <a:t>&gt; </a:t>
            </a:r>
            <a:r>
              <a:rPr lang="en-IN" b="1" dirty="0"/>
              <a:t>Journal Register </a:t>
            </a:r>
            <a:r>
              <a:rPr lang="en-IN" dirty="0"/>
              <a:t>&gt; </a:t>
            </a:r>
            <a:r>
              <a:rPr lang="en-IN" b="1" dirty="0"/>
              <a:t>Credit Note Register </a:t>
            </a:r>
            <a:endParaRPr lang="en-US" altLang="en-US" dirty="0" smtClean="0"/>
          </a:p>
          <a:p>
            <a:pPr eaLnBrk="1" hangingPunct="1"/>
            <a:endParaRPr lang="en-US" altLang="en-US" dirty="0" smtClean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 smtClean="0"/>
          </a:p>
          <a:p>
            <a:pPr eaLnBrk="1" hangingPunct="1"/>
            <a:endParaRPr lang="en-US" altLang="en-US" dirty="0" smtClean="0"/>
          </a:p>
          <a:p>
            <a:pPr marL="0" indent="0" eaLnBrk="1" hangingPunct="1">
              <a:buNone/>
            </a:pPr>
            <a:endParaRPr lang="en-US" altLang="en-US" dirty="0"/>
          </a:p>
          <a:p>
            <a:pPr eaLnBrk="1" hangingPunct="1"/>
            <a:endParaRPr lang="en-US" altLang="en-US" dirty="0"/>
          </a:p>
          <a:p>
            <a:pPr marL="0" indent="0" eaLnBrk="1" hangingPunct="1">
              <a:buNone/>
            </a:pPr>
            <a:endParaRPr lang="en-IN" altLang="en-US" dirty="0" smtClean="0"/>
          </a:p>
          <a:p>
            <a:pPr marL="0" indent="0" eaLnBrk="1" hangingPunct="1">
              <a:buNone/>
            </a:pPr>
            <a:endParaRPr lang="en-US" altLang="en-US" dirty="0" smtClean="0"/>
          </a:p>
          <a:p>
            <a:pPr eaLnBrk="1" hangingPunct="1"/>
            <a:endParaRPr lang="en-IN" altLang="en-US" dirty="0" smtClean="0"/>
          </a:p>
          <a:p>
            <a:pPr eaLnBrk="1" hangingPunct="1"/>
            <a:endParaRPr lang="en-IN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1580493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Regular Vouchers in tally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066800" y="1600200"/>
            <a:ext cx="7772400" cy="42780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b="0" dirty="0"/>
              <a:t>Contra Voucher    	(F4)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b="0" dirty="0"/>
              <a:t>Payment Voucher  	(F5)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b="0" dirty="0"/>
              <a:t>Receipt Voucher   	(F6)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b="0" dirty="0"/>
              <a:t>Journal Voucher   	(F7)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3200" dirty="0"/>
              <a:t>Sales Voucher     	</a:t>
            </a:r>
            <a:r>
              <a:rPr lang="en-US" sz="3200" dirty="0" smtClean="0"/>
              <a:t> (</a:t>
            </a:r>
            <a:r>
              <a:rPr lang="en-US" sz="3200" dirty="0"/>
              <a:t>F8)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3200" dirty="0"/>
              <a:t>Credit Note Voucher </a:t>
            </a:r>
            <a:r>
              <a:rPr lang="en-US" sz="3200" dirty="0" smtClean="0"/>
              <a:t> (Ctrl+F8</a:t>
            </a:r>
            <a:r>
              <a:rPr lang="en-US" sz="3200" dirty="0"/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3200" dirty="0"/>
              <a:t>Purchase Voucher 	</a:t>
            </a:r>
            <a:r>
              <a:rPr lang="en-US" sz="3200" dirty="0" smtClean="0"/>
              <a:t> (</a:t>
            </a:r>
            <a:r>
              <a:rPr lang="en-US" sz="3200" dirty="0"/>
              <a:t>F9)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3200" dirty="0"/>
              <a:t>Debit Note Voucher 	</a:t>
            </a:r>
            <a:r>
              <a:rPr lang="en-US" sz="3200" dirty="0" smtClean="0"/>
              <a:t> (</a:t>
            </a:r>
            <a:r>
              <a:rPr lang="en-US" sz="3200" dirty="0"/>
              <a:t>Ctrl + F9)</a:t>
            </a:r>
          </a:p>
          <a:p>
            <a:pPr>
              <a:defRPr/>
            </a:pPr>
            <a:endParaRPr lang="en-IN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024688" cy="838200"/>
          </a:xfrm>
        </p:spPr>
        <p:txBody>
          <a:bodyPr/>
          <a:lstStyle/>
          <a:p>
            <a:pPr eaLnBrk="1" hangingPunct="1"/>
            <a:r>
              <a:rPr lang="en-IN" altLang="en-US" b="1" dirty="0" smtClean="0"/>
              <a:t>Purchase Entry</a:t>
            </a:r>
            <a:endParaRPr lang="en-IN" altLang="en-US" dirty="0" smtClean="0"/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1042988" y="1295400"/>
            <a:ext cx="7034212" cy="4537075"/>
          </a:xfrm>
        </p:spPr>
        <p:txBody>
          <a:bodyPr/>
          <a:lstStyle/>
          <a:p>
            <a:pPr eaLnBrk="1" hangingPunct="1"/>
            <a:endParaRPr lang="en-US" altLang="en-US" dirty="0" smtClean="0"/>
          </a:p>
          <a:p>
            <a:pPr eaLnBrk="1" hangingPunct="1"/>
            <a:r>
              <a:rPr lang="en-IN" altLang="en-US" dirty="0"/>
              <a:t>For </a:t>
            </a:r>
            <a:r>
              <a:rPr lang="en-IN" altLang="en-US" dirty="0" smtClean="0"/>
              <a:t>Purchase </a:t>
            </a:r>
            <a:r>
              <a:rPr lang="en-IN" altLang="en-US" dirty="0"/>
              <a:t>of any services or item, a entry is made that results in</a:t>
            </a:r>
          </a:p>
          <a:p>
            <a:pPr eaLnBrk="1" hangingPunct="1"/>
            <a:r>
              <a:rPr lang="en-US" altLang="en-US" dirty="0" err="1"/>
              <a:t>Dr</a:t>
            </a:r>
            <a:r>
              <a:rPr lang="en-US" altLang="en-US" dirty="0"/>
              <a:t> to </a:t>
            </a:r>
            <a:r>
              <a:rPr lang="en-US" altLang="en-US" dirty="0" smtClean="0"/>
              <a:t>Purchase Ledger</a:t>
            </a:r>
            <a:endParaRPr lang="en-US" altLang="en-US" dirty="0"/>
          </a:p>
          <a:p>
            <a:pPr eaLnBrk="1" hangingPunct="1"/>
            <a:r>
              <a:rPr lang="en-US" altLang="en-US" dirty="0"/>
              <a:t>Cr to </a:t>
            </a:r>
            <a:r>
              <a:rPr lang="en-US" altLang="en-US" dirty="0" smtClean="0"/>
              <a:t>Supplier Ledger</a:t>
            </a:r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marL="0" indent="0" eaLnBrk="1" hangingPunct="1">
              <a:buNone/>
            </a:pPr>
            <a:endParaRPr lang="en-IN" altLang="en-US" dirty="0" smtClean="0"/>
          </a:p>
          <a:p>
            <a:pPr marL="0" indent="0" eaLnBrk="1" hangingPunct="1">
              <a:buNone/>
            </a:pPr>
            <a:endParaRPr lang="en-US" altLang="en-US" dirty="0" smtClean="0"/>
          </a:p>
          <a:p>
            <a:pPr eaLnBrk="1" hangingPunct="1"/>
            <a:endParaRPr lang="en-IN" altLang="en-US" dirty="0" smtClean="0"/>
          </a:p>
          <a:p>
            <a:pPr eaLnBrk="1" hangingPunct="1"/>
            <a:endParaRPr lang="en-IN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41767239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024688" cy="838200"/>
          </a:xfrm>
        </p:spPr>
        <p:txBody>
          <a:bodyPr/>
          <a:lstStyle/>
          <a:p>
            <a:pPr eaLnBrk="1" hangingPunct="1"/>
            <a:r>
              <a:rPr lang="en-IN" altLang="en-US" b="1" dirty="0" smtClean="0"/>
              <a:t>Purchase Entry - Ledgers</a:t>
            </a:r>
            <a:endParaRPr lang="en-IN" altLang="en-US" dirty="0" smtClean="0"/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1042988" y="1295400"/>
            <a:ext cx="7034212" cy="453707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altLang="en-US" dirty="0" smtClean="0"/>
              <a:t>These </a:t>
            </a:r>
            <a:r>
              <a:rPr lang="en-US" altLang="en-US" dirty="0" smtClean="0"/>
              <a:t>ledgers </a:t>
            </a:r>
            <a:r>
              <a:rPr lang="en-US" altLang="en-US" dirty="0" smtClean="0"/>
              <a:t>required:</a:t>
            </a:r>
          </a:p>
          <a:p>
            <a:pPr eaLnBrk="1" hangingPunct="1"/>
            <a:r>
              <a:rPr lang="en-IN" altLang="en-US" b="1" dirty="0" smtClean="0"/>
              <a:t>Purchase </a:t>
            </a:r>
            <a:r>
              <a:rPr lang="en-IN" altLang="en-US" b="1" dirty="0"/>
              <a:t>Ledger – </a:t>
            </a:r>
            <a:r>
              <a:rPr lang="en-IN" altLang="en-US" dirty="0"/>
              <a:t>A ledger for recording purchases. Again, it can be used for differentiating purchases such as domestic or international. This is created under </a:t>
            </a:r>
            <a:r>
              <a:rPr lang="en-IN" altLang="en-US" b="1" dirty="0" smtClean="0"/>
              <a:t>Purchase </a:t>
            </a:r>
            <a:r>
              <a:rPr lang="en-IN" altLang="en-US" b="1" dirty="0"/>
              <a:t>Accounts</a:t>
            </a:r>
            <a:endParaRPr lang="en-IN" altLang="en-US" b="1" dirty="0" smtClean="0"/>
          </a:p>
          <a:p>
            <a:pPr eaLnBrk="1" hangingPunct="1"/>
            <a:r>
              <a:rPr lang="en-IN" altLang="en-US" b="1" dirty="0" smtClean="0"/>
              <a:t>Supplier  </a:t>
            </a:r>
            <a:r>
              <a:rPr lang="en-IN" altLang="en-US" b="1" dirty="0" smtClean="0"/>
              <a:t>: </a:t>
            </a:r>
            <a:r>
              <a:rPr lang="en-IN" altLang="en-US" dirty="0" smtClean="0"/>
              <a:t> The person from whom you are purchasing. This is created under </a:t>
            </a:r>
            <a:r>
              <a:rPr lang="en-IN" altLang="en-US" b="1" dirty="0"/>
              <a:t>Sundry </a:t>
            </a:r>
            <a:r>
              <a:rPr lang="en-IN" altLang="en-US" b="1" dirty="0" smtClean="0"/>
              <a:t>Creditor</a:t>
            </a:r>
            <a:endParaRPr lang="en-IN" altLang="en-US" dirty="0" smtClean="0"/>
          </a:p>
          <a:p>
            <a:pPr eaLnBrk="1" hangingPunct="1"/>
            <a:endParaRPr lang="en-US" altLang="en-US" dirty="0" smtClean="0"/>
          </a:p>
          <a:p>
            <a:pPr eaLnBrk="1" hangingPunct="1"/>
            <a:endParaRPr lang="en-IN" altLang="en-US" dirty="0" smtClean="0"/>
          </a:p>
          <a:p>
            <a:pPr eaLnBrk="1" hangingPunct="1"/>
            <a:endParaRPr lang="en-IN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425873570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Entry of other details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Purchase </a:t>
            </a:r>
            <a:r>
              <a:rPr lang="en-US" dirty="0"/>
              <a:t>Voucher Entry</a:t>
            </a:r>
            <a:endParaRPr lang="en-US" dirty="0" smtClean="0"/>
          </a:p>
          <a:p>
            <a:r>
              <a:rPr lang="en-US" dirty="0" smtClean="0"/>
              <a:t>Supplier Invoice Details</a:t>
            </a:r>
          </a:p>
          <a:p>
            <a:r>
              <a:rPr lang="en-US" dirty="0" smtClean="0"/>
              <a:t>Receipt </a:t>
            </a:r>
            <a:r>
              <a:rPr lang="en-US" dirty="0"/>
              <a:t>Details, Order Details, </a:t>
            </a:r>
            <a:r>
              <a:rPr lang="en-US" dirty="0" smtClean="0"/>
              <a:t>Import </a:t>
            </a:r>
            <a:r>
              <a:rPr lang="en-US" dirty="0"/>
              <a:t>Details</a:t>
            </a:r>
          </a:p>
          <a:p>
            <a:r>
              <a:rPr lang="en-US" dirty="0"/>
              <a:t>Party Details (Buyer, Consigner)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53601917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1052512" y="152400"/>
            <a:ext cx="7024688" cy="685800"/>
          </a:xfrm>
        </p:spPr>
        <p:txBody>
          <a:bodyPr/>
          <a:lstStyle/>
          <a:p>
            <a:pPr eaLnBrk="1" hangingPunct="1"/>
            <a:r>
              <a:rPr lang="en-IN" altLang="en-US" b="1" dirty="0" smtClean="0"/>
              <a:t>Purchase </a:t>
            </a:r>
            <a:r>
              <a:rPr lang="en-IN" altLang="en-US" b="1" dirty="0" smtClean="0"/>
              <a:t>Entry – Examples</a:t>
            </a:r>
            <a:endParaRPr lang="en-IN" altLang="en-US" dirty="0" smtClean="0"/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1042988" y="1143000"/>
            <a:ext cx="7034212" cy="4299438"/>
          </a:xfrm>
        </p:spPr>
        <p:txBody>
          <a:bodyPr/>
          <a:lstStyle/>
          <a:p>
            <a:r>
              <a:rPr lang="en-IN" dirty="0" smtClean="0"/>
              <a:t>Oct 16: Purchased </a:t>
            </a:r>
            <a:r>
              <a:rPr lang="en-IN" dirty="0"/>
              <a:t>goods from Aroma Traders </a:t>
            </a:r>
            <a:r>
              <a:rPr lang="en-IN" dirty="0" err="1"/>
              <a:t>Rs</a:t>
            </a:r>
            <a:r>
              <a:rPr lang="en-IN" dirty="0"/>
              <a:t>. 85,000 (bill No: 108)</a:t>
            </a:r>
          </a:p>
          <a:p>
            <a:r>
              <a:rPr lang="en-IN" dirty="0" smtClean="0"/>
              <a:t>Oct 17: Purchased </a:t>
            </a:r>
            <a:r>
              <a:rPr lang="en-IN" dirty="0"/>
              <a:t>goods for cash </a:t>
            </a:r>
            <a:r>
              <a:rPr lang="en-IN" dirty="0" err="1"/>
              <a:t>Rs</a:t>
            </a:r>
            <a:r>
              <a:rPr lang="en-IN" dirty="0"/>
              <a:t>. 10,000</a:t>
            </a:r>
          </a:p>
          <a:p>
            <a:pPr marL="0" indent="0" eaLnBrk="1" hangingPunct="1">
              <a:buNone/>
            </a:pPr>
            <a:endParaRPr lang="en-US" altLang="en-US" dirty="0" smtClean="0"/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b="1" dirty="0"/>
              <a:t>Voucher Mode</a:t>
            </a:r>
          </a:p>
          <a:p>
            <a:pPr eaLnBrk="1" hangingPunct="1"/>
            <a:r>
              <a:rPr lang="en-US" altLang="en-US" b="1" dirty="0" smtClean="0"/>
              <a:t>Accounting Invoice Mode</a:t>
            </a:r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 smtClean="0"/>
          </a:p>
          <a:p>
            <a:pPr eaLnBrk="1" hangingPunct="1"/>
            <a:endParaRPr lang="en-US" altLang="en-US" dirty="0" smtClean="0"/>
          </a:p>
          <a:p>
            <a:pPr marL="0" indent="0" eaLnBrk="1" hangingPunct="1">
              <a:buNone/>
            </a:pPr>
            <a:endParaRPr lang="en-US" altLang="en-US" dirty="0"/>
          </a:p>
          <a:p>
            <a:pPr eaLnBrk="1" hangingPunct="1"/>
            <a:endParaRPr lang="en-US" altLang="en-US" dirty="0"/>
          </a:p>
          <a:p>
            <a:pPr marL="0" indent="0" eaLnBrk="1" hangingPunct="1">
              <a:buNone/>
            </a:pPr>
            <a:endParaRPr lang="en-IN" altLang="en-US" dirty="0" smtClean="0"/>
          </a:p>
          <a:p>
            <a:pPr marL="0" indent="0" eaLnBrk="1" hangingPunct="1">
              <a:buNone/>
            </a:pPr>
            <a:endParaRPr lang="en-US" altLang="en-US" dirty="0" smtClean="0"/>
          </a:p>
          <a:p>
            <a:pPr eaLnBrk="1" hangingPunct="1"/>
            <a:endParaRPr lang="en-IN" altLang="en-US" dirty="0" smtClean="0"/>
          </a:p>
          <a:p>
            <a:pPr eaLnBrk="1" hangingPunct="1"/>
            <a:endParaRPr lang="en-IN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04983863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006475"/>
          </a:xfrm>
        </p:spPr>
        <p:txBody>
          <a:bodyPr/>
          <a:lstStyle/>
          <a:p>
            <a:pPr eaLnBrk="1" hangingPunct="1"/>
            <a:r>
              <a:rPr lang="en-US" altLang="en-US" b="1" dirty="0" smtClean="0"/>
              <a:t>Debit </a:t>
            </a:r>
            <a:r>
              <a:rPr lang="en-US" altLang="en-US" b="1" dirty="0" smtClean="0"/>
              <a:t>Notes</a:t>
            </a:r>
            <a:endParaRPr lang="en-IN" altLang="en-US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IN" dirty="0"/>
              <a:t>Debit Note voucher is used specially for purchases return </a:t>
            </a:r>
            <a:r>
              <a:rPr lang="en-IN" dirty="0" smtClean="0"/>
              <a:t>entry</a:t>
            </a:r>
          </a:p>
          <a:p>
            <a:pPr marL="69850" indent="0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IN" dirty="0" smtClean="0"/>
              <a:t> </a:t>
            </a:r>
            <a:endParaRPr lang="en-IN" dirty="0" smtClean="0"/>
          </a:p>
          <a:p>
            <a:pPr marL="69850" indent="0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en-US" dirty="0"/>
          </a:p>
          <a:p>
            <a:pPr marL="0" indent="0" eaLnBrk="1" hangingPunct="1">
              <a:buNone/>
            </a:pPr>
            <a:r>
              <a:rPr lang="en-IN" altLang="en-US" dirty="0"/>
              <a:t>For Debit Note (Purchase Return)</a:t>
            </a:r>
          </a:p>
          <a:p>
            <a:pPr eaLnBrk="1" hangingPunct="1"/>
            <a:r>
              <a:rPr lang="en-US" altLang="en-US" dirty="0"/>
              <a:t>Cr to Purchase Ledger</a:t>
            </a:r>
          </a:p>
          <a:p>
            <a:pPr eaLnBrk="1" hangingPunct="1"/>
            <a:r>
              <a:rPr lang="en-US" altLang="en-US" dirty="0" err="1"/>
              <a:t>Dr</a:t>
            </a:r>
            <a:r>
              <a:rPr lang="en-US" altLang="en-US" dirty="0"/>
              <a:t> to Supplier Ledger</a:t>
            </a:r>
          </a:p>
          <a:p>
            <a:pPr marL="69850" indent="0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en-IN" dirty="0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024688" cy="8382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Assignment – Sales/Purchase Entry</a:t>
            </a:r>
            <a:endParaRPr lang="en-IN" altLang="en-US" dirty="0" smtClean="0"/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1042988" y="1295400"/>
            <a:ext cx="7034212" cy="4537075"/>
          </a:xfrm>
        </p:spPr>
        <p:txBody>
          <a:bodyPr/>
          <a:lstStyle/>
          <a:p>
            <a:pPr eaLnBrk="1" hangingPunct="1"/>
            <a:endParaRPr lang="en-US" altLang="en-US" dirty="0" smtClean="0"/>
          </a:p>
          <a:p>
            <a:pPr marL="0" indent="0" eaLnBrk="1" hangingPunct="1">
              <a:buNone/>
            </a:pPr>
            <a:endParaRPr lang="en-US" altLang="en-US" dirty="0"/>
          </a:p>
          <a:p>
            <a:pPr eaLnBrk="1" hangingPunct="1"/>
            <a:endParaRPr lang="en-US" altLang="en-US" dirty="0"/>
          </a:p>
          <a:p>
            <a:pPr marL="0" indent="0" eaLnBrk="1" hangingPunct="1">
              <a:buNone/>
            </a:pPr>
            <a:endParaRPr lang="en-IN" altLang="en-US" dirty="0" smtClean="0"/>
          </a:p>
          <a:p>
            <a:pPr marL="0" indent="0" eaLnBrk="1" hangingPunct="1">
              <a:buNone/>
            </a:pPr>
            <a:endParaRPr lang="en-US" altLang="en-US" dirty="0" smtClean="0"/>
          </a:p>
          <a:p>
            <a:pPr eaLnBrk="1" hangingPunct="1"/>
            <a:endParaRPr lang="en-IN" altLang="en-US" dirty="0" smtClean="0"/>
          </a:p>
          <a:p>
            <a:pPr eaLnBrk="1" hangingPunct="1"/>
            <a:endParaRPr lang="en-IN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232753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024688" cy="838200"/>
          </a:xfrm>
        </p:spPr>
        <p:txBody>
          <a:bodyPr/>
          <a:lstStyle/>
          <a:p>
            <a:pPr eaLnBrk="1" hangingPunct="1"/>
            <a:r>
              <a:rPr lang="en-IN" altLang="en-US" b="1" dirty="0" smtClean="0"/>
              <a:t>Sales/Purchase Entry Modes</a:t>
            </a:r>
            <a:endParaRPr lang="en-IN" altLang="en-US" dirty="0" smtClean="0"/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1042988" y="1295400"/>
            <a:ext cx="7034212" cy="453707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IN" altLang="en-US" sz="2400" b="1" dirty="0" smtClean="0"/>
              <a:t>Sales/Purchase may be entered either as Voucher or Invoice</a:t>
            </a:r>
          </a:p>
          <a:p>
            <a:pPr eaLnBrk="1" hangingPunct="1"/>
            <a:r>
              <a:rPr lang="en-US" altLang="en-US" b="1" dirty="0" smtClean="0"/>
              <a:t>Voucher Mode:</a:t>
            </a:r>
          </a:p>
          <a:p>
            <a:pPr eaLnBrk="1" hangingPunct="1"/>
            <a:endParaRPr lang="en-US" altLang="en-US" dirty="0" smtClean="0"/>
          </a:p>
          <a:p>
            <a:pPr eaLnBrk="1" hangingPunct="1"/>
            <a:r>
              <a:rPr lang="en-US" altLang="en-US" b="1" dirty="0" smtClean="0"/>
              <a:t>Invoice Mode:</a:t>
            </a:r>
            <a:r>
              <a:rPr lang="en-US" altLang="en-US" dirty="0" smtClean="0"/>
              <a:t> </a:t>
            </a:r>
            <a:r>
              <a:rPr lang="en-IN" altLang="en-US" dirty="0" smtClean="0"/>
              <a:t>Two Invoice Modes</a:t>
            </a:r>
            <a:endParaRPr lang="en-IN" altLang="en-US" dirty="0"/>
          </a:p>
          <a:p>
            <a:pPr eaLnBrk="1" hangingPunct="1"/>
            <a:endParaRPr lang="en-US" altLang="en-US" dirty="0" smtClean="0"/>
          </a:p>
          <a:p>
            <a:pPr lvl="1" eaLnBrk="1" hangingPunct="1"/>
            <a:r>
              <a:rPr lang="en-US" altLang="en-US" b="1" dirty="0"/>
              <a:t>Accounting Invoice:</a:t>
            </a:r>
            <a:r>
              <a:rPr lang="en-US" altLang="en-US" dirty="0"/>
              <a:t> Only ledger may be selected and no stock item during voucher entry</a:t>
            </a:r>
          </a:p>
          <a:p>
            <a:pPr lvl="1" eaLnBrk="1" hangingPunct="1"/>
            <a:endParaRPr lang="en-IN" altLang="en-US" dirty="0"/>
          </a:p>
          <a:p>
            <a:pPr lvl="1" eaLnBrk="1" hangingPunct="1"/>
            <a:r>
              <a:rPr lang="en-US" altLang="en-US" b="1" dirty="0">
                <a:solidFill>
                  <a:srgbClr val="FF0000"/>
                </a:solidFill>
              </a:rPr>
              <a:t>Item Invoice:</a:t>
            </a:r>
            <a:r>
              <a:rPr lang="en-US" altLang="en-US" dirty="0">
                <a:solidFill>
                  <a:srgbClr val="FF0000"/>
                </a:solidFill>
              </a:rPr>
              <a:t> Stock item may be selected and its movement may be recorded</a:t>
            </a:r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 smtClean="0"/>
          </a:p>
          <a:p>
            <a:pPr eaLnBrk="1" hangingPunct="1"/>
            <a:endParaRPr lang="en-US" altLang="en-US" dirty="0" smtClean="0"/>
          </a:p>
          <a:p>
            <a:pPr eaLnBrk="1" hangingPunct="1"/>
            <a:endParaRPr lang="en-IN" altLang="en-US" dirty="0" smtClean="0"/>
          </a:p>
          <a:p>
            <a:pPr eaLnBrk="1" hangingPunct="1"/>
            <a:endParaRPr lang="en-IN" altLang="en-U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024688" cy="838200"/>
          </a:xfrm>
        </p:spPr>
        <p:txBody>
          <a:bodyPr/>
          <a:lstStyle/>
          <a:p>
            <a:pPr eaLnBrk="1" hangingPunct="1"/>
            <a:r>
              <a:rPr lang="en-IN" altLang="en-US" b="1" dirty="0" smtClean="0"/>
              <a:t>Sales Entry - Ledgers</a:t>
            </a:r>
            <a:endParaRPr lang="en-IN" altLang="en-US" dirty="0" smtClean="0"/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1042988" y="1295400"/>
            <a:ext cx="7034212" cy="453707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altLang="en-US" dirty="0" smtClean="0"/>
              <a:t>These </a:t>
            </a:r>
            <a:r>
              <a:rPr lang="en-US" altLang="en-US" dirty="0" smtClean="0"/>
              <a:t>ledgers </a:t>
            </a:r>
            <a:r>
              <a:rPr lang="en-US" altLang="en-US" dirty="0" smtClean="0"/>
              <a:t>required:</a:t>
            </a:r>
          </a:p>
          <a:p>
            <a:pPr eaLnBrk="1" hangingPunct="1"/>
            <a:r>
              <a:rPr lang="en-IN" altLang="en-US" b="1" dirty="0"/>
              <a:t>Sales Ledger – </a:t>
            </a:r>
            <a:r>
              <a:rPr lang="en-IN" altLang="en-US" dirty="0"/>
              <a:t>A Ledger for recording sales. It can even be used for differentiating sales like domestic or international</a:t>
            </a:r>
            <a:r>
              <a:rPr lang="en-IN" altLang="en-US" dirty="0" smtClean="0"/>
              <a:t>. This is created under </a:t>
            </a:r>
            <a:r>
              <a:rPr lang="en-IN" altLang="en-US" b="1" dirty="0" smtClean="0"/>
              <a:t>Sales </a:t>
            </a:r>
            <a:r>
              <a:rPr lang="en-IN" altLang="en-US" b="1" dirty="0" smtClean="0"/>
              <a:t>Accounts</a:t>
            </a:r>
            <a:endParaRPr lang="en-IN" altLang="en-US" b="1" dirty="0" smtClean="0"/>
          </a:p>
          <a:p>
            <a:pPr eaLnBrk="1" hangingPunct="1"/>
            <a:r>
              <a:rPr lang="en-IN" altLang="en-US" b="1" dirty="0" smtClean="0"/>
              <a:t>Customer - </a:t>
            </a:r>
            <a:r>
              <a:rPr lang="en-IN" altLang="en-US" dirty="0" smtClean="0"/>
              <a:t>The person to whom you are selling. This is created under </a:t>
            </a:r>
            <a:r>
              <a:rPr lang="en-IN" altLang="en-US" b="1" dirty="0" smtClean="0"/>
              <a:t>Sundry Debtor</a:t>
            </a:r>
            <a:r>
              <a:rPr lang="en-IN" altLang="en-US" b="1" dirty="0"/>
              <a:t> </a:t>
            </a:r>
            <a:endParaRPr lang="en-IN" altLang="en-US" dirty="0" smtClean="0"/>
          </a:p>
          <a:p>
            <a:pPr eaLnBrk="1" hangingPunct="1"/>
            <a:r>
              <a:rPr lang="en-IN" altLang="en-US" b="1" dirty="0" smtClean="0"/>
              <a:t>Sales Return Ledger  </a:t>
            </a:r>
            <a:r>
              <a:rPr lang="en-IN" altLang="en-US" b="1" dirty="0" smtClean="0"/>
              <a:t>: </a:t>
            </a:r>
            <a:r>
              <a:rPr lang="en-IN" altLang="en-US" dirty="0" smtClean="0"/>
              <a:t> </a:t>
            </a:r>
            <a:r>
              <a:rPr lang="en-IN" altLang="en-US" dirty="0"/>
              <a:t> A Ledger for recording </a:t>
            </a:r>
            <a:r>
              <a:rPr lang="en-IN" altLang="en-US" dirty="0" smtClean="0"/>
              <a:t>sales return. </a:t>
            </a:r>
            <a:r>
              <a:rPr lang="en-IN" altLang="en-US" dirty="0" smtClean="0"/>
              <a:t>This </a:t>
            </a:r>
            <a:r>
              <a:rPr lang="en-IN" altLang="en-US" dirty="0" smtClean="0"/>
              <a:t>is created under </a:t>
            </a:r>
            <a:r>
              <a:rPr lang="en-IN" altLang="en-US" b="1" dirty="0" smtClean="0"/>
              <a:t>Sales Accounts</a:t>
            </a:r>
            <a:endParaRPr lang="en-IN" altLang="en-US" dirty="0" smtClean="0"/>
          </a:p>
          <a:p>
            <a:pPr eaLnBrk="1" hangingPunct="1"/>
            <a:endParaRPr lang="en-US" altLang="en-US" dirty="0" smtClean="0"/>
          </a:p>
          <a:p>
            <a:pPr eaLnBrk="1" hangingPunct="1"/>
            <a:endParaRPr lang="en-IN" altLang="en-US" dirty="0" smtClean="0"/>
          </a:p>
          <a:p>
            <a:pPr eaLnBrk="1" hangingPunct="1"/>
            <a:endParaRPr lang="en-IN" alt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5E0C524-EFF1-427A-97C2-5C36342A8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311199"/>
            <a:ext cx="5995589" cy="621163"/>
          </a:xfrm>
        </p:spPr>
        <p:txBody>
          <a:bodyPr>
            <a:normAutofit/>
          </a:bodyPr>
          <a:lstStyle/>
          <a:p>
            <a:r>
              <a:rPr lang="en-US" sz="15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In simple terms, selling means giving goods/services in exchange for money</a:t>
            </a:r>
          </a:p>
          <a:p>
            <a:endParaRPr lang="en-US" sz="1500" dirty="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marL="0" indent="0">
              <a:buNone/>
            </a:pPr>
            <a:endParaRPr lang="en-US" sz="1500" dirty="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marL="0" indent="0">
              <a:buNone/>
            </a:pPr>
            <a:endParaRPr lang="en-US" sz="1500" dirty="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D678B1C-E932-43AA-B728-514B23359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Sales ? </a:t>
            </a:r>
          </a:p>
        </p:txBody>
      </p:sp>
      <p:pic>
        <p:nvPicPr>
          <p:cNvPr id="1026" name="Picture 2" descr="Image result for sales icon">
            <a:extLst>
              <a:ext uri="{FF2B5EF4-FFF2-40B4-BE49-F238E27FC236}">
                <a16:creationId xmlns:a16="http://schemas.microsoft.com/office/drawing/2014/main" id="{0C1FEC91-D798-4098-9DC9-E5E05E18EA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8209" y="1621781"/>
            <a:ext cx="1607344" cy="1607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cash icon">
            <a:extLst>
              <a:ext uri="{FF2B5EF4-FFF2-40B4-BE49-F238E27FC236}">
                <a16:creationId xmlns:a16="http://schemas.microsoft.com/office/drawing/2014/main" id="{1BC98FD7-2705-464F-AE76-3ACE43EB263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8120" b="83761" l="7442" r="90698">
                        <a14:foregroundMark x1="9302" y1="51282" x2="9302" y2="51282"/>
                        <a14:foregroundMark x1="48837" y1="8547" x2="48837" y2="8547"/>
                        <a14:foregroundMark x1="90698" y1="44444" x2="90698" y2="44444"/>
                        <a14:foregroundMark x1="50233" y1="83761" x2="50233" y2="83761"/>
                        <a14:foregroundMark x1="7442" y1="46154" x2="7442" y2="4615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10520"/>
          <a:stretch/>
        </p:blipFill>
        <p:spPr bwMode="auto">
          <a:xfrm>
            <a:off x="1212926" y="3429000"/>
            <a:ext cx="1535906" cy="1495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Image result for credit sale icon">
            <a:extLst>
              <a:ext uri="{FF2B5EF4-FFF2-40B4-BE49-F238E27FC236}">
                <a16:creationId xmlns:a16="http://schemas.microsoft.com/office/drawing/2014/main" id="{4AEE1E42-BF34-4293-91CD-09EA6F6370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333" b="99556" l="1778" r="95556">
                        <a14:foregroundMark x1="22222" y1="24889" x2="22222" y2="24889"/>
                        <a14:foregroundMark x1="56000" y1="17333" x2="27556" y2="18222"/>
                        <a14:foregroundMark x1="27556" y1="18222" x2="5778" y2="34222"/>
                        <a14:foregroundMark x1="5778" y1="34222" x2="14222" y2="60000"/>
                        <a14:foregroundMark x1="14222" y1="60000" x2="32889" y2="72444"/>
                        <a14:foregroundMark x1="32889" y1="72444" x2="58222" y2="73778"/>
                        <a14:foregroundMark x1="58222" y1="73778" x2="82667" y2="61333"/>
                        <a14:foregroundMark x1="82667" y1="61333" x2="86222" y2="53778"/>
                        <a14:foregroundMark x1="40444" y1="8889" x2="40444" y2="8889"/>
                        <a14:foregroundMark x1="37333" y1="4444" x2="37333" y2="4444"/>
                        <a14:foregroundMark x1="50222" y1="3556" x2="50222" y2="3556"/>
                        <a14:foregroundMark x1="63556" y1="3111" x2="63556" y2="3111"/>
                        <a14:foregroundMark x1="89778" y1="27556" x2="89333" y2="29333"/>
                        <a14:foregroundMark x1="92889" y1="41778" x2="92889" y2="41778"/>
                        <a14:foregroundMark x1="95111" y1="52000" x2="95111" y2="52000"/>
                        <a14:foregroundMark x1="95111" y1="40444" x2="95111" y2="40444"/>
                        <a14:foregroundMark x1="40889" y1="93333" x2="40889" y2="93333"/>
                        <a14:foregroundMark x1="49778" y1="99556" x2="49778" y2="99556"/>
                        <a14:foregroundMark x1="95556" y1="62667" x2="95556" y2="62667"/>
                        <a14:foregroundMark x1="2222" y1="50667" x2="2222" y2="50667"/>
                        <a14:foregroundMark x1="50222" y1="1333" x2="50222" y2="133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7736" y="3461699"/>
            <a:ext cx="1440512" cy="1440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B84DCC4-CE44-407E-8F1C-DFC68FD8BA37}"/>
              </a:ext>
            </a:extLst>
          </p:cNvPr>
          <p:cNvSpPr/>
          <p:nvPr/>
        </p:nvSpPr>
        <p:spPr>
          <a:xfrm>
            <a:off x="1908956" y="2767460"/>
            <a:ext cx="2356155" cy="4847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550">
                <a:solidFill>
                  <a:schemeClr val="tx1">
                    <a:lumMod val="65000"/>
                    <a:lumOff val="35000"/>
                  </a:schemeClr>
                </a:solidFill>
                <a:latin typeface="Segoe UI Semibold" panose="020B0702040204020203" pitchFamily="34" charset="0"/>
                <a:ea typeface="+mj-ea"/>
                <a:cs typeface="Segoe UI Semibold" panose="020B0702040204020203" pitchFamily="34" charset="0"/>
              </a:rPr>
              <a:t>Types of Sale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6874EB3-F971-453E-8FED-EA8DE9045B8A}"/>
              </a:ext>
            </a:extLst>
          </p:cNvPr>
          <p:cNvSpPr txBox="1"/>
          <p:nvPr/>
        </p:nvSpPr>
        <p:spPr>
          <a:xfrm>
            <a:off x="1145282" y="5140196"/>
            <a:ext cx="1671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>
                <a:latin typeface="Segoe UI Semilight" panose="020B0402040204020203" pitchFamily="34" charset="0"/>
                <a:cs typeface="Segoe UI Semilight" panose="020B0402040204020203" pitchFamily="34" charset="0"/>
              </a:rPr>
              <a:t>Cash Sale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AC63656-442B-4949-B550-7080B8539F4F}"/>
              </a:ext>
            </a:extLst>
          </p:cNvPr>
          <p:cNvSpPr txBox="1"/>
          <p:nvPr/>
        </p:nvSpPr>
        <p:spPr>
          <a:xfrm>
            <a:off x="3330032" y="5140196"/>
            <a:ext cx="1671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>
                <a:latin typeface="Segoe UI Semilight" panose="020B0402040204020203" pitchFamily="34" charset="0"/>
                <a:cs typeface="Segoe UI Semilight" panose="020B0402040204020203" pitchFamily="34" charset="0"/>
              </a:rPr>
              <a:t>Credit Sale</a:t>
            </a:r>
          </a:p>
        </p:txBody>
      </p:sp>
    </p:spTree>
    <p:extLst>
      <p:ext uri="{BB962C8B-B14F-4D97-AF65-F5344CB8AC3E}">
        <p14:creationId xmlns:p14="http://schemas.microsoft.com/office/powerpoint/2010/main" val="1171735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1052512" y="76200"/>
            <a:ext cx="7024688" cy="838200"/>
          </a:xfrm>
        </p:spPr>
        <p:txBody>
          <a:bodyPr/>
          <a:lstStyle/>
          <a:p>
            <a:pPr eaLnBrk="1" hangingPunct="1"/>
            <a:r>
              <a:rPr lang="en-IN" altLang="en-US" b="1" dirty="0" smtClean="0"/>
              <a:t>Sales Voucher Overview</a:t>
            </a:r>
            <a:endParaRPr lang="en-IN" altLang="en-US" dirty="0" smtClean="0"/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838200" y="1143000"/>
            <a:ext cx="7239000" cy="518160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IN" altLang="en-US" sz="2800" dirty="0" smtClean="0"/>
              <a:t>For Sales of any services or item, a entry is made that in Sales Voucher. </a:t>
            </a:r>
          </a:p>
          <a:p>
            <a:pPr eaLnBrk="1" hangingPunct="1"/>
            <a:r>
              <a:rPr lang="en-US" altLang="en-US" sz="2800" dirty="0" smtClean="0"/>
              <a:t>Cash Sales : Payment is received during the sales.</a:t>
            </a:r>
          </a:p>
          <a:p>
            <a:pPr lvl="1" eaLnBrk="1" hangingPunct="1"/>
            <a:r>
              <a:rPr lang="en-US" altLang="en-US" sz="2800" dirty="0" err="1" smtClean="0"/>
              <a:t>Dr</a:t>
            </a:r>
            <a:r>
              <a:rPr lang="en-US" altLang="en-US" sz="2800" dirty="0" smtClean="0"/>
              <a:t>  Cash </a:t>
            </a:r>
            <a:r>
              <a:rPr lang="en-US" altLang="en-US" sz="2800" dirty="0" smtClean="0"/>
              <a:t>Account </a:t>
            </a:r>
            <a:r>
              <a:rPr lang="en-US" altLang="en-US" sz="2800" dirty="0" smtClean="0"/>
              <a:t>(Cash/Bank Account)</a:t>
            </a:r>
          </a:p>
          <a:p>
            <a:pPr lvl="1" eaLnBrk="1" hangingPunct="1"/>
            <a:r>
              <a:rPr lang="en-US" altLang="en-US" sz="2800" dirty="0" smtClean="0"/>
              <a:t>Cr   Sales Ledger</a:t>
            </a:r>
          </a:p>
          <a:p>
            <a:pPr eaLnBrk="1" hangingPunct="1"/>
            <a:r>
              <a:rPr lang="en-US" altLang="en-US" sz="2800" dirty="0" smtClean="0"/>
              <a:t>Credit Sale: Payment is received later.</a:t>
            </a:r>
          </a:p>
          <a:p>
            <a:pPr lvl="1" eaLnBrk="1" hangingPunct="1"/>
            <a:r>
              <a:rPr lang="en-US" altLang="en-US" sz="2800" dirty="0" smtClean="0"/>
              <a:t>Step 1:  </a:t>
            </a:r>
            <a:r>
              <a:rPr lang="en-IN" sz="2800" dirty="0" smtClean="0"/>
              <a:t>Dr </a:t>
            </a:r>
            <a:r>
              <a:rPr lang="en-IN" sz="2800" dirty="0"/>
              <a:t>The Party &amp; </a:t>
            </a:r>
            <a:r>
              <a:rPr lang="en-IN" sz="2800" dirty="0" smtClean="0"/>
              <a:t>Cr </a:t>
            </a:r>
            <a:r>
              <a:rPr lang="en-IN" sz="2800" dirty="0"/>
              <a:t>the </a:t>
            </a:r>
            <a:r>
              <a:rPr lang="en-IN" sz="2800" dirty="0" smtClean="0"/>
              <a:t>Sales</a:t>
            </a:r>
          </a:p>
          <a:p>
            <a:pPr lvl="1" eaLnBrk="1" hangingPunct="1"/>
            <a:r>
              <a:rPr lang="en-US" altLang="en-US" sz="2800" dirty="0" smtClean="0"/>
              <a:t>Step 2:  Receipt Voucher : </a:t>
            </a:r>
            <a:r>
              <a:rPr lang="en-IN" sz="2800" dirty="0" smtClean="0"/>
              <a:t>Dr </a:t>
            </a:r>
            <a:r>
              <a:rPr lang="en-IN" sz="2800" dirty="0"/>
              <a:t>The Cash/Bank &amp; </a:t>
            </a:r>
            <a:r>
              <a:rPr lang="en-IN" sz="2800" dirty="0" smtClean="0"/>
              <a:t>Cr </a:t>
            </a:r>
            <a:r>
              <a:rPr lang="en-IN" sz="2800" dirty="0"/>
              <a:t>the Party to whom the sales were made.</a:t>
            </a:r>
            <a:r>
              <a:rPr lang="en-US" altLang="en-US" sz="2800" dirty="0" smtClean="0"/>
              <a:t>      </a:t>
            </a:r>
          </a:p>
          <a:p>
            <a:pPr eaLnBrk="1" hangingPunct="1"/>
            <a:endParaRPr lang="en-US" altLang="en-US" sz="2800" dirty="0" smtClean="0"/>
          </a:p>
          <a:p>
            <a:pPr eaLnBrk="1" hangingPunct="1"/>
            <a:endParaRPr lang="en-US" altLang="en-US" dirty="0" smtClean="0"/>
          </a:p>
          <a:p>
            <a:pPr marL="0" indent="0" eaLnBrk="1" hangingPunct="1">
              <a:buNone/>
            </a:pPr>
            <a:endParaRPr lang="en-US" altLang="en-US" dirty="0"/>
          </a:p>
          <a:p>
            <a:pPr eaLnBrk="1" hangingPunct="1"/>
            <a:endParaRPr lang="en-US" altLang="en-US" dirty="0"/>
          </a:p>
          <a:p>
            <a:pPr marL="0" indent="0" eaLnBrk="1" hangingPunct="1">
              <a:buNone/>
            </a:pPr>
            <a:endParaRPr lang="en-IN" altLang="en-US" dirty="0" smtClean="0"/>
          </a:p>
          <a:p>
            <a:pPr marL="0" indent="0" eaLnBrk="1" hangingPunct="1">
              <a:buNone/>
            </a:pPr>
            <a:endParaRPr lang="en-US" altLang="en-US" dirty="0" smtClean="0"/>
          </a:p>
          <a:p>
            <a:pPr eaLnBrk="1" hangingPunct="1"/>
            <a:endParaRPr lang="en-IN" altLang="en-US" dirty="0" smtClean="0"/>
          </a:p>
          <a:p>
            <a:pPr eaLnBrk="1" hangingPunct="1"/>
            <a:endParaRPr lang="en-IN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0698241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1052512" y="152400"/>
            <a:ext cx="7024688" cy="685800"/>
          </a:xfrm>
        </p:spPr>
        <p:txBody>
          <a:bodyPr/>
          <a:lstStyle/>
          <a:p>
            <a:pPr eaLnBrk="1" hangingPunct="1"/>
            <a:r>
              <a:rPr lang="en-IN" altLang="en-US" b="1" dirty="0" smtClean="0"/>
              <a:t>Cash Sales Entry – Voucher Mode</a:t>
            </a:r>
            <a:endParaRPr lang="en-IN" altLang="en-US" dirty="0" smtClean="0"/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1042988" y="1110762"/>
            <a:ext cx="7034212" cy="1518138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Cash Sales : Payment is received during the sales.</a:t>
            </a:r>
          </a:p>
          <a:p>
            <a:pPr lvl="1" eaLnBrk="1" hangingPunct="1"/>
            <a:r>
              <a:rPr lang="en-US" altLang="en-US" dirty="0" err="1" smtClean="0"/>
              <a:t>Dr</a:t>
            </a:r>
            <a:r>
              <a:rPr lang="en-US" altLang="en-US" dirty="0" smtClean="0"/>
              <a:t>  Cash </a:t>
            </a:r>
            <a:r>
              <a:rPr lang="en-US" altLang="en-US" dirty="0" err="1" smtClean="0"/>
              <a:t>Acccount</a:t>
            </a:r>
            <a:r>
              <a:rPr lang="en-US" altLang="en-US" dirty="0" smtClean="0"/>
              <a:t> (Cash/Bank Account)</a:t>
            </a:r>
          </a:p>
          <a:p>
            <a:pPr lvl="1" eaLnBrk="1" hangingPunct="1"/>
            <a:r>
              <a:rPr lang="en-US" altLang="en-US" dirty="0" smtClean="0"/>
              <a:t>Cr   Sales Ledger</a:t>
            </a:r>
          </a:p>
          <a:p>
            <a:pPr eaLnBrk="1" hangingPunct="1"/>
            <a:r>
              <a:rPr lang="en-US" altLang="en-US" dirty="0" smtClean="0"/>
              <a:t>Supplementary Details : Buyer information</a:t>
            </a:r>
          </a:p>
          <a:p>
            <a:pPr eaLnBrk="1" hangingPunct="1"/>
            <a:endParaRPr lang="en-US" altLang="en-US" dirty="0" smtClean="0"/>
          </a:p>
          <a:p>
            <a:pPr eaLnBrk="1" hangingPunct="1"/>
            <a:endParaRPr lang="en-US" altLang="en-US" dirty="0" smtClean="0"/>
          </a:p>
          <a:p>
            <a:pPr marL="0" indent="0" eaLnBrk="1" hangingPunct="1">
              <a:buNone/>
            </a:pPr>
            <a:endParaRPr lang="en-US" altLang="en-US" dirty="0"/>
          </a:p>
          <a:p>
            <a:pPr eaLnBrk="1" hangingPunct="1"/>
            <a:endParaRPr lang="en-US" altLang="en-US" dirty="0"/>
          </a:p>
          <a:p>
            <a:pPr marL="0" indent="0" eaLnBrk="1" hangingPunct="1">
              <a:buNone/>
            </a:pPr>
            <a:endParaRPr lang="en-IN" altLang="en-US" dirty="0" smtClean="0"/>
          </a:p>
          <a:p>
            <a:pPr marL="0" indent="0" eaLnBrk="1" hangingPunct="1">
              <a:buNone/>
            </a:pPr>
            <a:endParaRPr lang="en-US" altLang="en-US" dirty="0" smtClean="0"/>
          </a:p>
          <a:p>
            <a:pPr eaLnBrk="1" hangingPunct="1"/>
            <a:endParaRPr lang="en-IN" altLang="en-US" dirty="0" smtClean="0"/>
          </a:p>
          <a:p>
            <a:pPr eaLnBrk="1" hangingPunct="1"/>
            <a:endParaRPr lang="en-IN" altLang="en-US" dirty="0" smtClean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2459820"/>
              </p:ext>
            </p:extLst>
          </p:nvPr>
        </p:nvGraphicFramePr>
        <p:xfrm>
          <a:off x="1052512" y="2895600"/>
          <a:ext cx="6986588" cy="1295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5991">
                  <a:extLst>
                    <a:ext uri="{9D8B030D-6E8A-4147-A177-3AD203B41FA5}">
                      <a16:colId xmlns:a16="http://schemas.microsoft.com/office/drawing/2014/main" val="772582976"/>
                    </a:ext>
                  </a:extLst>
                </a:gridCol>
                <a:gridCol w="3581224">
                  <a:extLst>
                    <a:ext uri="{9D8B030D-6E8A-4147-A177-3AD203B41FA5}">
                      <a16:colId xmlns:a16="http://schemas.microsoft.com/office/drawing/2014/main" val="515238546"/>
                    </a:ext>
                  </a:extLst>
                </a:gridCol>
                <a:gridCol w="1379121">
                  <a:extLst>
                    <a:ext uri="{9D8B030D-6E8A-4147-A177-3AD203B41FA5}">
                      <a16:colId xmlns:a16="http://schemas.microsoft.com/office/drawing/2014/main" val="2198893997"/>
                    </a:ext>
                  </a:extLst>
                </a:gridCol>
                <a:gridCol w="1240252">
                  <a:extLst>
                    <a:ext uri="{9D8B030D-6E8A-4147-A177-3AD203B41FA5}">
                      <a16:colId xmlns:a16="http://schemas.microsoft.com/office/drawing/2014/main" val="1392328066"/>
                    </a:ext>
                  </a:extLst>
                </a:gridCol>
              </a:tblGrid>
              <a:tr h="431800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Debit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Credit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7426450"/>
                  </a:ext>
                </a:extLst>
              </a:tr>
              <a:tr h="43180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Dr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en-US" dirty="0" smtClean="0"/>
                        <a:t>Cash/Bank Account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XXXXX</a:t>
                      </a:r>
                      <a:endParaRPr lang="en-IN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3922502"/>
                  </a:ext>
                </a:extLst>
              </a:tr>
              <a:tr h="431800">
                <a:tc>
                  <a:txBody>
                    <a:bodyPr/>
                    <a:lstStyle/>
                    <a:p>
                      <a:r>
                        <a:rPr lang="en-US" dirty="0" smtClean="0"/>
                        <a:t>Cr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Sales Ledger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XXXXX</a:t>
                      </a:r>
                      <a:endParaRPr lang="en-IN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9633210"/>
                  </a:ext>
                </a:extLst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" y="4457700"/>
            <a:ext cx="6896100" cy="22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69682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1052512" y="152400"/>
            <a:ext cx="7024688" cy="685800"/>
          </a:xfrm>
        </p:spPr>
        <p:txBody>
          <a:bodyPr/>
          <a:lstStyle/>
          <a:p>
            <a:pPr eaLnBrk="1" hangingPunct="1"/>
            <a:r>
              <a:rPr lang="en-IN" altLang="en-US" b="1" dirty="0" smtClean="0"/>
              <a:t>Cash Sales Entry – Accounting Invoice</a:t>
            </a:r>
            <a:endParaRPr lang="en-IN" altLang="en-US" dirty="0" smtClean="0"/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1042988" y="1110762"/>
            <a:ext cx="7034212" cy="2089638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Cash Sales : Payment is received during the sales.</a:t>
            </a:r>
          </a:p>
          <a:p>
            <a:pPr lvl="1" eaLnBrk="1" hangingPunct="1"/>
            <a:r>
              <a:rPr lang="en-US" altLang="en-US" dirty="0" smtClean="0"/>
              <a:t>Party Name:   Cash </a:t>
            </a:r>
            <a:r>
              <a:rPr lang="en-US" altLang="en-US" dirty="0" err="1" smtClean="0"/>
              <a:t>Acccount</a:t>
            </a:r>
            <a:r>
              <a:rPr lang="en-US" altLang="en-US" dirty="0" smtClean="0"/>
              <a:t> (Cash/Bank Account)</a:t>
            </a:r>
          </a:p>
          <a:p>
            <a:pPr lvl="1" eaLnBrk="1" hangingPunct="1"/>
            <a:r>
              <a:rPr lang="en-US" altLang="en-US" dirty="0" smtClean="0"/>
              <a:t>Particulars :    Sales Ledger</a:t>
            </a:r>
          </a:p>
          <a:p>
            <a:pPr eaLnBrk="1" hangingPunct="1"/>
            <a:r>
              <a:rPr lang="en-US" altLang="en-US" dirty="0" smtClean="0"/>
              <a:t>Supplementary Details : Dispatch Details, Order Details,  Buyer information</a:t>
            </a:r>
          </a:p>
          <a:p>
            <a:pPr eaLnBrk="1" hangingPunct="1"/>
            <a:r>
              <a:rPr lang="en-US" altLang="en-US" dirty="0" smtClean="0"/>
              <a:t>In case of Bank Account, Bank Allocation screen is prompted.</a:t>
            </a:r>
          </a:p>
          <a:p>
            <a:pPr eaLnBrk="1" hangingPunct="1"/>
            <a:endParaRPr lang="en-US" altLang="en-US" dirty="0" smtClean="0"/>
          </a:p>
          <a:p>
            <a:pPr eaLnBrk="1" hangingPunct="1"/>
            <a:endParaRPr lang="en-US" altLang="en-US" dirty="0" smtClean="0"/>
          </a:p>
          <a:p>
            <a:pPr marL="0" indent="0" eaLnBrk="1" hangingPunct="1">
              <a:buNone/>
            </a:pPr>
            <a:endParaRPr lang="en-US" altLang="en-US" dirty="0"/>
          </a:p>
          <a:p>
            <a:pPr eaLnBrk="1" hangingPunct="1"/>
            <a:endParaRPr lang="en-US" altLang="en-US" dirty="0"/>
          </a:p>
          <a:p>
            <a:pPr marL="0" indent="0" eaLnBrk="1" hangingPunct="1">
              <a:buNone/>
            </a:pPr>
            <a:endParaRPr lang="en-IN" altLang="en-US" dirty="0" smtClean="0"/>
          </a:p>
          <a:p>
            <a:pPr marL="0" indent="0" eaLnBrk="1" hangingPunct="1">
              <a:buNone/>
            </a:pPr>
            <a:endParaRPr lang="en-US" altLang="en-US" dirty="0" smtClean="0"/>
          </a:p>
          <a:p>
            <a:pPr eaLnBrk="1" hangingPunct="1"/>
            <a:endParaRPr lang="en-IN" altLang="en-US" dirty="0" smtClean="0"/>
          </a:p>
          <a:p>
            <a:pPr eaLnBrk="1" hangingPunct="1"/>
            <a:endParaRPr lang="en-IN" alt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3396742"/>
            <a:ext cx="6781800" cy="32326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33355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1052512" y="152400"/>
            <a:ext cx="7024688" cy="685800"/>
          </a:xfrm>
        </p:spPr>
        <p:txBody>
          <a:bodyPr/>
          <a:lstStyle/>
          <a:p>
            <a:pPr eaLnBrk="1" hangingPunct="1"/>
            <a:r>
              <a:rPr lang="en-IN" altLang="en-US" b="1" dirty="0" smtClean="0"/>
              <a:t>Cash Sales Entry – Examples</a:t>
            </a:r>
            <a:endParaRPr lang="en-IN" altLang="en-US" dirty="0" smtClean="0"/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1042988" y="1110762"/>
            <a:ext cx="7034212" cy="4299438"/>
          </a:xfrm>
        </p:spPr>
        <p:txBody>
          <a:bodyPr/>
          <a:lstStyle/>
          <a:p>
            <a:pPr eaLnBrk="1" hangingPunct="1"/>
            <a:r>
              <a:rPr lang="en-US" altLang="en-US" b="1" dirty="0" smtClean="0"/>
              <a:t>Voucher Mode</a:t>
            </a:r>
          </a:p>
          <a:p>
            <a:pPr eaLnBrk="1" hangingPunct="1"/>
            <a:r>
              <a:rPr lang="en-US" altLang="en-US" dirty="0" smtClean="0"/>
              <a:t>Oct 7, Sold Cash of INR 5000 to Ramamurthy of </a:t>
            </a:r>
            <a:r>
              <a:rPr lang="en-US" altLang="en-US" dirty="0" err="1" smtClean="0"/>
              <a:t>Gyan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Khand</a:t>
            </a:r>
            <a:endParaRPr lang="en-US" altLang="en-US" dirty="0"/>
          </a:p>
          <a:p>
            <a:pPr eaLnBrk="1" hangingPunct="1"/>
            <a:endParaRPr lang="en-US" altLang="en-US" dirty="0" smtClean="0"/>
          </a:p>
          <a:p>
            <a:pPr eaLnBrk="1" hangingPunct="1"/>
            <a:r>
              <a:rPr lang="en-US" altLang="en-US" dirty="0" smtClean="0"/>
              <a:t>Oct 8, Sold to Ram Narayan of INR 7000, who paid by </a:t>
            </a:r>
            <a:r>
              <a:rPr lang="en-US" altLang="en-US" dirty="0" err="1" smtClean="0"/>
              <a:t>cheque</a:t>
            </a:r>
            <a:endParaRPr lang="en-US" altLang="en-US" dirty="0" smtClean="0"/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b="1" dirty="0" smtClean="0"/>
              <a:t>Accounting Invoice Mode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 smtClean="0"/>
              <a:t>Oct 9, Sold Cash of INR 6000 to </a:t>
            </a:r>
            <a:r>
              <a:rPr lang="en-US" altLang="en-US" dirty="0" err="1" smtClean="0"/>
              <a:t>RamNathan</a:t>
            </a:r>
            <a:r>
              <a:rPr lang="en-US" altLang="en-US" dirty="0" smtClean="0"/>
              <a:t> of </a:t>
            </a:r>
            <a:r>
              <a:rPr lang="en-US" altLang="en-US" dirty="0" err="1" smtClean="0"/>
              <a:t>Gyan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Khand</a:t>
            </a:r>
            <a:endParaRPr lang="en-US" altLang="en-US" dirty="0" smtClean="0"/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 smtClean="0"/>
              <a:t>Oct 10, Sold to Ram Nathan of INR 8000, who paid by </a:t>
            </a:r>
            <a:r>
              <a:rPr lang="en-US" altLang="en-US" dirty="0" err="1" smtClean="0"/>
              <a:t>cheque</a:t>
            </a:r>
            <a:endParaRPr lang="en-US" altLang="en-US" dirty="0" smtClean="0"/>
          </a:p>
          <a:p>
            <a:pPr eaLnBrk="1" hangingPunct="1"/>
            <a:endParaRPr lang="en-US" altLang="en-US" dirty="0" smtClean="0"/>
          </a:p>
          <a:p>
            <a:pPr eaLnBrk="1" hangingPunct="1"/>
            <a:endParaRPr lang="en-US" altLang="en-US" dirty="0" smtClean="0"/>
          </a:p>
          <a:p>
            <a:pPr marL="0" indent="0" eaLnBrk="1" hangingPunct="1">
              <a:buNone/>
            </a:pPr>
            <a:endParaRPr lang="en-US" altLang="en-US" dirty="0"/>
          </a:p>
          <a:p>
            <a:pPr eaLnBrk="1" hangingPunct="1"/>
            <a:endParaRPr lang="en-US" altLang="en-US" dirty="0"/>
          </a:p>
          <a:p>
            <a:pPr marL="0" indent="0" eaLnBrk="1" hangingPunct="1">
              <a:buNone/>
            </a:pPr>
            <a:endParaRPr lang="en-IN" altLang="en-US" dirty="0" smtClean="0"/>
          </a:p>
          <a:p>
            <a:pPr marL="0" indent="0" eaLnBrk="1" hangingPunct="1">
              <a:buNone/>
            </a:pPr>
            <a:endParaRPr lang="en-US" altLang="en-US" dirty="0" smtClean="0"/>
          </a:p>
          <a:p>
            <a:pPr eaLnBrk="1" hangingPunct="1"/>
            <a:endParaRPr lang="en-IN" altLang="en-US" dirty="0" smtClean="0"/>
          </a:p>
          <a:p>
            <a:pPr eaLnBrk="1" hangingPunct="1"/>
            <a:endParaRPr lang="en-IN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0869038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3758</TotalTime>
  <Words>830</Words>
  <Application>Microsoft Office PowerPoint</Application>
  <PresentationFormat>On-screen Show (4:3)</PresentationFormat>
  <Paragraphs>284</Paragraphs>
  <Slides>25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3" baseType="lpstr">
      <vt:lpstr>Arial</vt:lpstr>
      <vt:lpstr>Calibri</vt:lpstr>
      <vt:lpstr>Calibri Light</vt:lpstr>
      <vt:lpstr>Comic Sans MS</vt:lpstr>
      <vt:lpstr>Segoe UI Semibold</vt:lpstr>
      <vt:lpstr>Segoe UI Semilight</vt:lpstr>
      <vt:lpstr>Wingdings 2</vt:lpstr>
      <vt:lpstr>Office Theme</vt:lpstr>
      <vt:lpstr>Sale and Purchase Vouchers</vt:lpstr>
      <vt:lpstr>Regular Vouchers in tally</vt:lpstr>
      <vt:lpstr>Sales/Purchase Entry Modes</vt:lpstr>
      <vt:lpstr>Sales Entry - Ledgers</vt:lpstr>
      <vt:lpstr>What is Sales ? </vt:lpstr>
      <vt:lpstr>Sales Voucher Overview</vt:lpstr>
      <vt:lpstr>Cash Sales Entry – Voucher Mode</vt:lpstr>
      <vt:lpstr>Cash Sales Entry – Accounting Invoice</vt:lpstr>
      <vt:lpstr>Cash Sales Entry – Examples</vt:lpstr>
      <vt:lpstr>Credit Sales Entry – Voucher Mode</vt:lpstr>
      <vt:lpstr>Credit Sales Entry – Accounting Invoice</vt:lpstr>
      <vt:lpstr>Credit Sales Entry – Examples</vt:lpstr>
      <vt:lpstr>View Sales Vouchers</vt:lpstr>
      <vt:lpstr>Sales Vouchers Configuration</vt:lpstr>
      <vt:lpstr>Sales Vouchers Sharing</vt:lpstr>
      <vt:lpstr>Invoice Print Configuration</vt:lpstr>
      <vt:lpstr>Entry of other details</vt:lpstr>
      <vt:lpstr>Credit Notes - </vt:lpstr>
      <vt:lpstr>View Credit Note Vouchers</vt:lpstr>
      <vt:lpstr>Purchase Entry</vt:lpstr>
      <vt:lpstr>Purchase Entry - Ledgers</vt:lpstr>
      <vt:lpstr>Entry of other details</vt:lpstr>
      <vt:lpstr>Purchase Entry – Examples</vt:lpstr>
      <vt:lpstr>Debit Notes</vt:lpstr>
      <vt:lpstr>Assignment – Sales/Purchase Entry</vt:lpstr>
    </vt:vector>
  </TitlesOfParts>
  <Company>Management Information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Accounting Principles</dc:title>
  <dc:creator>Valued Gateway Client</dc:creator>
  <cp:lastModifiedBy>vijay</cp:lastModifiedBy>
  <cp:revision>208</cp:revision>
  <dcterms:created xsi:type="dcterms:W3CDTF">2000-02-01T21:02:43Z</dcterms:created>
  <dcterms:modified xsi:type="dcterms:W3CDTF">2022-01-16T17:33:04Z</dcterms:modified>
</cp:coreProperties>
</file>