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15" r:id="rId1"/>
  </p:sldMasterIdLst>
  <p:notesMasterIdLst>
    <p:notesMasterId r:id="rId19"/>
  </p:notesMasterIdLst>
  <p:sldIdLst>
    <p:sldId id="349" r:id="rId2"/>
    <p:sldId id="333" r:id="rId3"/>
    <p:sldId id="334" r:id="rId4"/>
    <p:sldId id="350" r:id="rId5"/>
    <p:sldId id="356" r:id="rId6"/>
    <p:sldId id="355" r:id="rId7"/>
    <p:sldId id="354" r:id="rId8"/>
    <p:sldId id="335" r:id="rId9"/>
    <p:sldId id="353" r:id="rId10"/>
    <p:sldId id="351" r:id="rId11"/>
    <p:sldId id="336" r:id="rId12"/>
    <p:sldId id="357" r:id="rId13"/>
    <p:sldId id="352" r:id="rId14"/>
    <p:sldId id="359" r:id="rId15"/>
    <p:sldId id="337" r:id="rId16"/>
    <p:sldId id="358" r:id="rId17"/>
    <p:sldId id="360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3" autoAdjust="0"/>
    <p:restoredTop sz="90922" autoAdjust="0"/>
  </p:normalViewPr>
  <p:slideViewPr>
    <p:cSldViewPr>
      <p:cViewPr varScale="1">
        <p:scale>
          <a:sx n="82" d="100"/>
          <a:sy n="82" d="100"/>
        </p:scale>
        <p:origin x="153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6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C45FDA1-8221-43AC-BE42-4830C53C68BD}" type="datetimeFigureOut">
              <a:rPr lang="en-US"/>
              <a:pPr>
                <a:defRPr/>
              </a:pPr>
              <a:t>1/13/2022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54AF076-7423-4C28-B992-C6A4E1FE21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IN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B808FF7F-A852-4860-B5D3-7625AD6C4408}" type="slidenum">
              <a:rPr lang="en-US" alt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1</a:t>
            </a:fld>
            <a:endParaRPr lang="en-US" altLang="en-US" sz="12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Money transfer from one</a:t>
            </a:r>
            <a:r>
              <a:rPr lang="en-US" baseline="0" dirty="0" smtClean="0"/>
              <a:t> pocket to another pocket.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4AF076-7423-4C28-B992-C6A4E1FE2115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44920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Money transfer from one</a:t>
            </a:r>
            <a:r>
              <a:rPr lang="en-US" baseline="0" dirty="0" smtClean="0"/>
              <a:t> pocket to another pocket.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4AF076-7423-4C28-B992-C6A4E1FE2115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30449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Money transfer from one</a:t>
            </a:r>
            <a:r>
              <a:rPr lang="en-US" baseline="0" dirty="0" smtClean="0"/>
              <a:t> pocket to another pocket.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4AF076-7423-4C28-B992-C6A4E1FE2115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71747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https://tallygame.com/vouchers/journal-entry-tally-examples/</a:t>
            </a: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4AF076-7423-4C28-B992-C6A4E1FE2115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2076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 imag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57200"/>
            <a:ext cx="3017838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A3AA1-337C-4AA0-BDA2-819D755994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6806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29AAE-BE75-48E9-8E68-3F2B7DAB1B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028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1C46B-D096-48C9-8B80-D46B2718C4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1355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BD80F-2D13-4FD5-9F98-6091F0970F78}" type="datetimeFigureOut">
              <a:rPr lang="en-IN"/>
              <a:pPr>
                <a:defRPr/>
              </a:pPr>
              <a:t>13-Jan-22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34934-85C5-445C-A409-A49851F97345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307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2252F-08FC-410E-AC59-A6D3631C87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3193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FC4E1-B658-4B92-BFCF-2BC2CADB00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4061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0F697-0E5C-49DF-AC50-A7FCA3FAB8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5582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413C1-8309-44C8-9F92-D7933B0BCC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3718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81C8B-87B7-4DF7-926C-AFA62E04CF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9218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941A6-B5A9-4FF6-AEF1-C588059A0D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3391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F65E5-F33B-4C92-BEEA-44214AAB0C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2388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IN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I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7D57A42-7FA2-4043-9897-43577500566D}" type="datetimeFigureOut">
              <a:rPr lang="en-IN"/>
              <a:pPr>
                <a:defRPr/>
              </a:pPr>
              <a:t>13-Jan-22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CB4854D-8FC0-42E9-86D6-50C4F6B6FA8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  <p:pic>
        <p:nvPicPr>
          <p:cNvPr id="1031" name="Picture 11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4975" y="0"/>
            <a:ext cx="10890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43" r:id="rId1"/>
    <p:sldLayoutId id="2147484342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soft.in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674938"/>
            <a:ext cx="7543800" cy="754062"/>
          </a:xfrm>
        </p:spPr>
        <p:txBody>
          <a:bodyPr/>
          <a:lstStyle/>
          <a:p>
            <a:pPr eaLnBrk="1" hangingPunct="1"/>
            <a:r>
              <a:rPr lang="en-US" altLang="en-US" b="1" smtClean="0">
                <a:solidFill>
                  <a:schemeClr val="accent1"/>
                </a:solidFill>
                <a:latin typeface="Comic Sans MS" panose="030F0702030302020204" pitchFamily="66" charset="0"/>
              </a:rPr>
              <a:t>Accounting Vouchers</a:t>
            </a:r>
            <a:endParaRPr lang="en-US" altLang="en-US" b="1" smtClean="0"/>
          </a:p>
        </p:txBody>
      </p:sp>
      <p:sp>
        <p:nvSpPr>
          <p:cNvPr id="4" name="AutoShape 2"/>
          <p:cNvSpPr txBox="1">
            <a:spLocks noChangeAspect="1" noChangeArrowheads="1"/>
          </p:cNvSpPr>
          <p:nvPr/>
        </p:nvSpPr>
        <p:spPr bwMode="auto">
          <a:xfrm>
            <a:off x="457200" y="5105400"/>
            <a:ext cx="8305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30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5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5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5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Sisoft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Technologies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Pvt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Ltd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SRC E7,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Shipra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Riviera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Bazar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,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Gyan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Khand-3,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Indirapuram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, Ghaziabad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Website: 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  <a:hlinkClick r:id="rId3"/>
              </a:rPr>
              <a:t>www.sisoft.in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Email:info@sisoft.in</a:t>
            </a:r>
            <a:endParaRPr lang="en-US" sz="530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Phone: +91-9999-283-283</a:t>
            </a:r>
          </a:p>
          <a:p>
            <a:pPr algn="ctr" fontAlgn="auto">
              <a:spcAft>
                <a:spcPts val="0"/>
              </a:spcAft>
              <a:defRPr/>
            </a:pPr>
            <a:endParaRPr lang="en-US" sz="530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886700" cy="549275"/>
          </a:xfrm>
        </p:spPr>
        <p:txBody>
          <a:bodyPr/>
          <a:lstStyle/>
          <a:p>
            <a:r>
              <a:rPr lang="en-US" dirty="0" smtClean="0"/>
              <a:t>Payment Vouchers Examples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1 May,  Paid INR 2000 Cash to Mr Ram Sharma as credit</a:t>
            </a:r>
          </a:p>
          <a:p>
            <a:r>
              <a:rPr lang="en-US" dirty="0" smtClean="0"/>
              <a:t>2 May,  Paid INR 5000 to </a:t>
            </a:r>
            <a:r>
              <a:rPr lang="en-US" dirty="0" err="1" smtClean="0"/>
              <a:t>Sohan</a:t>
            </a:r>
            <a:r>
              <a:rPr lang="en-US" dirty="0" smtClean="0"/>
              <a:t> </a:t>
            </a:r>
            <a:r>
              <a:rPr lang="en-US" dirty="0" err="1" smtClean="0"/>
              <a:t>Verma</a:t>
            </a:r>
            <a:r>
              <a:rPr lang="en-US" dirty="0" smtClean="0"/>
              <a:t> as salary by ICICI </a:t>
            </a:r>
            <a:r>
              <a:rPr lang="en-US" dirty="0" err="1" smtClean="0"/>
              <a:t>cheque</a:t>
            </a:r>
            <a:r>
              <a:rPr lang="en-US" dirty="0" smtClean="0"/>
              <a:t> 123462</a:t>
            </a:r>
          </a:p>
          <a:p>
            <a:r>
              <a:rPr lang="en-US" dirty="0" smtClean="0"/>
              <a:t>31 May, Paid INR 7000 Cash  as Rent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8555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1027113" y="152400"/>
            <a:ext cx="7024687" cy="609600"/>
          </a:xfrm>
        </p:spPr>
        <p:txBody>
          <a:bodyPr/>
          <a:lstStyle/>
          <a:p>
            <a:pPr eaLnBrk="1" hangingPunct="1"/>
            <a:r>
              <a:rPr lang="en-US" altLang="en-US" smtClean="0"/>
              <a:t>Receipt Vouchers</a:t>
            </a:r>
            <a:endParaRPr lang="en-IN" altLang="en-US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1042988" y="1066800"/>
            <a:ext cx="7034212" cy="4765675"/>
          </a:xfrm>
        </p:spPr>
        <p:txBody>
          <a:bodyPr/>
          <a:lstStyle/>
          <a:p>
            <a:pPr eaLnBrk="1" hangingPunct="1"/>
            <a:r>
              <a:rPr lang="en-IN" altLang="en-US" sz="2800" dirty="0" smtClean="0"/>
              <a:t>It is the exact opposite of a payment entry.</a:t>
            </a:r>
          </a:p>
          <a:p>
            <a:pPr eaLnBrk="1" hangingPunct="1"/>
            <a:r>
              <a:rPr lang="en-IN" altLang="en-US" sz="2800" dirty="0" smtClean="0"/>
              <a:t>It is passed when you receive cash or an amount in your bank account.</a:t>
            </a:r>
          </a:p>
          <a:p>
            <a:pPr eaLnBrk="1" hangingPunct="1"/>
            <a:r>
              <a:rPr lang="en-US" altLang="en-US" sz="2800" dirty="0" err="1" smtClean="0"/>
              <a:t>Dr</a:t>
            </a:r>
            <a:r>
              <a:rPr lang="en-US" altLang="en-US" sz="2800" dirty="0" smtClean="0"/>
              <a:t> will be cash accounts (cash/bank account)</a:t>
            </a:r>
          </a:p>
          <a:p>
            <a:pPr eaLnBrk="1" hangingPunct="1"/>
            <a:r>
              <a:rPr lang="en-US" altLang="en-US" sz="2800" dirty="0" smtClean="0"/>
              <a:t>Cr will be some other account</a:t>
            </a:r>
            <a:endParaRPr lang="en-IN" altLang="en-US" sz="2800" dirty="0" smtClean="0"/>
          </a:p>
          <a:p>
            <a:pPr eaLnBrk="1" hangingPunct="1"/>
            <a:r>
              <a:rPr lang="en-IN" altLang="en-US" sz="2800" dirty="0" smtClean="0"/>
              <a:t>For example: </a:t>
            </a:r>
          </a:p>
          <a:p>
            <a:pPr lvl="1" eaLnBrk="1" hangingPunct="1"/>
            <a:r>
              <a:rPr lang="en-IN" altLang="en-US" sz="2500" dirty="0" smtClean="0"/>
              <a:t>Receipt of </a:t>
            </a:r>
            <a:r>
              <a:rPr lang="en-IN" altLang="en-US" sz="2500" b="1" dirty="0" smtClean="0"/>
              <a:t> cash for selling things</a:t>
            </a:r>
            <a:endParaRPr lang="en-IN" altLang="en-US" sz="2500" dirty="0" smtClean="0"/>
          </a:p>
          <a:p>
            <a:pPr lvl="1" eaLnBrk="1" hangingPunct="1"/>
            <a:r>
              <a:rPr lang="en-IN" altLang="en-US" sz="2500" dirty="0" smtClean="0"/>
              <a:t>Receipt of service charges in your bank account for working for someone</a:t>
            </a:r>
          </a:p>
          <a:p>
            <a:pPr eaLnBrk="1" hangingPunct="1"/>
            <a:endParaRPr lang="en-IN" altLang="en-US" dirty="0" smtClean="0"/>
          </a:p>
          <a:p>
            <a:pPr eaLnBrk="1" hangingPunct="1"/>
            <a:endParaRPr lang="en-IN" alt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76200"/>
            <a:ext cx="7024688" cy="6096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Receipt Vouchers - Configuration</a:t>
            </a:r>
            <a:endParaRPr lang="en-IN" alt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8400" y="1295399"/>
            <a:ext cx="4110037" cy="4833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9204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1027113" y="152400"/>
            <a:ext cx="7024687" cy="609600"/>
          </a:xfrm>
        </p:spPr>
        <p:txBody>
          <a:bodyPr/>
          <a:lstStyle/>
          <a:p>
            <a:pPr eaLnBrk="1" hangingPunct="1"/>
            <a:r>
              <a:rPr lang="en-US" altLang="en-US" smtClean="0"/>
              <a:t>Receipt Vouchers</a:t>
            </a:r>
            <a:endParaRPr lang="en-IN" altLang="en-US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493" y="2438400"/>
            <a:ext cx="8543925" cy="132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4937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886700" cy="549275"/>
          </a:xfrm>
        </p:spPr>
        <p:txBody>
          <a:bodyPr/>
          <a:lstStyle/>
          <a:p>
            <a:r>
              <a:rPr lang="en-US" dirty="0" smtClean="0"/>
              <a:t>Receipt Vouchers Examples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1 Jun,  </a:t>
            </a:r>
            <a:r>
              <a:rPr lang="en-IN" dirty="0"/>
              <a:t>Manoj invested 80,000 as cash in his business</a:t>
            </a:r>
          </a:p>
          <a:p>
            <a:r>
              <a:rPr lang="en-IN" dirty="0" smtClean="0"/>
              <a:t>2 Jun,  Received INR 2000 Cash from Mr Ram Sharma as return</a:t>
            </a:r>
          </a:p>
          <a:p>
            <a:r>
              <a:rPr lang="en-US" dirty="0" smtClean="0"/>
              <a:t>30 Jun, Received INR 17000 Cash  as customer for credit sale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008496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024688" cy="685800"/>
          </a:xfrm>
        </p:spPr>
        <p:txBody>
          <a:bodyPr/>
          <a:lstStyle/>
          <a:p>
            <a:pPr eaLnBrk="1" hangingPunct="1"/>
            <a:r>
              <a:rPr lang="en-IN" altLang="en-US" b="1" smtClean="0"/>
              <a:t>Journal Entry</a:t>
            </a:r>
            <a:endParaRPr lang="en-IN" altLang="en-US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1042988" y="990600"/>
            <a:ext cx="7034212" cy="4841875"/>
          </a:xfrm>
        </p:spPr>
        <p:txBody>
          <a:bodyPr/>
          <a:lstStyle/>
          <a:p>
            <a:pPr eaLnBrk="1" hangingPunct="1"/>
            <a:r>
              <a:rPr lang="en-IN" altLang="en-US" sz="2800" dirty="0" smtClean="0"/>
              <a:t>It is an accounting entry which is required to be created when there is no cash or bank account involved.</a:t>
            </a:r>
          </a:p>
          <a:p>
            <a:pPr eaLnBrk="1" hangingPunct="1"/>
            <a:r>
              <a:rPr lang="en-IN" altLang="en-US" sz="2800" dirty="0" smtClean="0"/>
              <a:t>So, basically it is an entry for transactions such as </a:t>
            </a:r>
            <a:r>
              <a:rPr lang="en-IN" altLang="en-US" sz="2800" b="1" dirty="0" smtClean="0"/>
              <a:t>outstanding payments or receipts,</a:t>
            </a:r>
            <a:r>
              <a:rPr lang="en-IN" altLang="en-US" sz="2800" dirty="0" smtClean="0"/>
              <a:t> </a:t>
            </a:r>
            <a:r>
              <a:rPr lang="en-IN" altLang="en-US" sz="2800" b="1" dirty="0" smtClean="0"/>
              <a:t>accounting adjustments</a:t>
            </a:r>
            <a:r>
              <a:rPr lang="en-IN" altLang="en-US" sz="2800" dirty="0" smtClean="0"/>
              <a:t> or it can be </a:t>
            </a:r>
            <a:r>
              <a:rPr lang="en-IN" altLang="en-US" sz="2800" b="1" dirty="0" smtClean="0"/>
              <a:t>closing entries</a:t>
            </a:r>
            <a:r>
              <a:rPr lang="en-IN" altLang="en-US" sz="2800" dirty="0" smtClean="0"/>
              <a:t> at the end of the accounting year.</a:t>
            </a:r>
          </a:p>
          <a:p>
            <a:pPr eaLnBrk="1" hangingPunct="1"/>
            <a:r>
              <a:rPr lang="en-IN" altLang="en-US" sz="2800" dirty="0" smtClean="0"/>
              <a:t>In simple words, whenever there is no cash account or bank account involved it is a journal entry.</a:t>
            </a:r>
          </a:p>
          <a:p>
            <a:pPr eaLnBrk="1" hangingPunct="1"/>
            <a:endParaRPr lang="en-IN" altLang="en-US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76200"/>
            <a:ext cx="7024688" cy="6096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Journal Vouchers - Configuration</a:t>
            </a:r>
            <a:endParaRPr lang="en-IN" altLang="en-US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1228725"/>
            <a:ext cx="3962400" cy="440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9536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886700" cy="549275"/>
          </a:xfrm>
        </p:spPr>
        <p:txBody>
          <a:bodyPr/>
          <a:lstStyle/>
          <a:p>
            <a:r>
              <a:rPr lang="en-US" dirty="0" smtClean="0"/>
              <a:t>Journal </a:t>
            </a:r>
            <a:r>
              <a:rPr lang="en-US" dirty="0" smtClean="0"/>
              <a:t>Vouchers Examples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/>
              <a:t>Outstanding Expense: – </a:t>
            </a:r>
            <a:r>
              <a:rPr lang="en-IN" dirty="0"/>
              <a:t>Outstanding expenses are</a:t>
            </a:r>
          </a:p>
          <a:p>
            <a:pPr marL="0" indent="0">
              <a:buNone/>
            </a:pPr>
            <a:r>
              <a:rPr lang="en-IN" dirty="0"/>
              <a:t>expenses which are due but not paid</a:t>
            </a:r>
            <a:r>
              <a:rPr lang="en-IN" b="1" dirty="0" smtClean="0"/>
              <a:t>. </a:t>
            </a:r>
            <a:r>
              <a:rPr lang="en-IN" dirty="0" smtClean="0"/>
              <a:t>Usually </a:t>
            </a:r>
            <a:r>
              <a:rPr lang="en-IN" dirty="0"/>
              <a:t>telephone </a:t>
            </a:r>
            <a:r>
              <a:rPr lang="en-IN" dirty="0" smtClean="0"/>
              <a:t>bill of </a:t>
            </a:r>
            <a:r>
              <a:rPr lang="en-IN" dirty="0"/>
              <a:t>January 2014 will be paid on February 2014. but </a:t>
            </a:r>
            <a:r>
              <a:rPr lang="en-IN" dirty="0" smtClean="0"/>
              <a:t>the expense </a:t>
            </a:r>
            <a:r>
              <a:rPr lang="en-IN" dirty="0"/>
              <a:t>should be recorded in January so as to get </a:t>
            </a:r>
            <a:r>
              <a:rPr lang="en-IN" dirty="0" smtClean="0"/>
              <a:t>an accurate </a:t>
            </a:r>
            <a:r>
              <a:rPr lang="en-IN" dirty="0"/>
              <a:t>financial report or profit of April month. To </a:t>
            </a:r>
            <a:r>
              <a:rPr lang="en-IN" dirty="0" smtClean="0"/>
              <a:t>do this </a:t>
            </a:r>
            <a:r>
              <a:rPr lang="en-IN" dirty="0"/>
              <a:t>we use a journal entry at the end of the January </a:t>
            </a:r>
            <a:r>
              <a:rPr lang="en-IN" dirty="0" smtClean="0"/>
              <a:t>by debiting </a:t>
            </a:r>
            <a:r>
              <a:rPr lang="en-IN" dirty="0"/>
              <a:t>“telephone expense” and crediting “</a:t>
            </a:r>
            <a:r>
              <a:rPr lang="en-IN" dirty="0" smtClean="0"/>
              <a:t>expense payable </a:t>
            </a:r>
            <a:r>
              <a:rPr lang="en-IN" dirty="0"/>
              <a:t>ledger”. Some other examples of </a:t>
            </a:r>
            <a:r>
              <a:rPr lang="en-IN" dirty="0" smtClean="0"/>
              <a:t>outstanding expenses </a:t>
            </a:r>
            <a:r>
              <a:rPr lang="en-IN" dirty="0"/>
              <a:t>are Interest </a:t>
            </a:r>
            <a:r>
              <a:rPr lang="en-IN" dirty="0" smtClean="0"/>
              <a:t>payable, Electricity </a:t>
            </a:r>
            <a:r>
              <a:rPr lang="en-IN" dirty="0"/>
              <a:t>bill payable etc</a:t>
            </a:r>
            <a:r>
              <a:rPr lang="en-IN" dirty="0" smtClean="0"/>
              <a:t>.</a:t>
            </a:r>
          </a:p>
          <a:p>
            <a:r>
              <a:rPr lang="en-US" dirty="0" smtClean="0"/>
              <a:t>Adjustment entries</a:t>
            </a:r>
          </a:p>
          <a:p>
            <a:r>
              <a:rPr lang="en-US" dirty="0" smtClean="0"/>
              <a:t>Depreciation entries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21011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Regular Vouchers in tally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66800" y="1600200"/>
            <a:ext cx="6096000" cy="378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Contra Voucher    	(F4)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Payment Voucher  	(F5)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Receipt Voucher   	(F6)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Journal Voucher   	(F7)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Sales Voucher     	(F8)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Credit Note Voucher 	(Ctrl+F8)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Purchase Voucher 	(F9)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dirty="0"/>
              <a:t>Debit Note Voucher 	(Ctrl + F9)</a:t>
            </a:r>
          </a:p>
          <a:p>
            <a:pPr>
              <a:defRPr/>
            </a:pP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76200"/>
            <a:ext cx="7024688" cy="6096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Contra Vouchers</a:t>
            </a:r>
            <a:endParaRPr lang="en-IN" altLang="en-US" dirty="0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1042988" y="914400"/>
            <a:ext cx="7034212" cy="4918075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To record transfer of fund between Cash and Bank Accounts.</a:t>
            </a:r>
          </a:p>
          <a:p>
            <a:pPr eaLnBrk="1" hangingPunct="1"/>
            <a:r>
              <a:rPr lang="en-US" altLang="en-US" sz="2800" dirty="0" smtClean="0"/>
              <a:t>Different contra voucher entry will indicate transfer of fund between:</a:t>
            </a:r>
          </a:p>
          <a:p>
            <a:pPr lvl="1" eaLnBrk="1" hangingPunct="1"/>
            <a:r>
              <a:rPr lang="en-US" altLang="en-US" sz="2800" dirty="0" smtClean="0"/>
              <a:t>Cash Account to Bank Account</a:t>
            </a:r>
          </a:p>
          <a:p>
            <a:pPr lvl="1" eaLnBrk="1" hangingPunct="1"/>
            <a:r>
              <a:rPr lang="en-US" altLang="en-US" sz="2800" dirty="0" smtClean="0"/>
              <a:t>Bank Account to Cash Account</a:t>
            </a:r>
          </a:p>
          <a:p>
            <a:pPr lvl="1" eaLnBrk="1" hangingPunct="1"/>
            <a:r>
              <a:rPr lang="en-US" altLang="en-US" sz="2800" dirty="0" smtClean="0"/>
              <a:t>Bank Account to Bank Account</a:t>
            </a:r>
            <a:endParaRPr lang="en-IN" altLang="en-US" sz="2800" dirty="0" smtClean="0"/>
          </a:p>
          <a:p>
            <a:pPr eaLnBrk="1" hangingPunct="1"/>
            <a:r>
              <a:rPr lang="en-US" altLang="en-US" sz="2800" dirty="0" err="1" smtClean="0"/>
              <a:t>Dr</a:t>
            </a:r>
            <a:r>
              <a:rPr lang="en-US" altLang="en-US" sz="2800" dirty="0" smtClean="0"/>
              <a:t>/Cr both will be cash account (cash or bank) </a:t>
            </a:r>
            <a:endParaRPr lang="en-IN" altLang="en-US" sz="2800" dirty="0" smtClean="0"/>
          </a:p>
          <a:p>
            <a:pPr eaLnBrk="1" hangingPunct="1"/>
            <a:r>
              <a:rPr lang="en-IN" altLang="en-US" sz="2800" dirty="0" smtClean="0"/>
              <a:t>For example:</a:t>
            </a:r>
          </a:p>
          <a:p>
            <a:pPr lvl="1" eaLnBrk="1" hangingPunct="1"/>
            <a:r>
              <a:rPr lang="en-IN" altLang="en-US" sz="2500" dirty="0" smtClean="0"/>
              <a:t>Deposit of cash in your bank</a:t>
            </a:r>
          </a:p>
          <a:p>
            <a:pPr lvl="1" eaLnBrk="1" hangingPunct="1"/>
            <a:r>
              <a:rPr lang="en-IN" altLang="en-US" sz="2500" dirty="0" smtClean="0"/>
              <a:t>Withdrawal  of amount from bank </a:t>
            </a:r>
          </a:p>
          <a:p>
            <a:pPr eaLnBrk="1" hangingPunct="1"/>
            <a:endParaRPr lang="en-IN" alt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625" y="2362200"/>
            <a:ext cx="7524750" cy="255270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76200"/>
            <a:ext cx="7024688" cy="6096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Contra Vouchers</a:t>
            </a:r>
            <a:endParaRPr lang="en-I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948799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76200"/>
            <a:ext cx="7024688" cy="6096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Contra Vouchers - Configuration</a:t>
            </a:r>
            <a:endParaRPr lang="en-IN" altLang="en-US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1476374"/>
            <a:ext cx="4448175" cy="4163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358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886700" cy="549275"/>
          </a:xfrm>
        </p:spPr>
        <p:txBody>
          <a:bodyPr/>
          <a:lstStyle/>
          <a:p>
            <a:r>
              <a:rPr lang="en-US" dirty="0" smtClean="0"/>
              <a:t>Contra Vouchers Examples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2 Apr,  Manoj invested 80,000 as cash in his business</a:t>
            </a:r>
          </a:p>
          <a:p>
            <a:r>
              <a:rPr lang="en-IN" dirty="0" smtClean="0"/>
              <a:t>3 Apr, Deposited 20000 cash in </a:t>
            </a:r>
            <a:r>
              <a:rPr lang="en-IN" dirty="0" smtClean="0"/>
              <a:t>ICICI </a:t>
            </a:r>
            <a:r>
              <a:rPr lang="en-IN" dirty="0" smtClean="0"/>
              <a:t>Bank</a:t>
            </a:r>
          </a:p>
          <a:p>
            <a:r>
              <a:rPr lang="en-US" dirty="0" smtClean="0"/>
              <a:t>20 </a:t>
            </a:r>
            <a:r>
              <a:rPr lang="en-US" dirty="0" smtClean="0"/>
              <a:t>Apr, transferred 5000 from ICICI Bank using </a:t>
            </a:r>
            <a:r>
              <a:rPr lang="en-US" dirty="0" err="1" smtClean="0"/>
              <a:t>cheque</a:t>
            </a:r>
            <a:r>
              <a:rPr lang="en-US" dirty="0" smtClean="0"/>
              <a:t> no 123461 to </a:t>
            </a:r>
            <a:r>
              <a:rPr lang="en-US" dirty="0" smtClean="0"/>
              <a:t>SBI</a:t>
            </a:r>
          </a:p>
          <a:p>
            <a:r>
              <a:rPr lang="en-US" dirty="0" smtClean="0"/>
              <a:t>21 Apr, Withdrawn 6000 from ICICI Bank using </a:t>
            </a:r>
            <a:r>
              <a:rPr lang="en-US" dirty="0" err="1" smtClean="0"/>
              <a:t>cheque</a:t>
            </a:r>
            <a:r>
              <a:rPr lang="en-US" dirty="0" smtClean="0"/>
              <a:t> no 123462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12804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990600" y="76200"/>
            <a:ext cx="7024688" cy="533400"/>
          </a:xfrm>
        </p:spPr>
        <p:txBody>
          <a:bodyPr/>
          <a:lstStyle/>
          <a:p>
            <a:pPr eaLnBrk="1" hangingPunct="1"/>
            <a:r>
              <a:rPr lang="en-US" altLang="en-US" smtClean="0"/>
              <a:t>Payment Vouchers</a:t>
            </a:r>
            <a:endParaRPr lang="en-IN" altLang="en-US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1042988" y="762000"/>
            <a:ext cx="7034212" cy="5257800"/>
          </a:xfrm>
        </p:spPr>
        <p:txBody>
          <a:bodyPr/>
          <a:lstStyle/>
          <a:p>
            <a:r>
              <a:rPr lang="en-IN" b="1" dirty="0"/>
              <a:t>Payment voucher </a:t>
            </a:r>
            <a:r>
              <a:rPr lang="en-IN" dirty="0"/>
              <a:t>is used to account all the payments made by the company by way of Cash/Bank.</a:t>
            </a:r>
          </a:p>
          <a:p>
            <a:r>
              <a:rPr lang="en-IN" dirty="0"/>
              <a:t>Payment voucher can be passed using </a:t>
            </a:r>
            <a:r>
              <a:rPr lang="en-IN" b="1" dirty="0"/>
              <a:t>Single Entry </a:t>
            </a:r>
            <a:r>
              <a:rPr lang="en-IN" dirty="0"/>
              <a:t>or </a:t>
            </a:r>
            <a:r>
              <a:rPr lang="en-IN" b="1" dirty="0"/>
              <a:t>Double Entry mode </a:t>
            </a:r>
            <a:r>
              <a:rPr lang="en-IN" dirty="0"/>
              <a:t>by configuring the setting </a:t>
            </a:r>
            <a:r>
              <a:rPr lang="en-IN" b="1" dirty="0"/>
              <a:t>Use Single Entry mode for </a:t>
            </a:r>
            <a:r>
              <a:rPr lang="en-IN" b="1" dirty="0" err="1"/>
              <a:t>Pymt</a:t>
            </a:r>
            <a:r>
              <a:rPr lang="en-IN" b="1" dirty="0"/>
              <a:t>/</a:t>
            </a:r>
            <a:r>
              <a:rPr lang="en-IN" b="1" dirty="0" err="1"/>
              <a:t>Rcpt</a:t>
            </a:r>
            <a:r>
              <a:rPr lang="en-IN" b="1" dirty="0"/>
              <a:t>/Contra </a:t>
            </a:r>
            <a:r>
              <a:rPr lang="en-IN" dirty="0"/>
              <a:t>in </a:t>
            </a:r>
            <a:r>
              <a:rPr lang="en-IN" b="1" dirty="0"/>
              <a:t>F12 configuration </a:t>
            </a:r>
            <a:r>
              <a:rPr lang="en-IN" dirty="0"/>
              <a:t>.</a:t>
            </a:r>
          </a:p>
          <a:p>
            <a:pPr eaLnBrk="1" hangingPunct="1"/>
            <a:endParaRPr lang="en-I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06910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990600" y="76200"/>
            <a:ext cx="7024688" cy="533400"/>
          </a:xfrm>
        </p:spPr>
        <p:txBody>
          <a:bodyPr/>
          <a:lstStyle/>
          <a:p>
            <a:pPr eaLnBrk="1" hangingPunct="1"/>
            <a:r>
              <a:rPr lang="en-US" altLang="en-US" smtClean="0"/>
              <a:t>Payment Vouchers</a:t>
            </a:r>
            <a:endParaRPr lang="en-IN" altLang="en-US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1042988" y="762000"/>
            <a:ext cx="7034212" cy="5257800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To record payments of money</a:t>
            </a:r>
            <a:endParaRPr lang="en-IN" altLang="en-US" sz="2800" dirty="0" smtClean="0"/>
          </a:p>
          <a:p>
            <a:pPr eaLnBrk="1" hangingPunct="1"/>
            <a:r>
              <a:rPr lang="en-IN" altLang="en-US" sz="2800" dirty="0" smtClean="0"/>
              <a:t>Payment will be  through bank account or cash as per you needs.</a:t>
            </a:r>
            <a:endParaRPr lang="en-US" altLang="en-US" sz="2800" dirty="0" smtClean="0"/>
          </a:p>
          <a:p>
            <a:pPr eaLnBrk="1" hangingPunct="1"/>
            <a:r>
              <a:rPr lang="en-US" altLang="en-US" sz="2800" dirty="0" smtClean="0"/>
              <a:t>Cr will be cash accounts (Cash or Bank Accounts)</a:t>
            </a:r>
          </a:p>
          <a:p>
            <a:pPr eaLnBrk="1" hangingPunct="1"/>
            <a:r>
              <a:rPr lang="en-US" altLang="en-US" sz="2800" dirty="0" err="1" smtClean="0"/>
              <a:t>Dr</a:t>
            </a:r>
            <a:r>
              <a:rPr lang="en-US" altLang="en-US" sz="2800" dirty="0" smtClean="0"/>
              <a:t> will be some other account</a:t>
            </a:r>
            <a:endParaRPr lang="en-IN" altLang="en-US" sz="2800" dirty="0" smtClean="0"/>
          </a:p>
          <a:p>
            <a:pPr eaLnBrk="1" hangingPunct="1"/>
            <a:r>
              <a:rPr lang="en-IN" altLang="en-US" sz="2800" dirty="0" smtClean="0"/>
              <a:t>For example, </a:t>
            </a:r>
          </a:p>
          <a:p>
            <a:pPr lvl="1" eaLnBrk="1" hangingPunct="1"/>
            <a:r>
              <a:rPr lang="en-IN" altLang="en-US" sz="2500" dirty="0" smtClean="0"/>
              <a:t>Payment of </a:t>
            </a:r>
            <a:r>
              <a:rPr lang="en-IN" altLang="en-US" sz="2500" b="1" dirty="0" smtClean="0"/>
              <a:t> salary</a:t>
            </a:r>
            <a:r>
              <a:rPr lang="en-IN" altLang="en-US" sz="2500" dirty="0" smtClean="0"/>
              <a:t> to someone working for you</a:t>
            </a:r>
          </a:p>
          <a:p>
            <a:pPr lvl="1" eaLnBrk="1" hangingPunct="1"/>
            <a:r>
              <a:rPr lang="en-IN" altLang="en-US" sz="2500" b="1" dirty="0" smtClean="0"/>
              <a:t>Payment for an expense</a:t>
            </a:r>
            <a:r>
              <a:rPr lang="en-IN" altLang="en-US" sz="2500" dirty="0" smtClean="0"/>
              <a:t> such as maintenance expenses, you have to pass a payment entry.</a:t>
            </a:r>
          </a:p>
          <a:p>
            <a:pPr eaLnBrk="1" hangingPunct="1"/>
            <a:endParaRPr lang="en-IN" alt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1027113" y="152400"/>
            <a:ext cx="7024687" cy="6096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Payment Vouchers (Double Entry Mode)</a:t>
            </a:r>
            <a:endParaRPr lang="en-IN" altLang="en-US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275" y="2752725"/>
            <a:ext cx="8553450" cy="135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738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3538</TotalTime>
  <Words>494</Words>
  <Application>Microsoft Office PowerPoint</Application>
  <PresentationFormat>On-screen Show (4:3)</PresentationFormat>
  <Paragraphs>85</Paragraphs>
  <Slides>17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Comic Sans MS</vt:lpstr>
      <vt:lpstr>Office Theme</vt:lpstr>
      <vt:lpstr>Accounting Vouchers</vt:lpstr>
      <vt:lpstr>Regular Vouchers in tally</vt:lpstr>
      <vt:lpstr>Contra Vouchers</vt:lpstr>
      <vt:lpstr>Contra Vouchers</vt:lpstr>
      <vt:lpstr>Contra Vouchers - Configuration</vt:lpstr>
      <vt:lpstr>Contra Vouchers Examples</vt:lpstr>
      <vt:lpstr>Payment Vouchers</vt:lpstr>
      <vt:lpstr>Payment Vouchers</vt:lpstr>
      <vt:lpstr>Payment Vouchers (Double Entry Mode)</vt:lpstr>
      <vt:lpstr>Payment Vouchers Examples</vt:lpstr>
      <vt:lpstr>Receipt Vouchers</vt:lpstr>
      <vt:lpstr>Receipt Vouchers - Configuration</vt:lpstr>
      <vt:lpstr>Receipt Vouchers</vt:lpstr>
      <vt:lpstr>Receipt Vouchers Examples</vt:lpstr>
      <vt:lpstr>Journal Entry</vt:lpstr>
      <vt:lpstr>Journal Vouchers - Configuration</vt:lpstr>
      <vt:lpstr>Journal Vouchers Examples</vt:lpstr>
    </vt:vector>
  </TitlesOfParts>
  <Company>Management Information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Accounting Principles</dc:title>
  <dc:creator>Valued Gateway Client</dc:creator>
  <cp:lastModifiedBy>vijay</cp:lastModifiedBy>
  <cp:revision>188</cp:revision>
  <dcterms:created xsi:type="dcterms:W3CDTF">2000-02-01T21:02:43Z</dcterms:created>
  <dcterms:modified xsi:type="dcterms:W3CDTF">2022-01-13T14:22:32Z</dcterms:modified>
</cp:coreProperties>
</file>