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0" r:id="rId1"/>
  </p:sldMasterIdLst>
  <p:notesMasterIdLst>
    <p:notesMasterId r:id="rId55"/>
  </p:notesMasterIdLst>
  <p:sldIdLst>
    <p:sldId id="338" r:id="rId2"/>
    <p:sldId id="325" r:id="rId3"/>
    <p:sldId id="327" r:id="rId4"/>
    <p:sldId id="360" r:id="rId5"/>
    <p:sldId id="265" r:id="rId6"/>
    <p:sldId id="336" r:id="rId7"/>
    <p:sldId id="362" r:id="rId8"/>
    <p:sldId id="364" r:id="rId9"/>
    <p:sldId id="361" r:id="rId10"/>
    <p:sldId id="363" r:id="rId11"/>
    <p:sldId id="328" r:id="rId12"/>
    <p:sldId id="330" r:id="rId13"/>
    <p:sldId id="331" r:id="rId14"/>
    <p:sldId id="332" r:id="rId15"/>
    <p:sldId id="365" r:id="rId16"/>
    <p:sldId id="329" r:id="rId17"/>
    <p:sldId id="369" r:id="rId18"/>
    <p:sldId id="337" r:id="rId19"/>
    <p:sldId id="258" r:id="rId20"/>
    <p:sldId id="326" r:id="rId21"/>
    <p:sldId id="358" r:id="rId22"/>
    <p:sldId id="339" r:id="rId23"/>
    <p:sldId id="309" r:id="rId24"/>
    <p:sldId id="259" r:id="rId25"/>
    <p:sldId id="279" r:id="rId26"/>
    <p:sldId id="310" r:id="rId27"/>
    <p:sldId id="260" r:id="rId28"/>
    <p:sldId id="280" r:id="rId29"/>
    <p:sldId id="261" r:id="rId30"/>
    <p:sldId id="340" r:id="rId31"/>
    <p:sldId id="262" r:id="rId32"/>
    <p:sldId id="335" r:id="rId33"/>
    <p:sldId id="333" r:id="rId34"/>
    <p:sldId id="334" r:id="rId35"/>
    <p:sldId id="370" r:id="rId36"/>
    <p:sldId id="371" r:id="rId37"/>
    <p:sldId id="377" r:id="rId38"/>
    <p:sldId id="378" r:id="rId39"/>
    <p:sldId id="372" r:id="rId40"/>
    <p:sldId id="373" r:id="rId41"/>
    <p:sldId id="323" r:id="rId42"/>
    <p:sldId id="277" r:id="rId43"/>
    <p:sldId id="359" r:id="rId44"/>
    <p:sldId id="278" r:id="rId45"/>
    <p:sldId id="281" r:id="rId46"/>
    <p:sldId id="306" r:id="rId47"/>
    <p:sldId id="283" r:id="rId48"/>
    <p:sldId id="282" r:id="rId49"/>
    <p:sldId id="285" r:id="rId50"/>
    <p:sldId id="286" r:id="rId51"/>
    <p:sldId id="375" r:id="rId52"/>
    <p:sldId id="376" r:id="rId53"/>
    <p:sldId id="374" r:id="rId54"/>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sz="2400"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sz="2400"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sz="2400"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sz="2400" b="1" kern="1200">
        <a:solidFill>
          <a:schemeClr val="tx1"/>
        </a:solidFill>
        <a:latin typeface="Comic Sans MS" panose="030F0702030302020204" pitchFamily="66" charset="0"/>
        <a:ea typeface="+mn-ea"/>
        <a:cs typeface="+mn-cs"/>
      </a:defRPr>
    </a:lvl5pPr>
    <a:lvl6pPr marL="2286000" algn="l" defTabSz="914400" rtl="0" eaLnBrk="1" latinLnBrk="0" hangingPunct="1">
      <a:defRPr sz="2400" b="1" kern="1200">
        <a:solidFill>
          <a:schemeClr val="tx1"/>
        </a:solidFill>
        <a:latin typeface="Comic Sans MS" panose="030F0702030302020204" pitchFamily="66" charset="0"/>
        <a:ea typeface="+mn-ea"/>
        <a:cs typeface="+mn-cs"/>
      </a:defRPr>
    </a:lvl6pPr>
    <a:lvl7pPr marL="2743200" algn="l" defTabSz="914400" rtl="0" eaLnBrk="1" latinLnBrk="0" hangingPunct="1">
      <a:defRPr sz="2400" b="1" kern="1200">
        <a:solidFill>
          <a:schemeClr val="tx1"/>
        </a:solidFill>
        <a:latin typeface="Comic Sans MS" panose="030F0702030302020204" pitchFamily="66" charset="0"/>
        <a:ea typeface="+mn-ea"/>
        <a:cs typeface="+mn-cs"/>
      </a:defRPr>
    </a:lvl7pPr>
    <a:lvl8pPr marL="3200400" algn="l" defTabSz="914400" rtl="0" eaLnBrk="1" latinLnBrk="0" hangingPunct="1">
      <a:defRPr sz="2400" b="1" kern="1200">
        <a:solidFill>
          <a:schemeClr val="tx1"/>
        </a:solidFill>
        <a:latin typeface="Comic Sans MS" panose="030F0702030302020204" pitchFamily="66" charset="0"/>
        <a:ea typeface="+mn-ea"/>
        <a:cs typeface="+mn-cs"/>
      </a:defRPr>
    </a:lvl8pPr>
    <a:lvl9pPr marL="3657600" algn="l" defTabSz="914400" rtl="0" eaLnBrk="1" latinLnBrk="0" hangingPunct="1">
      <a:defRPr sz="2400" b="1"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62" autoAdjust="0"/>
    <p:restoredTop sz="70717" autoAdjust="0"/>
  </p:normalViewPr>
  <p:slideViewPr>
    <p:cSldViewPr>
      <p:cViewPr varScale="1">
        <p:scale>
          <a:sx n="64" d="100"/>
          <a:sy n="64" d="100"/>
        </p:scale>
        <p:origin x="162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6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FF2EE3-56A2-4566-8F71-CE6A9C18027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C2815E-55EC-4331-AE95-7B9FDB168C95}">
      <dgm:prSet phldrT="[Text]"/>
      <dgm:spPr/>
      <dgm:t>
        <a:bodyPr/>
        <a:lstStyle/>
        <a:p>
          <a:r>
            <a:rPr lang="en-US" altLang="en-US" b="1" dirty="0" smtClean="0">
              <a:latin typeface="Comic Sans MS" panose="030F0702030302020204" pitchFamily="66" charset="0"/>
            </a:rPr>
            <a:t>Chart of Accounts</a:t>
          </a:r>
          <a:endParaRPr lang="en-US" dirty="0"/>
        </a:p>
      </dgm:t>
    </dgm:pt>
    <dgm:pt modelId="{4A50619A-B5F0-44C1-B1F5-B912CFDDAF06}" type="parTrans" cxnId="{AFFC0F02-8556-4132-B981-F6E33CC4A7B2}">
      <dgm:prSet/>
      <dgm:spPr/>
      <dgm:t>
        <a:bodyPr/>
        <a:lstStyle/>
        <a:p>
          <a:endParaRPr lang="en-US"/>
        </a:p>
      </dgm:t>
    </dgm:pt>
    <dgm:pt modelId="{876FBD6D-6E3B-4244-95B2-2BCB6DA69F4B}" type="sibTrans" cxnId="{AFFC0F02-8556-4132-B981-F6E33CC4A7B2}">
      <dgm:prSet/>
      <dgm:spPr/>
      <dgm:t>
        <a:bodyPr/>
        <a:lstStyle/>
        <a:p>
          <a:endParaRPr lang="en-US"/>
        </a:p>
      </dgm:t>
    </dgm:pt>
    <dgm:pt modelId="{0A71E35F-F308-4108-A4D9-39EB99C5AAC4}">
      <dgm:prSet phldrT="[Text]"/>
      <dgm:spPr/>
      <dgm:t>
        <a:bodyPr/>
        <a:lstStyle/>
        <a:p>
          <a:r>
            <a:rPr lang="en-US" dirty="0" smtClean="0"/>
            <a:t>Capital</a:t>
          </a:r>
          <a:endParaRPr lang="en-US" dirty="0"/>
        </a:p>
      </dgm:t>
    </dgm:pt>
    <dgm:pt modelId="{6004F67B-39E2-4273-8020-C331CB7EA197}" type="parTrans" cxnId="{360B2DAC-F3DA-4AB8-AD0B-84B62C57D8A4}">
      <dgm:prSet/>
      <dgm:spPr/>
      <dgm:t>
        <a:bodyPr/>
        <a:lstStyle/>
        <a:p>
          <a:endParaRPr lang="en-US"/>
        </a:p>
      </dgm:t>
    </dgm:pt>
    <dgm:pt modelId="{098B8639-1F4C-4D8D-A527-9EB8E00D9AF4}" type="sibTrans" cxnId="{360B2DAC-F3DA-4AB8-AD0B-84B62C57D8A4}">
      <dgm:prSet/>
      <dgm:spPr/>
      <dgm:t>
        <a:bodyPr/>
        <a:lstStyle/>
        <a:p>
          <a:endParaRPr lang="en-US"/>
        </a:p>
      </dgm:t>
    </dgm:pt>
    <dgm:pt modelId="{0F96ACE3-8971-49FB-AE42-AC3235B99AE8}">
      <dgm:prSet phldrT="[Text]"/>
      <dgm:spPr/>
      <dgm:t>
        <a:bodyPr/>
        <a:lstStyle/>
        <a:p>
          <a:r>
            <a:rPr lang="en-US" dirty="0" smtClean="0"/>
            <a:t>Revenue</a:t>
          </a:r>
          <a:endParaRPr lang="en-US" dirty="0"/>
        </a:p>
      </dgm:t>
    </dgm:pt>
    <dgm:pt modelId="{A68757D3-D902-448C-8926-CA95035F6DAA}" type="parTrans" cxnId="{31F8A89A-8710-4239-B62C-A8815863A604}">
      <dgm:prSet/>
      <dgm:spPr/>
      <dgm:t>
        <a:bodyPr/>
        <a:lstStyle/>
        <a:p>
          <a:endParaRPr lang="en-US"/>
        </a:p>
      </dgm:t>
    </dgm:pt>
    <dgm:pt modelId="{C53F1917-6460-4128-A0A5-409C50C3C6C7}" type="sibTrans" cxnId="{31F8A89A-8710-4239-B62C-A8815863A604}">
      <dgm:prSet/>
      <dgm:spPr/>
      <dgm:t>
        <a:bodyPr/>
        <a:lstStyle/>
        <a:p>
          <a:endParaRPr lang="en-US"/>
        </a:p>
      </dgm:t>
    </dgm:pt>
    <dgm:pt modelId="{61E388B6-749F-4B21-86F1-29E727386C6B}">
      <dgm:prSet custT="1"/>
      <dgm:spPr/>
      <dgm:t>
        <a:bodyPr/>
        <a:lstStyle/>
        <a:p>
          <a:r>
            <a:rPr lang="en-US" sz="3000" dirty="0" smtClean="0"/>
            <a:t>Liability</a:t>
          </a:r>
          <a:endParaRPr lang="en-US" sz="3000" dirty="0"/>
        </a:p>
      </dgm:t>
    </dgm:pt>
    <dgm:pt modelId="{44DB33DA-73D4-4EDE-89D1-3FED45E66571}" type="parTrans" cxnId="{3C400DF8-E9D5-41EE-8931-BDF0BA3155F4}">
      <dgm:prSet/>
      <dgm:spPr/>
      <dgm:t>
        <a:bodyPr/>
        <a:lstStyle/>
        <a:p>
          <a:endParaRPr lang="en-US"/>
        </a:p>
      </dgm:t>
    </dgm:pt>
    <dgm:pt modelId="{140E2E6A-BDC5-4B25-B35F-E74819ABF9DF}" type="sibTrans" cxnId="{3C400DF8-E9D5-41EE-8931-BDF0BA3155F4}">
      <dgm:prSet/>
      <dgm:spPr/>
      <dgm:t>
        <a:bodyPr/>
        <a:lstStyle/>
        <a:p>
          <a:endParaRPr lang="en-US"/>
        </a:p>
      </dgm:t>
    </dgm:pt>
    <dgm:pt modelId="{141A320B-0C01-4368-99ED-FC2EE10452A4}">
      <dgm:prSet custT="1"/>
      <dgm:spPr/>
      <dgm:t>
        <a:bodyPr/>
        <a:lstStyle/>
        <a:p>
          <a:r>
            <a:rPr lang="en-US" sz="3000" dirty="0" smtClean="0"/>
            <a:t>Assets</a:t>
          </a:r>
          <a:endParaRPr lang="en-US" sz="3000" dirty="0"/>
        </a:p>
      </dgm:t>
    </dgm:pt>
    <dgm:pt modelId="{41E56772-F558-4234-BA7F-EDC2DDBEA466}" type="parTrans" cxnId="{6791A0DA-8592-4B99-9194-2D4561EB3A0B}">
      <dgm:prSet/>
      <dgm:spPr/>
      <dgm:t>
        <a:bodyPr/>
        <a:lstStyle/>
        <a:p>
          <a:endParaRPr lang="en-US"/>
        </a:p>
      </dgm:t>
    </dgm:pt>
    <dgm:pt modelId="{74EE19F9-B281-4200-B8AB-81E2D50489CC}" type="sibTrans" cxnId="{6791A0DA-8592-4B99-9194-2D4561EB3A0B}">
      <dgm:prSet/>
      <dgm:spPr/>
      <dgm:t>
        <a:bodyPr/>
        <a:lstStyle/>
        <a:p>
          <a:endParaRPr lang="en-US"/>
        </a:p>
      </dgm:t>
    </dgm:pt>
    <dgm:pt modelId="{7F381441-7692-489F-94CD-08C9332F314D}">
      <dgm:prSet custT="1"/>
      <dgm:spPr/>
      <dgm:t>
        <a:bodyPr/>
        <a:lstStyle/>
        <a:p>
          <a:r>
            <a:rPr lang="en-US" sz="3000" dirty="0" smtClean="0"/>
            <a:t>Income</a:t>
          </a:r>
          <a:endParaRPr lang="en-US" sz="3000" dirty="0"/>
        </a:p>
      </dgm:t>
    </dgm:pt>
    <dgm:pt modelId="{BCEFB28F-42EB-47CB-9E2C-C3302B4EB243}" type="parTrans" cxnId="{0A47F59B-C137-4CD9-A359-0E008C1A81A9}">
      <dgm:prSet/>
      <dgm:spPr/>
      <dgm:t>
        <a:bodyPr/>
        <a:lstStyle/>
        <a:p>
          <a:endParaRPr lang="en-US"/>
        </a:p>
      </dgm:t>
    </dgm:pt>
    <dgm:pt modelId="{00077419-C01B-413C-848B-05ACF43BF369}" type="sibTrans" cxnId="{0A47F59B-C137-4CD9-A359-0E008C1A81A9}">
      <dgm:prSet/>
      <dgm:spPr/>
      <dgm:t>
        <a:bodyPr/>
        <a:lstStyle/>
        <a:p>
          <a:endParaRPr lang="en-US"/>
        </a:p>
      </dgm:t>
    </dgm:pt>
    <dgm:pt modelId="{9D1D469E-226C-49E7-901B-04F4CCD76A6F}">
      <dgm:prSet custT="1"/>
      <dgm:spPr/>
      <dgm:t>
        <a:bodyPr/>
        <a:lstStyle/>
        <a:p>
          <a:r>
            <a:rPr lang="en-US" sz="3000" dirty="0" smtClean="0"/>
            <a:t>Expense</a:t>
          </a:r>
          <a:endParaRPr lang="en-US" sz="3000" dirty="0"/>
        </a:p>
      </dgm:t>
    </dgm:pt>
    <dgm:pt modelId="{8AA96030-B9EF-422C-B781-EA6FF33BB5A1}" type="parTrans" cxnId="{27B74645-4AE5-4711-85E7-60EE14FE9C5E}">
      <dgm:prSet/>
      <dgm:spPr/>
      <dgm:t>
        <a:bodyPr/>
        <a:lstStyle/>
        <a:p>
          <a:endParaRPr lang="en-US"/>
        </a:p>
      </dgm:t>
    </dgm:pt>
    <dgm:pt modelId="{7B66A06C-DB9D-4A1E-88D3-57782D8FE5DF}" type="sibTrans" cxnId="{27B74645-4AE5-4711-85E7-60EE14FE9C5E}">
      <dgm:prSet/>
      <dgm:spPr/>
      <dgm:t>
        <a:bodyPr/>
        <a:lstStyle/>
        <a:p>
          <a:endParaRPr lang="en-US"/>
        </a:p>
      </dgm:t>
    </dgm:pt>
    <dgm:pt modelId="{4BA2D8BD-9378-4E58-8232-92C36F5EF296}" type="pres">
      <dgm:prSet presAssocID="{C8FF2EE3-56A2-4566-8F71-CE6A9C180276}" presName="hierChild1" presStyleCnt="0">
        <dgm:presLayoutVars>
          <dgm:orgChart val="1"/>
          <dgm:chPref val="1"/>
          <dgm:dir/>
          <dgm:animOne val="branch"/>
          <dgm:animLvl val="lvl"/>
          <dgm:resizeHandles/>
        </dgm:presLayoutVars>
      </dgm:prSet>
      <dgm:spPr/>
      <dgm:t>
        <a:bodyPr/>
        <a:lstStyle/>
        <a:p>
          <a:endParaRPr lang="en-US"/>
        </a:p>
      </dgm:t>
    </dgm:pt>
    <dgm:pt modelId="{A89C5752-F2C2-4CB5-B88D-C462D6729328}" type="pres">
      <dgm:prSet presAssocID="{5FC2815E-55EC-4331-AE95-7B9FDB168C95}" presName="hierRoot1" presStyleCnt="0">
        <dgm:presLayoutVars>
          <dgm:hierBranch val="init"/>
        </dgm:presLayoutVars>
      </dgm:prSet>
      <dgm:spPr/>
    </dgm:pt>
    <dgm:pt modelId="{3F1EA1F9-2492-4AE8-9E41-71F83244B6B0}" type="pres">
      <dgm:prSet presAssocID="{5FC2815E-55EC-4331-AE95-7B9FDB168C95}" presName="rootComposite1" presStyleCnt="0"/>
      <dgm:spPr/>
    </dgm:pt>
    <dgm:pt modelId="{05FE9194-D189-485B-8A79-3245B9179082}" type="pres">
      <dgm:prSet presAssocID="{5FC2815E-55EC-4331-AE95-7B9FDB168C95}" presName="rootText1" presStyleLbl="node0" presStyleIdx="0" presStyleCnt="1" custScaleX="242261">
        <dgm:presLayoutVars>
          <dgm:chPref val="3"/>
        </dgm:presLayoutVars>
      </dgm:prSet>
      <dgm:spPr/>
      <dgm:t>
        <a:bodyPr/>
        <a:lstStyle/>
        <a:p>
          <a:endParaRPr lang="en-US"/>
        </a:p>
      </dgm:t>
    </dgm:pt>
    <dgm:pt modelId="{3DCCE2A3-7757-49BF-9CF8-B6254B764484}" type="pres">
      <dgm:prSet presAssocID="{5FC2815E-55EC-4331-AE95-7B9FDB168C95}" presName="rootConnector1" presStyleLbl="node1" presStyleIdx="0" presStyleCnt="0"/>
      <dgm:spPr/>
      <dgm:t>
        <a:bodyPr/>
        <a:lstStyle/>
        <a:p>
          <a:endParaRPr lang="en-US"/>
        </a:p>
      </dgm:t>
    </dgm:pt>
    <dgm:pt modelId="{52D161FD-18F5-4350-865D-FED179B96902}" type="pres">
      <dgm:prSet presAssocID="{5FC2815E-55EC-4331-AE95-7B9FDB168C95}" presName="hierChild2" presStyleCnt="0"/>
      <dgm:spPr/>
    </dgm:pt>
    <dgm:pt modelId="{02CCD714-C10D-4F4B-B2C0-58E119F5E3AC}" type="pres">
      <dgm:prSet presAssocID="{6004F67B-39E2-4273-8020-C331CB7EA197}" presName="Name37" presStyleLbl="parChTrans1D2" presStyleIdx="0" presStyleCnt="2"/>
      <dgm:spPr/>
      <dgm:t>
        <a:bodyPr/>
        <a:lstStyle/>
        <a:p>
          <a:endParaRPr lang="en-US"/>
        </a:p>
      </dgm:t>
    </dgm:pt>
    <dgm:pt modelId="{166DFA7C-FF1A-4A80-B61B-CDCEA166D200}" type="pres">
      <dgm:prSet presAssocID="{0A71E35F-F308-4108-A4D9-39EB99C5AAC4}" presName="hierRoot2" presStyleCnt="0">
        <dgm:presLayoutVars>
          <dgm:hierBranch val="init"/>
        </dgm:presLayoutVars>
      </dgm:prSet>
      <dgm:spPr/>
    </dgm:pt>
    <dgm:pt modelId="{61641CD4-3748-45F8-B61B-BDB46A2DC37D}" type="pres">
      <dgm:prSet presAssocID="{0A71E35F-F308-4108-A4D9-39EB99C5AAC4}" presName="rootComposite" presStyleCnt="0"/>
      <dgm:spPr/>
    </dgm:pt>
    <dgm:pt modelId="{B8E320DD-7506-4E2E-904C-9DCA66D283D1}" type="pres">
      <dgm:prSet presAssocID="{0A71E35F-F308-4108-A4D9-39EB99C5AAC4}" presName="rootText" presStyleLbl="node2" presStyleIdx="0" presStyleCnt="2" custScaleX="185987">
        <dgm:presLayoutVars>
          <dgm:chPref val="3"/>
        </dgm:presLayoutVars>
      </dgm:prSet>
      <dgm:spPr/>
      <dgm:t>
        <a:bodyPr/>
        <a:lstStyle/>
        <a:p>
          <a:endParaRPr lang="en-US"/>
        </a:p>
      </dgm:t>
    </dgm:pt>
    <dgm:pt modelId="{E2EB29A6-5009-4B3A-B556-A28F102DDF25}" type="pres">
      <dgm:prSet presAssocID="{0A71E35F-F308-4108-A4D9-39EB99C5AAC4}" presName="rootConnector" presStyleLbl="node2" presStyleIdx="0" presStyleCnt="2"/>
      <dgm:spPr/>
      <dgm:t>
        <a:bodyPr/>
        <a:lstStyle/>
        <a:p>
          <a:endParaRPr lang="en-US"/>
        </a:p>
      </dgm:t>
    </dgm:pt>
    <dgm:pt modelId="{78FD6CFD-3429-4943-B824-04F42A959BCB}" type="pres">
      <dgm:prSet presAssocID="{0A71E35F-F308-4108-A4D9-39EB99C5AAC4}" presName="hierChild4" presStyleCnt="0"/>
      <dgm:spPr/>
    </dgm:pt>
    <dgm:pt modelId="{33C50572-7194-408A-BC79-C8574E7CBB9F}" type="pres">
      <dgm:prSet presAssocID="{41E56772-F558-4234-BA7F-EDC2DDBEA466}" presName="Name37" presStyleLbl="parChTrans1D3" presStyleIdx="0" presStyleCnt="4"/>
      <dgm:spPr/>
      <dgm:t>
        <a:bodyPr/>
        <a:lstStyle/>
        <a:p>
          <a:endParaRPr lang="en-US"/>
        </a:p>
      </dgm:t>
    </dgm:pt>
    <dgm:pt modelId="{A8EE9947-287B-487A-85E9-8CEC36DC3E1D}" type="pres">
      <dgm:prSet presAssocID="{141A320B-0C01-4368-99ED-FC2EE10452A4}" presName="hierRoot2" presStyleCnt="0">
        <dgm:presLayoutVars>
          <dgm:hierBranch val="init"/>
        </dgm:presLayoutVars>
      </dgm:prSet>
      <dgm:spPr/>
    </dgm:pt>
    <dgm:pt modelId="{98050267-C05F-4A57-A63F-35BA8389A920}" type="pres">
      <dgm:prSet presAssocID="{141A320B-0C01-4368-99ED-FC2EE10452A4}" presName="rootComposite" presStyleCnt="0"/>
      <dgm:spPr/>
    </dgm:pt>
    <dgm:pt modelId="{97F89241-090C-41F2-908B-C7E9F44067C1}" type="pres">
      <dgm:prSet presAssocID="{141A320B-0C01-4368-99ED-FC2EE10452A4}" presName="rootText" presStyleLbl="node3" presStyleIdx="0" presStyleCnt="4" custScaleY="66751">
        <dgm:presLayoutVars>
          <dgm:chPref val="3"/>
        </dgm:presLayoutVars>
      </dgm:prSet>
      <dgm:spPr/>
      <dgm:t>
        <a:bodyPr/>
        <a:lstStyle/>
        <a:p>
          <a:endParaRPr lang="en-US"/>
        </a:p>
      </dgm:t>
    </dgm:pt>
    <dgm:pt modelId="{A299F809-6C08-405F-B793-3034CBBC427E}" type="pres">
      <dgm:prSet presAssocID="{141A320B-0C01-4368-99ED-FC2EE10452A4}" presName="rootConnector" presStyleLbl="node3" presStyleIdx="0" presStyleCnt="4"/>
      <dgm:spPr/>
      <dgm:t>
        <a:bodyPr/>
        <a:lstStyle/>
        <a:p>
          <a:endParaRPr lang="en-US"/>
        </a:p>
      </dgm:t>
    </dgm:pt>
    <dgm:pt modelId="{4E1F613A-6223-4BD1-A409-9089DB8EE4B4}" type="pres">
      <dgm:prSet presAssocID="{141A320B-0C01-4368-99ED-FC2EE10452A4}" presName="hierChild4" presStyleCnt="0"/>
      <dgm:spPr/>
    </dgm:pt>
    <dgm:pt modelId="{F701B41A-057A-45B2-A9BA-4D23700F1CAE}" type="pres">
      <dgm:prSet presAssocID="{141A320B-0C01-4368-99ED-FC2EE10452A4}" presName="hierChild5" presStyleCnt="0"/>
      <dgm:spPr/>
    </dgm:pt>
    <dgm:pt modelId="{2EAE24D9-5640-49EB-BB75-E3A1E4B3B59F}" type="pres">
      <dgm:prSet presAssocID="{44DB33DA-73D4-4EDE-89D1-3FED45E66571}" presName="Name37" presStyleLbl="parChTrans1D3" presStyleIdx="1" presStyleCnt="4"/>
      <dgm:spPr/>
      <dgm:t>
        <a:bodyPr/>
        <a:lstStyle/>
        <a:p>
          <a:endParaRPr lang="en-US"/>
        </a:p>
      </dgm:t>
    </dgm:pt>
    <dgm:pt modelId="{EF192F5B-15DF-4A8E-ACCB-3ED2FF40F966}" type="pres">
      <dgm:prSet presAssocID="{61E388B6-749F-4B21-86F1-29E727386C6B}" presName="hierRoot2" presStyleCnt="0">
        <dgm:presLayoutVars>
          <dgm:hierBranch val="init"/>
        </dgm:presLayoutVars>
      </dgm:prSet>
      <dgm:spPr/>
    </dgm:pt>
    <dgm:pt modelId="{D750A065-15A1-4AC5-830B-D99AED9F2F63}" type="pres">
      <dgm:prSet presAssocID="{61E388B6-749F-4B21-86F1-29E727386C6B}" presName="rootComposite" presStyleCnt="0"/>
      <dgm:spPr/>
    </dgm:pt>
    <dgm:pt modelId="{2AD4B007-06D1-444B-B6C6-798A0EFC3D21}" type="pres">
      <dgm:prSet presAssocID="{61E388B6-749F-4B21-86F1-29E727386C6B}" presName="rootText" presStyleLbl="node3" presStyleIdx="1" presStyleCnt="4" custScaleY="49649" custLinFactNeighborX="1820" custLinFactNeighborY="-17026">
        <dgm:presLayoutVars>
          <dgm:chPref val="3"/>
        </dgm:presLayoutVars>
      </dgm:prSet>
      <dgm:spPr/>
      <dgm:t>
        <a:bodyPr/>
        <a:lstStyle/>
        <a:p>
          <a:endParaRPr lang="en-US"/>
        </a:p>
      </dgm:t>
    </dgm:pt>
    <dgm:pt modelId="{23AFC37A-5532-4820-8C6E-CEC5BA03F2A9}" type="pres">
      <dgm:prSet presAssocID="{61E388B6-749F-4B21-86F1-29E727386C6B}" presName="rootConnector" presStyleLbl="node3" presStyleIdx="1" presStyleCnt="4"/>
      <dgm:spPr/>
      <dgm:t>
        <a:bodyPr/>
        <a:lstStyle/>
        <a:p>
          <a:endParaRPr lang="en-US"/>
        </a:p>
      </dgm:t>
    </dgm:pt>
    <dgm:pt modelId="{3A29C93D-8D7D-48F3-8E14-6E37C6698C11}" type="pres">
      <dgm:prSet presAssocID="{61E388B6-749F-4B21-86F1-29E727386C6B}" presName="hierChild4" presStyleCnt="0"/>
      <dgm:spPr/>
    </dgm:pt>
    <dgm:pt modelId="{0377B36A-3F9A-4E11-B726-1CE18C1F04B8}" type="pres">
      <dgm:prSet presAssocID="{61E388B6-749F-4B21-86F1-29E727386C6B}" presName="hierChild5" presStyleCnt="0"/>
      <dgm:spPr/>
    </dgm:pt>
    <dgm:pt modelId="{C2BB362D-6E66-402B-A91B-D937D4C21B7C}" type="pres">
      <dgm:prSet presAssocID="{0A71E35F-F308-4108-A4D9-39EB99C5AAC4}" presName="hierChild5" presStyleCnt="0"/>
      <dgm:spPr/>
    </dgm:pt>
    <dgm:pt modelId="{8775BC66-2C6E-4D61-8764-B0709A435B33}" type="pres">
      <dgm:prSet presAssocID="{A68757D3-D902-448C-8926-CA95035F6DAA}" presName="Name37" presStyleLbl="parChTrans1D2" presStyleIdx="1" presStyleCnt="2"/>
      <dgm:spPr/>
      <dgm:t>
        <a:bodyPr/>
        <a:lstStyle/>
        <a:p>
          <a:endParaRPr lang="en-US"/>
        </a:p>
      </dgm:t>
    </dgm:pt>
    <dgm:pt modelId="{FA778B14-24E2-4F2D-9224-52A78BF3F7B6}" type="pres">
      <dgm:prSet presAssocID="{0F96ACE3-8971-49FB-AE42-AC3235B99AE8}" presName="hierRoot2" presStyleCnt="0">
        <dgm:presLayoutVars>
          <dgm:hierBranch val="init"/>
        </dgm:presLayoutVars>
      </dgm:prSet>
      <dgm:spPr/>
    </dgm:pt>
    <dgm:pt modelId="{3C0014FF-DBF5-41FB-A74A-83EE7A10B715}" type="pres">
      <dgm:prSet presAssocID="{0F96ACE3-8971-49FB-AE42-AC3235B99AE8}" presName="rootComposite" presStyleCnt="0"/>
      <dgm:spPr/>
    </dgm:pt>
    <dgm:pt modelId="{BE53F6A6-3061-484A-99A5-0C8AB65CD662}" type="pres">
      <dgm:prSet presAssocID="{0F96ACE3-8971-49FB-AE42-AC3235B99AE8}" presName="rootText" presStyleLbl="node2" presStyleIdx="1" presStyleCnt="2" custScaleX="158973">
        <dgm:presLayoutVars>
          <dgm:chPref val="3"/>
        </dgm:presLayoutVars>
      </dgm:prSet>
      <dgm:spPr/>
      <dgm:t>
        <a:bodyPr/>
        <a:lstStyle/>
        <a:p>
          <a:endParaRPr lang="en-US"/>
        </a:p>
      </dgm:t>
    </dgm:pt>
    <dgm:pt modelId="{07F09C7D-58C5-4E54-9C84-B92ECC14265F}" type="pres">
      <dgm:prSet presAssocID="{0F96ACE3-8971-49FB-AE42-AC3235B99AE8}" presName="rootConnector" presStyleLbl="node2" presStyleIdx="1" presStyleCnt="2"/>
      <dgm:spPr/>
      <dgm:t>
        <a:bodyPr/>
        <a:lstStyle/>
        <a:p>
          <a:endParaRPr lang="en-US"/>
        </a:p>
      </dgm:t>
    </dgm:pt>
    <dgm:pt modelId="{9334368C-2152-479D-8D70-FF461B16EE6D}" type="pres">
      <dgm:prSet presAssocID="{0F96ACE3-8971-49FB-AE42-AC3235B99AE8}" presName="hierChild4" presStyleCnt="0"/>
      <dgm:spPr/>
    </dgm:pt>
    <dgm:pt modelId="{20EC0281-7CFA-400E-A3C8-915E04AFC555}" type="pres">
      <dgm:prSet presAssocID="{BCEFB28F-42EB-47CB-9E2C-C3302B4EB243}" presName="Name37" presStyleLbl="parChTrans1D3" presStyleIdx="2" presStyleCnt="4"/>
      <dgm:spPr/>
      <dgm:t>
        <a:bodyPr/>
        <a:lstStyle/>
        <a:p>
          <a:endParaRPr lang="en-US"/>
        </a:p>
      </dgm:t>
    </dgm:pt>
    <dgm:pt modelId="{FA4656BF-F81B-4015-90CE-991625B05057}" type="pres">
      <dgm:prSet presAssocID="{7F381441-7692-489F-94CD-08C9332F314D}" presName="hierRoot2" presStyleCnt="0">
        <dgm:presLayoutVars>
          <dgm:hierBranch val="init"/>
        </dgm:presLayoutVars>
      </dgm:prSet>
      <dgm:spPr/>
    </dgm:pt>
    <dgm:pt modelId="{F43C55F6-691B-4E02-BC31-E80E645BB9B3}" type="pres">
      <dgm:prSet presAssocID="{7F381441-7692-489F-94CD-08C9332F314D}" presName="rootComposite" presStyleCnt="0"/>
      <dgm:spPr/>
    </dgm:pt>
    <dgm:pt modelId="{BF7FCF62-62F2-4B28-8CE5-69AEC8C1D5C3}" type="pres">
      <dgm:prSet presAssocID="{7F381441-7692-489F-94CD-08C9332F314D}" presName="rootText" presStyleLbl="node3" presStyleIdx="2" presStyleCnt="4">
        <dgm:presLayoutVars>
          <dgm:chPref val="3"/>
        </dgm:presLayoutVars>
      </dgm:prSet>
      <dgm:spPr/>
      <dgm:t>
        <a:bodyPr/>
        <a:lstStyle/>
        <a:p>
          <a:endParaRPr lang="en-US"/>
        </a:p>
      </dgm:t>
    </dgm:pt>
    <dgm:pt modelId="{DABF326F-2A22-4D6F-ACB0-75706D38C39A}" type="pres">
      <dgm:prSet presAssocID="{7F381441-7692-489F-94CD-08C9332F314D}" presName="rootConnector" presStyleLbl="node3" presStyleIdx="2" presStyleCnt="4"/>
      <dgm:spPr/>
      <dgm:t>
        <a:bodyPr/>
        <a:lstStyle/>
        <a:p>
          <a:endParaRPr lang="en-US"/>
        </a:p>
      </dgm:t>
    </dgm:pt>
    <dgm:pt modelId="{BE142147-62CF-439D-8C1A-21A07F262D91}" type="pres">
      <dgm:prSet presAssocID="{7F381441-7692-489F-94CD-08C9332F314D}" presName="hierChild4" presStyleCnt="0"/>
      <dgm:spPr/>
    </dgm:pt>
    <dgm:pt modelId="{5D4CC89E-4897-451D-B73F-75BCF0F231E7}" type="pres">
      <dgm:prSet presAssocID="{7F381441-7692-489F-94CD-08C9332F314D}" presName="hierChild5" presStyleCnt="0"/>
      <dgm:spPr/>
    </dgm:pt>
    <dgm:pt modelId="{F8F0B942-E2D5-47D1-B25C-3829BB09979B}" type="pres">
      <dgm:prSet presAssocID="{8AA96030-B9EF-422C-B781-EA6FF33BB5A1}" presName="Name37" presStyleLbl="parChTrans1D3" presStyleIdx="3" presStyleCnt="4"/>
      <dgm:spPr/>
      <dgm:t>
        <a:bodyPr/>
        <a:lstStyle/>
        <a:p>
          <a:endParaRPr lang="en-US"/>
        </a:p>
      </dgm:t>
    </dgm:pt>
    <dgm:pt modelId="{96CD878A-46DA-4424-89A5-3FBB2780912D}" type="pres">
      <dgm:prSet presAssocID="{9D1D469E-226C-49E7-901B-04F4CCD76A6F}" presName="hierRoot2" presStyleCnt="0">
        <dgm:presLayoutVars>
          <dgm:hierBranch val="init"/>
        </dgm:presLayoutVars>
      </dgm:prSet>
      <dgm:spPr/>
    </dgm:pt>
    <dgm:pt modelId="{32983E66-8295-4546-9C07-EE5FECC54F0F}" type="pres">
      <dgm:prSet presAssocID="{9D1D469E-226C-49E7-901B-04F4CCD76A6F}" presName="rootComposite" presStyleCnt="0"/>
      <dgm:spPr/>
    </dgm:pt>
    <dgm:pt modelId="{4DA5C8F1-87F3-4483-8ED9-AA78B1567376}" type="pres">
      <dgm:prSet presAssocID="{9D1D469E-226C-49E7-901B-04F4CCD76A6F}" presName="rootText" presStyleLbl="node3" presStyleIdx="3" presStyleCnt="4">
        <dgm:presLayoutVars>
          <dgm:chPref val="3"/>
        </dgm:presLayoutVars>
      </dgm:prSet>
      <dgm:spPr/>
      <dgm:t>
        <a:bodyPr/>
        <a:lstStyle/>
        <a:p>
          <a:endParaRPr lang="en-US"/>
        </a:p>
      </dgm:t>
    </dgm:pt>
    <dgm:pt modelId="{DBC0F60C-D76C-4BDA-947E-AFBE0FE198C8}" type="pres">
      <dgm:prSet presAssocID="{9D1D469E-226C-49E7-901B-04F4CCD76A6F}" presName="rootConnector" presStyleLbl="node3" presStyleIdx="3" presStyleCnt="4"/>
      <dgm:spPr/>
      <dgm:t>
        <a:bodyPr/>
        <a:lstStyle/>
        <a:p>
          <a:endParaRPr lang="en-US"/>
        </a:p>
      </dgm:t>
    </dgm:pt>
    <dgm:pt modelId="{990EA614-1F41-4AAD-A115-C89A2BA1E3CD}" type="pres">
      <dgm:prSet presAssocID="{9D1D469E-226C-49E7-901B-04F4CCD76A6F}" presName="hierChild4" presStyleCnt="0"/>
      <dgm:spPr/>
    </dgm:pt>
    <dgm:pt modelId="{BC9C9ACA-DEE6-4314-ACF4-7792CF81A1E1}" type="pres">
      <dgm:prSet presAssocID="{9D1D469E-226C-49E7-901B-04F4CCD76A6F}" presName="hierChild5" presStyleCnt="0"/>
      <dgm:spPr/>
    </dgm:pt>
    <dgm:pt modelId="{040AE2F0-1099-457A-B001-D11314346A94}" type="pres">
      <dgm:prSet presAssocID="{0F96ACE3-8971-49FB-AE42-AC3235B99AE8}" presName="hierChild5" presStyleCnt="0"/>
      <dgm:spPr/>
    </dgm:pt>
    <dgm:pt modelId="{21573321-C4BE-441D-9E4E-6267EA65565B}" type="pres">
      <dgm:prSet presAssocID="{5FC2815E-55EC-4331-AE95-7B9FDB168C95}" presName="hierChild3" presStyleCnt="0"/>
      <dgm:spPr/>
    </dgm:pt>
  </dgm:ptLst>
  <dgm:cxnLst>
    <dgm:cxn modelId="{5766D49D-1510-4C39-8ADF-16478F895B4A}" type="presOf" srcId="{A68757D3-D902-448C-8926-CA95035F6DAA}" destId="{8775BC66-2C6E-4D61-8764-B0709A435B33}" srcOrd="0" destOrd="0" presId="urn:microsoft.com/office/officeart/2005/8/layout/orgChart1"/>
    <dgm:cxn modelId="{31F8A89A-8710-4239-B62C-A8815863A604}" srcId="{5FC2815E-55EC-4331-AE95-7B9FDB168C95}" destId="{0F96ACE3-8971-49FB-AE42-AC3235B99AE8}" srcOrd="1" destOrd="0" parTransId="{A68757D3-D902-448C-8926-CA95035F6DAA}" sibTransId="{C53F1917-6460-4128-A0A5-409C50C3C6C7}"/>
    <dgm:cxn modelId="{234AEDB4-5288-4FE5-A61B-90225B1B644C}" type="presOf" srcId="{7F381441-7692-489F-94CD-08C9332F314D}" destId="{BF7FCF62-62F2-4B28-8CE5-69AEC8C1D5C3}" srcOrd="0" destOrd="0" presId="urn:microsoft.com/office/officeart/2005/8/layout/orgChart1"/>
    <dgm:cxn modelId="{4E27DCB5-7A66-4281-9DEE-854908010E61}" type="presOf" srcId="{0A71E35F-F308-4108-A4D9-39EB99C5AAC4}" destId="{E2EB29A6-5009-4B3A-B556-A28F102DDF25}" srcOrd="1" destOrd="0" presId="urn:microsoft.com/office/officeart/2005/8/layout/orgChart1"/>
    <dgm:cxn modelId="{27B74645-4AE5-4711-85E7-60EE14FE9C5E}" srcId="{0F96ACE3-8971-49FB-AE42-AC3235B99AE8}" destId="{9D1D469E-226C-49E7-901B-04F4CCD76A6F}" srcOrd="1" destOrd="0" parTransId="{8AA96030-B9EF-422C-B781-EA6FF33BB5A1}" sibTransId="{7B66A06C-DB9D-4A1E-88D3-57782D8FE5DF}"/>
    <dgm:cxn modelId="{F765E53C-24ED-41B6-A641-7318F191A983}" type="presOf" srcId="{0F96ACE3-8971-49FB-AE42-AC3235B99AE8}" destId="{07F09C7D-58C5-4E54-9C84-B92ECC14265F}" srcOrd="1" destOrd="0" presId="urn:microsoft.com/office/officeart/2005/8/layout/orgChart1"/>
    <dgm:cxn modelId="{5A40687E-1555-436F-8C6E-3E5A896776E0}" type="presOf" srcId="{141A320B-0C01-4368-99ED-FC2EE10452A4}" destId="{A299F809-6C08-405F-B793-3034CBBC427E}" srcOrd="1" destOrd="0" presId="urn:microsoft.com/office/officeart/2005/8/layout/orgChart1"/>
    <dgm:cxn modelId="{2C48C763-B7FF-4FC0-81C2-E6E6B030DE43}" type="presOf" srcId="{44DB33DA-73D4-4EDE-89D1-3FED45E66571}" destId="{2EAE24D9-5640-49EB-BB75-E3A1E4B3B59F}" srcOrd="0" destOrd="0" presId="urn:microsoft.com/office/officeart/2005/8/layout/orgChart1"/>
    <dgm:cxn modelId="{0FB3ABCD-852A-4A20-B027-D33D37E27866}" type="presOf" srcId="{8AA96030-B9EF-422C-B781-EA6FF33BB5A1}" destId="{F8F0B942-E2D5-47D1-B25C-3829BB09979B}" srcOrd="0" destOrd="0" presId="urn:microsoft.com/office/officeart/2005/8/layout/orgChart1"/>
    <dgm:cxn modelId="{3C400DF8-E9D5-41EE-8931-BDF0BA3155F4}" srcId="{0A71E35F-F308-4108-A4D9-39EB99C5AAC4}" destId="{61E388B6-749F-4B21-86F1-29E727386C6B}" srcOrd="1" destOrd="0" parTransId="{44DB33DA-73D4-4EDE-89D1-3FED45E66571}" sibTransId="{140E2E6A-BDC5-4B25-B35F-E74819ABF9DF}"/>
    <dgm:cxn modelId="{9C86027D-49E2-437A-A93B-90330B429F58}" type="presOf" srcId="{61E388B6-749F-4B21-86F1-29E727386C6B}" destId="{2AD4B007-06D1-444B-B6C6-798A0EFC3D21}" srcOrd="0" destOrd="0" presId="urn:microsoft.com/office/officeart/2005/8/layout/orgChart1"/>
    <dgm:cxn modelId="{98E19EFC-B095-4DF1-AE40-154276571527}" type="presOf" srcId="{C8FF2EE3-56A2-4566-8F71-CE6A9C180276}" destId="{4BA2D8BD-9378-4E58-8232-92C36F5EF296}" srcOrd="0" destOrd="0" presId="urn:microsoft.com/office/officeart/2005/8/layout/orgChart1"/>
    <dgm:cxn modelId="{0A47F59B-C137-4CD9-A359-0E008C1A81A9}" srcId="{0F96ACE3-8971-49FB-AE42-AC3235B99AE8}" destId="{7F381441-7692-489F-94CD-08C9332F314D}" srcOrd="0" destOrd="0" parTransId="{BCEFB28F-42EB-47CB-9E2C-C3302B4EB243}" sibTransId="{00077419-C01B-413C-848B-05ACF43BF369}"/>
    <dgm:cxn modelId="{EB69677D-C544-4CA5-AD1B-EC03889C1D20}" type="presOf" srcId="{5FC2815E-55EC-4331-AE95-7B9FDB168C95}" destId="{05FE9194-D189-485B-8A79-3245B9179082}" srcOrd="0" destOrd="0" presId="urn:microsoft.com/office/officeart/2005/8/layout/orgChart1"/>
    <dgm:cxn modelId="{D1A33379-A48F-439F-82D4-4624AAAB74DE}" type="presOf" srcId="{141A320B-0C01-4368-99ED-FC2EE10452A4}" destId="{97F89241-090C-41F2-908B-C7E9F44067C1}" srcOrd="0" destOrd="0" presId="urn:microsoft.com/office/officeart/2005/8/layout/orgChart1"/>
    <dgm:cxn modelId="{AFFC0F02-8556-4132-B981-F6E33CC4A7B2}" srcId="{C8FF2EE3-56A2-4566-8F71-CE6A9C180276}" destId="{5FC2815E-55EC-4331-AE95-7B9FDB168C95}" srcOrd="0" destOrd="0" parTransId="{4A50619A-B5F0-44C1-B1F5-B912CFDDAF06}" sibTransId="{876FBD6D-6E3B-4244-95B2-2BCB6DA69F4B}"/>
    <dgm:cxn modelId="{59D0E0C3-966C-4E40-BF13-093DC4F062BE}" type="presOf" srcId="{9D1D469E-226C-49E7-901B-04F4CCD76A6F}" destId="{DBC0F60C-D76C-4BDA-947E-AFBE0FE198C8}" srcOrd="1" destOrd="0" presId="urn:microsoft.com/office/officeart/2005/8/layout/orgChart1"/>
    <dgm:cxn modelId="{51E002AB-487B-4013-97B8-5F0EC97EA5F3}" type="presOf" srcId="{9D1D469E-226C-49E7-901B-04F4CCD76A6F}" destId="{4DA5C8F1-87F3-4483-8ED9-AA78B1567376}" srcOrd="0" destOrd="0" presId="urn:microsoft.com/office/officeart/2005/8/layout/orgChart1"/>
    <dgm:cxn modelId="{74F30A59-B4AA-4D3D-A52F-BA5D66E90CFC}" type="presOf" srcId="{6004F67B-39E2-4273-8020-C331CB7EA197}" destId="{02CCD714-C10D-4F4B-B2C0-58E119F5E3AC}" srcOrd="0" destOrd="0" presId="urn:microsoft.com/office/officeart/2005/8/layout/orgChart1"/>
    <dgm:cxn modelId="{A59885AF-EFA8-4B3F-B96C-2B22631EC857}" type="presOf" srcId="{0A71E35F-F308-4108-A4D9-39EB99C5AAC4}" destId="{B8E320DD-7506-4E2E-904C-9DCA66D283D1}" srcOrd="0" destOrd="0" presId="urn:microsoft.com/office/officeart/2005/8/layout/orgChart1"/>
    <dgm:cxn modelId="{6791A0DA-8592-4B99-9194-2D4561EB3A0B}" srcId="{0A71E35F-F308-4108-A4D9-39EB99C5AAC4}" destId="{141A320B-0C01-4368-99ED-FC2EE10452A4}" srcOrd="0" destOrd="0" parTransId="{41E56772-F558-4234-BA7F-EDC2DDBEA466}" sibTransId="{74EE19F9-B281-4200-B8AB-81E2D50489CC}"/>
    <dgm:cxn modelId="{2E1096E3-A635-4CF2-B4E8-15BFD23603D9}" type="presOf" srcId="{BCEFB28F-42EB-47CB-9E2C-C3302B4EB243}" destId="{20EC0281-7CFA-400E-A3C8-915E04AFC555}" srcOrd="0" destOrd="0" presId="urn:microsoft.com/office/officeart/2005/8/layout/orgChart1"/>
    <dgm:cxn modelId="{2213AF60-3FF6-4169-9DED-8E7DCA3D9209}" type="presOf" srcId="{0F96ACE3-8971-49FB-AE42-AC3235B99AE8}" destId="{BE53F6A6-3061-484A-99A5-0C8AB65CD662}" srcOrd="0" destOrd="0" presId="urn:microsoft.com/office/officeart/2005/8/layout/orgChart1"/>
    <dgm:cxn modelId="{360B2DAC-F3DA-4AB8-AD0B-84B62C57D8A4}" srcId="{5FC2815E-55EC-4331-AE95-7B9FDB168C95}" destId="{0A71E35F-F308-4108-A4D9-39EB99C5AAC4}" srcOrd="0" destOrd="0" parTransId="{6004F67B-39E2-4273-8020-C331CB7EA197}" sibTransId="{098B8639-1F4C-4D8D-A527-9EB8E00D9AF4}"/>
    <dgm:cxn modelId="{A601C3A5-182E-4FED-89A4-AD65A847B508}" type="presOf" srcId="{41E56772-F558-4234-BA7F-EDC2DDBEA466}" destId="{33C50572-7194-408A-BC79-C8574E7CBB9F}" srcOrd="0" destOrd="0" presId="urn:microsoft.com/office/officeart/2005/8/layout/orgChart1"/>
    <dgm:cxn modelId="{5803EE59-EFE6-42DF-9A8D-0D8E478EE61D}" type="presOf" srcId="{7F381441-7692-489F-94CD-08C9332F314D}" destId="{DABF326F-2A22-4D6F-ACB0-75706D38C39A}" srcOrd="1" destOrd="0" presId="urn:microsoft.com/office/officeart/2005/8/layout/orgChart1"/>
    <dgm:cxn modelId="{F2AC103B-47C6-4964-9E4C-ABC3C2B88BBA}" type="presOf" srcId="{61E388B6-749F-4B21-86F1-29E727386C6B}" destId="{23AFC37A-5532-4820-8C6E-CEC5BA03F2A9}" srcOrd="1" destOrd="0" presId="urn:microsoft.com/office/officeart/2005/8/layout/orgChart1"/>
    <dgm:cxn modelId="{7951C539-A140-4B84-A7EE-47FBC48B3788}" type="presOf" srcId="{5FC2815E-55EC-4331-AE95-7B9FDB168C95}" destId="{3DCCE2A3-7757-49BF-9CF8-B6254B764484}" srcOrd="1" destOrd="0" presId="urn:microsoft.com/office/officeart/2005/8/layout/orgChart1"/>
    <dgm:cxn modelId="{DBBCB8EA-2857-408D-9D20-D9EED9A99734}" type="presParOf" srcId="{4BA2D8BD-9378-4E58-8232-92C36F5EF296}" destId="{A89C5752-F2C2-4CB5-B88D-C462D6729328}" srcOrd="0" destOrd="0" presId="urn:microsoft.com/office/officeart/2005/8/layout/orgChart1"/>
    <dgm:cxn modelId="{FAC6D57F-7461-4826-AB72-9349FA02CD65}" type="presParOf" srcId="{A89C5752-F2C2-4CB5-B88D-C462D6729328}" destId="{3F1EA1F9-2492-4AE8-9E41-71F83244B6B0}" srcOrd="0" destOrd="0" presId="urn:microsoft.com/office/officeart/2005/8/layout/orgChart1"/>
    <dgm:cxn modelId="{91BD6377-B7C7-43F9-981B-656DAF5820EE}" type="presParOf" srcId="{3F1EA1F9-2492-4AE8-9E41-71F83244B6B0}" destId="{05FE9194-D189-485B-8A79-3245B9179082}" srcOrd="0" destOrd="0" presId="urn:microsoft.com/office/officeart/2005/8/layout/orgChart1"/>
    <dgm:cxn modelId="{40B93B39-4712-44FA-B3EE-578BCE95430E}" type="presParOf" srcId="{3F1EA1F9-2492-4AE8-9E41-71F83244B6B0}" destId="{3DCCE2A3-7757-49BF-9CF8-B6254B764484}" srcOrd="1" destOrd="0" presId="urn:microsoft.com/office/officeart/2005/8/layout/orgChart1"/>
    <dgm:cxn modelId="{F4645380-C159-4205-A7EE-2A5A9D5BA31D}" type="presParOf" srcId="{A89C5752-F2C2-4CB5-B88D-C462D6729328}" destId="{52D161FD-18F5-4350-865D-FED179B96902}" srcOrd="1" destOrd="0" presId="urn:microsoft.com/office/officeart/2005/8/layout/orgChart1"/>
    <dgm:cxn modelId="{AC9633BA-856C-46CE-8597-E0E1BA8293EE}" type="presParOf" srcId="{52D161FD-18F5-4350-865D-FED179B96902}" destId="{02CCD714-C10D-4F4B-B2C0-58E119F5E3AC}" srcOrd="0" destOrd="0" presId="urn:microsoft.com/office/officeart/2005/8/layout/orgChart1"/>
    <dgm:cxn modelId="{8FA6DD3E-2AD4-4592-8A70-5FA9468E48A6}" type="presParOf" srcId="{52D161FD-18F5-4350-865D-FED179B96902}" destId="{166DFA7C-FF1A-4A80-B61B-CDCEA166D200}" srcOrd="1" destOrd="0" presId="urn:microsoft.com/office/officeart/2005/8/layout/orgChart1"/>
    <dgm:cxn modelId="{CBEE4BF1-EFBE-4DEA-ADC1-328D8ACC12E4}" type="presParOf" srcId="{166DFA7C-FF1A-4A80-B61B-CDCEA166D200}" destId="{61641CD4-3748-45F8-B61B-BDB46A2DC37D}" srcOrd="0" destOrd="0" presId="urn:microsoft.com/office/officeart/2005/8/layout/orgChart1"/>
    <dgm:cxn modelId="{FD45362D-E618-4A77-A8A9-FEC733B0C1B8}" type="presParOf" srcId="{61641CD4-3748-45F8-B61B-BDB46A2DC37D}" destId="{B8E320DD-7506-4E2E-904C-9DCA66D283D1}" srcOrd="0" destOrd="0" presId="urn:microsoft.com/office/officeart/2005/8/layout/orgChart1"/>
    <dgm:cxn modelId="{C6FB240A-1155-4668-89CE-0795296BA5EF}" type="presParOf" srcId="{61641CD4-3748-45F8-B61B-BDB46A2DC37D}" destId="{E2EB29A6-5009-4B3A-B556-A28F102DDF25}" srcOrd="1" destOrd="0" presId="urn:microsoft.com/office/officeart/2005/8/layout/orgChart1"/>
    <dgm:cxn modelId="{6DB43D51-C035-4396-B29E-ECBC15FFE4A9}" type="presParOf" srcId="{166DFA7C-FF1A-4A80-B61B-CDCEA166D200}" destId="{78FD6CFD-3429-4943-B824-04F42A959BCB}" srcOrd="1" destOrd="0" presId="urn:microsoft.com/office/officeart/2005/8/layout/orgChart1"/>
    <dgm:cxn modelId="{CFE858B5-2130-41B9-8D7E-1658182DB92D}" type="presParOf" srcId="{78FD6CFD-3429-4943-B824-04F42A959BCB}" destId="{33C50572-7194-408A-BC79-C8574E7CBB9F}" srcOrd="0" destOrd="0" presId="urn:microsoft.com/office/officeart/2005/8/layout/orgChart1"/>
    <dgm:cxn modelId="{4622FF05-3C89-415F-8983-391ECE41B305}" type="presParOf" srcId="{78FD6CFD-3429-4943-B824-04F42A959BCB}" destId="{A8EE9947-287B-487A-85E9-8CEC36DC3E1D}" srcOrd="1" destOrd="0" presId="urn:microsoft.com/office/officeart/2005/8/layout/orgChart1"/>
    <dgm:cxn modelId="{A7D85E57-9F08-4D0E-89C5-D0F48BBFC288}" type="presParOf" srcId="{A8EE9947-287B-487A-85E9-8CEC36DC3E1D}" destId="{98050267-C05F-4A57-A63F-35BA8389A920}" srcOrd="0" destOrd="0" presId="urn:microsoft.com/office/officeart/2005/8/layout/orgChart1"/>
    <dgm:cxn modelId="{51F1BF9C-7B1A-4EFD-A696-D9F703D013ED}" type="presParOf" srcId="{98050267-C05F-4A57-A63F-35BA8389A920}" destId="{97F89241-090C-41F2-908B-C7E9F44067C1}" srcOrd="0" destOrd="0" presId="urn:microsoft.com/office/officeart/2005/8/layout/orgChart1"/>
    <dgm:cxn modelId="{78C69BDB-FD26-44EB-AC7A-1F29CEB5B9D1}" type="presParOf" srcId="{98050267-C05F-4A57-A63F-35BA8389A920}" destId="{A299F809-6C08-405F-B793-3034CBBC427E}" srcOrd="1" destOrd="0" presId="urn:microsoft.com/office/officeart/2005/8/layout/orgChart1"/>
    <dgm:cxn modelId="{4636FA23-6A1B-46A3-B637-5559DB2C9E47}" type="presParOf" srcId="{A8EE9947-287B-487A-85E9-8CEC36DC3E1D}" destId="{4E1F613A-6223-4BD1-A409-9089DB8EE4B4}" srcOrd="1" destOrd="0" presId="urn:microsoft.com/office/officeart/2005/8/layout/orgChart1"/>
    <dgm:cxn modelId="{AA8A9D4A-2B89-4FA9-9EDE-300331764CB1}" type="presParOf" srcId="{A8EE9947-287B-487A-85E9-8CEC36DC3E1D}" destId="{F701B41A-057A-45B2-A9BA-4D23700F1CAE}" srcOrd="2" destOrd="0" presId="urn:microsoft.com/office/officeart/2005/8/layout/orgChart1"/>
    <dgm:cxn modelId="{AC6B66C9-78AC-4171-8989-D4B6C38928EC}" type="presParOf" srcId="{78FD6CFD-3429-4943-B824-04F42A959BCB}" destId="{2EAE24D9-5640-49EB-BB75-E3A1E4B3B59F}" srcOrd="2" destOrd="0" presId="urn:microsoft.com/office/officeart/2005/8/layout/orgChart1"/>
    <dgm:cxn modelId="{FAFEB49C-7BCE-4561-AE59-B6D7DDEE5FF0}" type="presParOf" srcId="{78FD6CFD-3429-4943-B824-04F42A959BCB}" destId="{EF192F5B-15DF-4A8E-ACCB-3ED2FF40F966}" srcOrd="3" destOrd="0" presId="urn:microsoft.com/office/officeart/2005/8/layout/orgChart1"/>
    <dgm:cxn modelId="{F19D2128-380C-4CB8-84AC-B76580CA54DB}" type="presParOf" srcId="{EF192F5B-15DF-4A8E-ACCB-3ED2FF40F966}" destId="{D750A065-15A1-4AC5-830B-D99AED9F2F63}" srcOrd="0" destOrd="0" presId="urn:microsoft.com/office/officeart/2005/8/layout/orgChart1"/>
    <dgm:cxn modelId="{FD345B20-B56B-428C-9D0F-533A7C599483}" type="presParOf" srcId="{D750A065-15A1-4AC5-830B-D99AED9F2F63}" destId="{2AD4B007-06D1-444B-B6C6-798A0EFC3D21}" srcOrd="0" destOrd="0" presId="urn:microsoft.com/office/officeart/2005/8/layout/orgChart1"/>
    <dgm:cxn modelId="{358ADCBE-C343-4C0F-83E8-5F6362CBC276}" type="presParOf" srcId="{D750A065-15A1-4AC5-830B-D99AED9F2F63}" destId="{23AFC37A-5532-4820-8C6E-CEC5BA03F2A9}" srcOrd="1" destOrd="0" presId="urn:microsoft.com/office/officeart/2005/8/layout/orgChart1"/>
    <dgm:cxn modelId="{CC58B5DB-7EBA-4DDD-9351-2F968F42E99F}" type="presParOf" srcId="{EF192F5B-15DF-4A8E-ACCB-3ED2FF40F966}" destId="{3A29C93D-8D7D-48F3-8E14-6E37C6698C11}" srcOrd="1" destOrd="0" presId="urn:microsoft.com/office/officeart/2005/8/layout/orgChart1"/>
    <dgm:cxn modelId="{75406163-632C-459E-BEF9-0A048B8AE14B}" type="presParOf" srcId="{EF192F5B-15DF-4A8E-ACCB-3ED2FF40F966}" destId="{0377B36A-3F9A-4E11-B726-1CE18C1F04B8}" srcOrd="2" destOrd="0" presId="urn:microsoft.com/office/officeart/2005/8/layout/orgChart1"/>
    <dgm:cxn modelId="{20DF7598-9917-4896-8557-34E2CFA2C39E}" type="presParOf" srcId="{166DFA7C-FF1A-4A80-B61B-CDCEA166D200}" destId="{C2BB362D-6E66-402B-A91B-D937D4C21B7C}" srcOrd="2" destOrd="0" presId="urn:microsoft.com/office/officeart/2005/8/layout/orgChart1"/>
    <dgm:cxn modelId="{2A46E73A-7309-4213-89F1-7D03AF3E9CB5}" type="presParOf" srcId="{52D161FD-18F5-4350-865D-FED179B96902}" destId="{8775BC66-2C6E-4D61-8764-B0709A435B33}" srcOrd="2" destOrd="0" presId="urn:microsoft.com/office/officeart/2005/8/layout/orgChart1"/>
    <dgm:cxn modelId="{F35F2832-A972-48AB-9764-F4386033D311}" type="presParOf" srcId="{52D161FD-18F5-4350-865D-FED179B96902}" destId="{FA778B14-24E2-4F2D-9224-52A78BF3F7B6}" srcOrd="3" destOrd="0" presId="urn:microsoft.com/office/officeart/2005/8/layout/orgChart1"/>
    <dgm:cxn modelId="{E444A07E-2D77-4143-BB7F-C8D54D05C0DF}" type="presParOf" srcId="{FA778B14-24E2-4F2D-9224-52A78BF3F7B6}" destId="{3C0014FF-DBF5-41FB-A74A-83EE7A10B715}" srcOrd="0" destOrd="0" presId="urn:microsoft.com/office/officeart/2005/8/layout/orgChart1"/>
    <dgm:cxn modelId="{655BA859-CFEC-43C7-A682-590315106883}" type="presParOf" srcId="{3C0014FF-DBF5-41FB-A74A-83EE7A10B715}" destId="{BE53F6A6-3061-484A-99A5-0C8AB65CD662}" srcOrd="0" destOrd="0" presId="urn:microsoft.com/office/officeart/2005/8/layout/orgChart1"/>
    <dgm:cxn modelId="{CCB0AE67-8B86-4B1C-869E-69537B01B8B1}" type="presParOf" srcId="{3C0014FF-DBF5-41FB-A74A-83EE7A10B715}" destId="{07F09C7D-58C5-4E54-9C84-B92ECC14265F}" srcOrd="1" destOrd="0" presId="urn:microsoft.com/office/officeart/2005/8/layout/orgChart1"/>
    <dgm:cxn modelId="{D7CBB466-955D-4EA1-AEEC-00A0D075A749}" type="presParOf" srcId="{FA778B14-24E2-4F2D-9224-52A78BF3F7B6}" destId="{9334368C-2152-479D-8D70-FF461B16EE6D}" srcOrd="1" destOrd="0" presId="urn:microsoft.com/office/officeart/2005/8/layout/orgChart1"/>
    <dgm:cxn modelId="{96FA197A-20E9-44AB-940D-A5ACFAA83EC9}" type="presParOf" srcId="{9334368C-2152-479D-8D70-FF461B16EE6D}" destId="{20EC0281-7CFA-400E-A3C8-915E04AFC555}" srcOrd="0" destOrd="0" presId="urn:microsoft.com/office/officeart/2005/8/layout/orgChart1"/>
    <dgm:cxn modelId="{92EA6414-B95C-4935-A972-E9479BCCA113}" type="presParOf" srcId="{9334368C-2152-479D-8D70-FF461B16EE6D}" destId="{FA4656BF-F81B-4015-90CE-991625B05057}" srcOrd="1" destOrd="0" presId="urn:microsoft.com/office/officeart/2005/8/layout/orgChart1"/>
    <dgm:cxn modelId="{ED21D4A0-384D-4810-9131-2955CD9070EA}" type="presParOf" srcId="{FA4656BF-F81B-4015-90CE-991625B05057}" destId="{F43C55F6-691B-4E02-BC31-E80E645BB9B3}" srcOrd="0" destOrd="0" presId="urn:microsoft.com/office/officeart/2005/8/layout/orgChart1"/>
    <dgm:cxn modelId="{FC3D885B-48F7-4474-921C-C7B47F373B86}" type="presParOf" srcId="{F43C55F6-691B-4E02-BC31-E80E645BB9B3}" destId="{BF7FCF62-62F2-4B28-8CE5-69AEC8C1D5C3}" srcOrd="0" destOrd="0" presId="urn:microsoft.com/office/officeart/2005/8/layout/orgChart1"/>
    <dgm:cxn modelId="{FFACE0A3-8BCF-4366-8C2E-D71E7D774DDC}" type="presParOf" srcId="{F43C55F6-691B-4E02-BC31-E80E645BB9B3}" destId="{DABF326F-2A22-4D6F-ACB0-75706D38C39A}" srcOrd="1" destOrd="0" presId="urn:microsoft.com/office/officeart/2005/8/layout/orgChart1"/>
    <dgm:cxn modelId="{95DF6480-1026-4D18-AFCC-EB500A53AAF5}" type="presParOf" srcId="{FA4656BF-F81B-4015-90CE-991625B05057}" destId="{BE142147-62CF-439D-8C1A-21A07F262D91}" srcOrd="1" destOrd="0" presId="urn:microsoft.com/office/officeart/2005/8/layout/orgChart1"/>
    <dgm:cxn modelId="{DD777A57-1425-4022-AFB2-D596504D6DB2}" type="presParOf" srcId="{FA4656BF-F81B-4015-90CE-991625B05057}" destId="{5D4CC89E-4897-451D-B73F-75BCF0F231E7}" srcOrd="2" destOrd="0" presId="urn:microsoft.com/office/officeart/2005/8/layout/orgChart1"/>
    <dgm:cxn modelId="{3A27F09F-6488-46E9-85BB-978E2E5042B6}" type="presParOf" srcId="{9334368C-2152-479D-8D70-FF461B16EE6D}" destId="{F8F0B942-E2D5-47D1-B25C-3829BB09979B}" srcOrd="2" destOrd="0" presId="urn:microsoft.com/office/officeart/2005/8/layout/orgChart1"/>
    <dgm:cxn modelId="{FB1E629B-C58E-4A92-81F3-7C323BB6C101}" type="presParOf" srcId="{9334368C-2152-479D-8D70-FF461B16EE6D}" destId="{96CD878A-46DA-4424-89A5-3FBB2780912D}" srcOrd="3" destOrd="0" presId="urn:microsoft.com/office/officeart/2005/8/layout/orgChart1"/>
    <dgm:cxn modelId="{4B2C4E5A-F049-4189-8B8E-D61B88A6DA2E}" type="presParOf" srcId="{96CD878A-46DA-4424-89A5-3FBB2780912D}" destId="{32983E66-8295-4546-9C07-EE5FECC54F0F}" srcOrd="0" destOrd="0" presId="urn:microsoft.com/office/officeart/2005/8/layout/orgChart1"/>
    <dgm:cxn modelId="{2F185B10-4025-4C9A-B4F0-3B7F4201990F}" type="presParOf" srcId="{32983E66-8295-4546-9C07-EE5FECC54F0F}" destId="{4DA5C8F1-87F3-4483-8ED9-AA78B1567376}" srcOrd="0" destOrd="0" presId="urn:microsoft.com/office/officeart/2005/8/layout/orgChart1"/>
    <dgm:cxn modelId="{84B5FE6F-CD8B-4EF2-AE87-AE239DFD336C}" type="presParOf" srcId="{32983E66-8295-4546-9C07-EE5FECC54F0F}" destId="{DBC0F60C-D76C-4BDA-947E-AFBE0FE198C8}" srcOrd="1" destOrd="0" presId="urn:microsoft.com/office/officeart/2005/8/layout/orgChart1"/>
    <dgm:cxn modelId="{C8E53EE4-CE39-45F5-B865-D333447CC334}" type="presParOf" srcId="{96CD878A-46DA-4424-89A5-3FBB2780912D}" destId="{990EA614-1F41-4AAD-A115-C89A2BA1E3CD}" srcOrd="1" destOrd="0" presId="urn:microsoft.com/office/officeart/2005/8/layout/orgChart1"/>
    <dgm:cxn modelId="{F5AE88D2-26A6-43A2-A26D-86BF1497D0D6}" type="presParOf" srcId="{96CD878A-46DA-4424-89A5-3FBB2780912D}" destId="{BC9C9ACA-DEE6-4314-ACF4-7792CF81A1E1}" srcOrd="2" destOrd="0" presId="urn:microsoft.com/office/officeart/2005/8/layout/orgChart1"/>
    <dgm:cxn modelId="{53AD7B79-2C71-4C5E-8DE5-A99FDFA1939F}" type="presParOf" srcId="{FA778B14-24E2-4F2D-9224-52A78BF3F7B6}" destId="{040AE2F0-1099-457A-B001-D11314346A94}" srcOrd="2" destOrd="0" presId="urn:microsoft.com/office/officeart/2005/8/layout/orgChart1"/>
    <dgm:cxn modelId="{BD9152B6-C365-4C77-B8D8-E17F87649C96}" type="presParOf" srcId="{A89C5752-F2C2-4CB5-B88D-C462D6729328}" destId="{21573321-C4BE-441D-9E4E-6267EA65565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0B942-E2D5-47D1-B25C-3829BB09979B}">
      <dsp:nvSpPr>
        <dsp:cNvPr id="0" name=""/>
        <dsp:cNvSpPr/>
      </dsp:nvSpPr>
      <dsp:spPr>
        <a:xfrm>
          <a:off x="4652611" y="2208659"/>
          <a:ext cx="435223" cy="2135418"/>
        </a:xfrm>
        <a:custGeom>
          <a:avLst/>
          <a:gdLst/>
          <a:ahLst/>
          <a:cxnLst/>
          <a:rect l="0" t="0" r="0" b="0"/>
          <a:pathLst>
            <a:path>
              <a:moveTo>
                <a:pt x="0" y="0"/>
              </a:moveTo>
              <a:lnTo>
                <a:pt x="0" y="2135418"/>
              </a:lnTo>
              <a:lnTo>
                <a:pt x="435223" y="21354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EC0281-7CFA-400E-A3C8-915E04AFC555}">
      <dsp:nvSpPr>
        <dsp:cNvPr id="0" name=""/>
        <dsp:cNvSpPr/>
      </dsp:nvSpPr>
      <dsp:spPr>
        <a:xfrm>
          <a:off x="4652611" y="2208659"/>
          <a:ext cx="435223" cy="839566"/>
        </a:xfrm>
        <a:custGeom>
          <a:avLst/>
          <a:gdLst/>
          <a:ahLst/>
          <a:cxnLst/>
          <a:rect l="0" t="0" r="0" b="0"/>
          <a:pathLst>
            <a:path>
              <a:moveTo>
                <a:pt x="0" y="0"/>
              </a:moveTo>
              <a:lnTo>
                <a:pt x="0" y="839566"/>
              </a:lnTo>
              <a:lnTo>
                <a:pt x="435223" y="8395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75BC66-2C6E-4D61-8764-B0709A435B33}">
      <dsp:nvSpPr>
        <dsp:cNvPr id="0" name=""/>
        <dsp:cNvSpPr/>
      </dsp:nvSpPr>
      <dsp:spPr>
        <a:xfrm>
          <a:off x="3924300" y="912807"/>
          <a:ext cx="1888905" cy="383280"/>
        </a:xfrm>
        <a:custGeom>
          <a:avLst/>
          <a:gdLst/>
          <a:ahLst/>
          <a:cxnLst/>
          <a:rect l="0" t="0" r="0" b="0"/>
          <a:pathLst>
            <a:path>
              <a:moveTo>
                <a:pt x="0" y="0"/>
              </a:moveTo>
              <a:lnTo>
                <a:pt x="0" y="191640"/>
              </a:lnTo>
              <a:lnTo>
                <a:pt x="1888905" y="191640"/>
              </a:lnTo>
              <a:lnTo>
                <a:pt x="1888905" y="3832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AE24D9-5640-49EB-BB75-E3A1E4B3B59F}">
      <dsp:nvSpPr>
        <dsp:cNvPr id="0" name=""/>
        <dsp:cNvSpPr/>
      </dsp:nvSpPr>
      <dsp:spPr>
        <a:xfrm>
          <a:off x="924103" y="2208659"/>
          <a:ext cx="542397" cy="1446878"/>
        </a:xfrm>
        <a:custGeom>
          <a:avLst/>
          <a:gdLst/>
          <a:ahLst/>
          <a:cxnLst/>
          <a:rect l="0" t="0" r="0" b="0"/>
          <a:pathLst>
            <a:path>
              <a:moveTo>
                <a:pt x="0" y="0"/>
              </a:moveTo>
              <a:lnTo>
                <a:pt x="0" y="1446878"/>
              </a:lnTo>
              <a:lnTo>
                <a:pt x="542397" y="14468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C50572-7194-408A-BC79-C8574E7CBB9F}">
      <dsp:nvSpPr>
        <dsp:cNvPr id="0" name=""/>
        <dsp:cNvSpPr/>
      </dsp:nvSpPr>
      <dsp:spPr>
        <a:xfrm>
          <a:off x="924103" y="2208659"/>
          <a:ext cx="509179" cy="687855"/>
        </a:xfrm>
        <a:custGeom>
          <a:avLst/>
          <a:gdLst/>
          <a:ahLst/>
          <a:cxnLst/>
          <a:rect l="0" t="0" r="0" b="0"/>
          <a:pathLst>
            <a:path>
              <a:moveTo>
                <a:pt x="0" y="0"/>
              </a:moveTo>
              <a:lnTo>
                <a:pt x="0" y="687855"/>
              </a:lnTo>
              <a:lnTo>
                <a:pt x="509179" y="6878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CCD714-C10D-4F4B-B2C0-58E119F5E3AC}">
      <dsp:nvSpPr>
        <dsp:cNvPr id="0" name=""/>
        <dsp:cNvSpPr/>
      </dsp:nvSpPr>
      <dsp:spPr>
        <a:xfrm>
          <a:off x="2281916" y="912807"/>
          <a:ext cx="1642383" cy="383280"/>
        </a:xfrm>
        <a:custGeom>
          <a:avLst/>
          <a:gdLst/>
          <a:ahLst/>
          <a:cxnLst/>
          <a:rect l="0" t="0" r="0" b="0"/>
          <a:pathLst>
            <a:path>
              <a:moveTo>
                <a:pt x="1642383" y="0"/>
              </a:moveTo>
              <a:lnTo>
                <a:pt x="1642383" y="191640"/>
              </a:lnTo>
              <a:lnTo>
                <a:pt x="0" y="191640"/>
              </a:lnTo>
              <a:lnTo>
                <a:pt x="0" y="3832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FE9194-D189-485B-8A79-3245B9179082}">
      <dsp:nvSpPr>
        <dsp:cNvPr id="0" name=""/>
        <dsp:cNvSpPr/>
      </dsp:nvSpPr>
      <dsp:spPr>
        <a:xfrm>
          <a:off x="1713493" y="235"/>
          <a:ext cx="4421613" cy="912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altLang="en-US" sz="3800" b="1" kern="1200" dirty="0" smtClean="0">
              <a:latin typeface="Comic Sans MS" panose="030F0702030302020204" pitchFamily="66" charset="0"/>
            </a:rPr>
            <a:t>Chart of Accounts</a:t>
          </a:r>
          <a:endParaRPr lang="en-US" sz="3800" kern="1200" dirty="0"/>
        </a:p>
      </dsp:txBody>
      <dsp:txXfrm>
        <a:off x="1713493" y="235"/>
        <a:ext cx="4421613" cy="912572"/>
      </dsp:txXfrm>
    </dsp:sp>
    <dsp:sp modelId="{B8E320DD-7506-4E2E-904C-9DCA66D283D1}">
      <dsp:nvSpPr>
        <dsp:cNvPr id="0" name=""/>
        <dsp:cNvSpPr/>
      </dsp:nvSpPr>
      <dsp:spPr>
        <a:xfrm>
          <a:off x="584650" y="1296087"/>
          <a:ext cx="3394531" cy="912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kern="1200" dirty="0" smtClean="0"/>
            <a:t>Capital</a:t>
          </a:r>
          <a:endParaRPr lang="en-US" sz="3800" kern="1200" dirty="0"/>
        </a:p>
      </dsp:txBody>
      <dsp:txXfrm>
        <a:off x="584650" y="1296087"/>
        <a:ext cx="3394531" cy="912572"/>
      </dsp:txXfrm>
    </dsp:sp>
    <dsp:sp modelId="{97F89241-090C-41F2-908B-C7E9F44067C1}">
      <dsp:nvSpPr>
        <dsp:cNvPr id="0" name=""/>
        <dsp:cNvSpPr/>
      </dsp:nvSpPr>
      <dsp:spPr>
        <a:xfrm>
          <a:off x="1433283" y="2591940"/>
          <a:ext cx="1825144" cy="6091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Assets</a:t>
          </a:r>
          <a:endParaRPr lang="en-US" sz="3000" kern="1200" dirty="0"/>
        </a:p>
      </dsp:txBody>
      <dsp:txXfrm>
        <a:off x="1433283" y="2591940"/>
        <a:ext cx="1825144" cy="609151"/>
      </dsp:txXfrm>
    </dsp:sp>
    <dsp:sp modelId="{2AD4B007-06D1-444B-B6C6-798A0EFC3D21}">
      <dsp:nvSpPr>
        <dsp:cNvPr id="0" name=""/>
        <dsp:cNvSpPr/>
      </dsp:nvSpPr>
      <dsp:spPr>
        <a:xfrm>
          <a:off x="1466501" y="3428997"/>
          <a:ext cx="1825144" cy="4530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Liability</a:t>
          </a:r>
          <a:endParaRPr lang="en-US" sz="3000" kern="1200" dirty="0"/>
        </a:p>
      </dsp:txBody>
      <dsp:txXfrm>
        <a:off x="1466501" y="3428997"/>
        <a:ext cx="1825144" cy="453082"/>
      </dsp:txXfrm>
    </dsp:sp>
    <dsp:sp modelId="{BE53F6A6-3061-484A-99A5-0C8AB65CD662}">
      <dsp:nvSpPr>
        <dsp:cNvPr id="0" name=""/>
        <dsp:cNvSpPr/>
      </dsp:nvSpPr>
      <dsp:spPr>
        <a:xfrm>
          <a:off x="4362462" y="1296087"/>
          <a:ext cx="2901486" cy="912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kern="1200" dirty="0" smtClean="0"/>
            <a:t>Revenue</a:t>
          </a:r>
          <a:endParaRPr lang="en-US" sz="3800" kern="1200" dirty="0"/>
        </a:p>
      </dsp:txBody>
      <dsp:txXfrm>
        <a:off x="4362462" y="1296087"/>
        <a:ext cx="2901486" cy="912572"/>
      </dsp:txXfrm>
    </dsp:sp>
    <dsp:sp modelId="{BF7FCF62-62F2-4B28-8CE5-69AEC8C1D5C3}">
      <dsp:nvSpPr>
        <dsp:cNvPr id="0" name=""/>
        <dsp:cNvSpPr/>
      </dsp:nvSpPr>
      <dsp:spPr>
        <a:xfrm>
          <a:off x="5087834" y="2591940"/>
          <a:ext cx="1825144" cy="912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Income</a:t>
          </a:r>
          <a:endParaRPr lang="en-US" sz="3000" kern="1200" dirty="0"/>
        </a:p>
      </dsp:txBody>
      <dsp:txXfrm>
        <a:off x="5087834" y="2591940"/>
        <a:ext cx="1825144" cy="912572"/>
      </dsp:txXfrm>
    </dsp:sp>
    <dsp:sp modelId="{4DA5C8F1-87F3-4483-8ED9-AA78B1567376}">
      <dsp:nvSpPr>
        <dsp:cNvPr id="0" name=""/>
        <dsp:cNvSpPr/>
      </dsp:nvSpPr>
      <dsp:spPr>
        <a:xfrm>
          <a:off x="5087834" y="3887792"/>
          <a:ext cx="1825144" cy="912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Expense</a:t>
          </a:r>
          <a:endParaRPr lang="en-US" sz="3000" kern="1200" dirty="0"/>
        </a:p>
      </dsp:txBody>
      <dsp:txXfrm>
        <a:off x="5087834" y="3887792"/>
        <a:ext cx="1825144" cy="91257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3BEB3C41-1EEC-499A-9A78-8EC48F5FA9A9}" type="datetimeFigureOut">
              <a:rPr lang="en-US"/>
              <a:pPr>
                <a:defRPr/>
              </a:pPr>
              <a:t>1/11/2022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CE55F23-3133-4548-BBD4-31C178B838B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altLang="en-US" smtClean="0">
              <a:latin typeface="Arial" panose="020B0604020202020204" pitchFamily="34" charset="0"/>
              <a:cs typeface="Arial" panose="020B0604020202020204" pitchFamily="34"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fld id="{54B3E6FB-D252-4575-8E49-C403481F768D}" type="slidenum">
              <a:rPr lang="en-US" altLang="en-US" sz="1200" smtClean="0">
                <a:latin typeface="Arial" panose="020B0604020202020204" pitchFamily="34" charset="0"/>
                <a:cs typeface="Arial" panose="020B0604020202020204" pitchFamily="34" charset="0"/>
              </a:rPr>
              <a:pPr/>
              <a:t>1</a:t>
            </a:fld>
            <a:endParaRPr lang="en-US" altLang="en-US" sz="1200" smtClean="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a:defRPr/>
            </a:pPr>
            <a:fld id="{DCE55F23-3133-4548-BBD4-31C178B838B9}" type="slidenum">
              <a:rPr lang="en-US" altLang="en-US" smtClean="0"/>
              <a:pPr>
                <a:defRPr/>
              </a:pPr>
              <a:t>8</a:t>
            </a:fld>
            <a:endParaRPr lang="en-US" altLang="en-US"/>
          </a:p>
        </p:txBody>
      </p:sp>
    </p:spTree>
    <p:extLst>
      <p:ext uri="{BB962C8B-B14F-4D97-AF65-F5344CB8AC3E}">
        <p14:creationId xmlns:p14="http://schemas.microsoft.com/office/powerpoint/2010/main" val="2747603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altLang="en-US" b="1" smtClean="0"/>
              <a:t>The Golden Rules of Accounting</a:t>
            </a:r>
          </a:p>
          <a:p>
            <a:r>
              <a:rPr lang="en-IN" altLang="en-US" b="1" smtClean="0"/>
              <a:t>Debit The Receiver, Credit The Giver</a:t>
            </a:r>
            <a:endParaRPr lang="en-IN" altLang="en-US" smtClean="0"/>
          </a:p>
          <a:p>
            <a:r>
              <a:rPr lang="en-IN" altLang="en-US" smtClean="0"/>
              <a:t>This principle is used in the case of personal accounts. When a person gives something to the organization, it becomes an inflow and therefore the person must be credit in the books of accounts. The converse of this is also true, which is why the receiver needs to be debited.</a:t>
            </a:r>
          </a:p>
          <a:p>
            <a:r>
              <a:rPr lang="en-IN" altLang="en-US" b="1" smtClean="0"/>
              <a:t>Debit What Comes In, Credit What Goes Out</a:t>
            </a:r>
            <a:endParaRPr lang="en-IN" altLang="en-US" smtClean="0"/>
          </a:p>
          <a:p>
            <a:r>
              <a:rPr lang="en-IN" altLang="en-US" smtClean="0"/>
              <a:t>This principle is applied in case of real accounts. Real accounts involve machinery, land and building etc. They have a debit balance by default. Thus when you debit what comes in, you are adding to the existing account balance. This is exactly what needs to be done. Similarly when you credit what goes out, you are reducing the account balance when a tangible asset goes out of the organization.</a:t>
            </a:r>
          </a:p>
          <a:p>
            <a:r>
              <a:rPr lang="en-IN" altLang="en-US" b="1" smtClean="0"/>
              <a:t>Debit All Expenses And Losses, Credit All Incomes And Gains</a:t>
            </a:r>
            <a:endParaRPr lang="en-IN" altLang="en-US" smtClean="0"/>
          </a:p>
          <a:p>
            <a:r>
              <a:rPr lang="en-IN" altLang="en-US" smtClean="0"/>
              <a:t>This rule is applied when the account in question is a nominal account. The capital of the company is a liability. Therefore it has a default credit balance. When you credit all incomes and gains, you increase the capital and by debiting expenses and losses, you decrease the capital. This is exactly what needs to be done for the system to stay in balance.</a:t>
            </a:r>
          </a:p>
          <a:p>
            <a:endParaRPr lang="en-IN"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2E369C-15C0-4E06-B8EE-E97AE8146B3F}" type="slidenum">
              <a:rPr lang="en-US" altLang="en-US" smtClean="0">
                <a:latin typeface="Comic Sans MS" panose="030F0702030302020204" pitchFamily="66" charset="0"/>
              </a:rPr>
              <a:pPr>
                <a:spcBef>
                  <a:spcPct val="0"/>
                </a:spcBef>
              </a:pPr>
              <a:t>16</a:t>
            </a:fld>
            <a:endParaRPr lang="en-US" altLang="en-US" smtClean="0">
              <a:latin typeface="Comic Sans MS" panose="030F0702030302020204" pitchFamily="6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fld id="{D31C1C36-4031-4416-A8B7-3BCFB63B9420}" type="slidenum">
              <a:rPr lang="en-US" altLang="en-US" sz="1200" smtClean="0"/>
              <a:pPr/>
              <a:t>20</a:t>
            </a:fld>
            <a:endParaRPr lang="en-US" alt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a:defRPr/>
            </a:pPr>
            <a:fld id="{DCE55F23-3133-4548-BBD4-31C178B838B9}" type="slidenum">
              <a:rPr lang="en-US" altLang="en-US" smtClean="0"/>
              <a:pPr>
                <a:defRPr/>
              </a:pPr>
              <a:t>38</a:t>
            </a:fld>
            <a:endParaRPr lang="en-US" altLang="en-US"/>
          </a:p>
        </p:txBody>
      </p:sp>
    </p:spTree>
    <p:extLst>
      <p:ext uri="{BB962C8B-B14F-4D97-AF65-F5344CB8AC3E}">
        <p14:creationId xmlns:p14="http://schemas.microsoft.com/office/powerpoint/2010/main" val="2776802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Logo ima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19400" y="457200"/>
            <a:ext cx="301783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I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IN"/>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3D1C763D-DC3A-477D-B06E-A6712C8B783E}" type="slidenum">
              <a:rPr lang="en-US" altLang="en-US"/>
              <a:pPr>
                <a:defRPr/>
              </a:pPr>
              <a:t>‹#›</a:t>
            </a:fld>
            <a:endParaRPr lang="en-US" altLang="en-US"/>
          </a:p>
        </p:txBody>
      </p:sp>
    </p:spTree>
    <p:extLst>
      <p:ext uri="{BB962C8B-B14F-4D97-AF65-F5344CB8AC3E}">
        <p14:creationId xmlns:p14="http://schemas.microsoft.com/office/powerpoint/2010/main" val="130870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8A3FEB6B-D3CD-47A3-AC9F-81B12A0AC497}" type="slidenum">
              <a:rPr lang="en-US" altLang="en-US"/>
              <a:pPr>
                <a:defRPr/>
              </a:pPr>
              <a:t>‹#›</a:t>
            </a:fld>
            <a:endParaRPr lang="en-US" altLang="en-US"/>
          </a:p>
        </p:txBody>
      </p:sp>
    </p:spTree>
    <p:extLst>
      <p:ext uri="{BB962C8B-B14F-4D97-AF65-F5344CB8AC3E}">
        <p14:creationId xmlns:p14="http://schemas.microsoft.com/office/powerpoint/2010/main" val="1382789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1286654E-C74E-47A7-9C41-EF3E459966D9}" type="slidenum">
              <a:rPr lang="en-US" altLang="en-US"/>
              <a:pPr>
                <a:defRPr/>
              </a:pPr>
              <a:t>‹#›</a:t>
            </a:fld>
            <a:endParaRPr lang="en-US" altLang="en-US"/>
          </a:p>
        </p:txBody>
      </p:sp>
    </p:spTree>
    <p:extLst>
      <p:ext uri="{BB962C8B-B14F-4D97-AF65-F5344CB8AC3E}">
        <p14:creationId xmlns:p14="http://schemas.microsoft.com/office/powerpoint/2010/main" val="1105757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25E66126-0B66-4EB6-B965-640F51B19B45}" type="datetimeFigureOut">
              <a:rPr lang="en-IN"/>
              <a:pPr>
                <a:defRPr/>
              </a:pPr>
              <a:t>11-Jan-22</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659383C8-F3A0-43DF-B84B-B402461E7EA3}" type="slidenum">
              <a:rPr lang="en-IN"/>
              <a:pPr>
                <a:defRPr/>
              </a:pPr>
              <a:t>‹#›</a:t>
            </a:fld>
            <a:endParaRPr lang="en-IN"/>
          </a:p>
        </p:txBody>
      </p:sp>
    </p:spTree>
    <p:extLst>
      <p:ext uri="{BB962C8B-B14F-4D97-AF65-F5344CB8AC3E}">
        <p14:creationId xmlns:p14="http://schemas.microsoft.com/office/powerpoint/2010/main" val="2252718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I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A7F40D88-4AD5-410C-BB8B-5791CE8E45CB}" type="datetimeFigureOut">
              <a:rPr lang="en-IN"/>
              <a:pPr>
                <a:defRPr/>
              </a:pPr>
              <a:t>11-Jan-22</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8C0028AF-9A89-4FFE-8666-52CE6D2A8CCD}" type="slidenum">
              <a:rPr lang="en-IN"/>
              <a:pPr>
                <a:defRPr/>
              </a:pPr>
              <a:t>‹#›</a:t>
            </a:fld>
            <a:endParaRPr lang="en-IN"/>
          </a:p>
        </p:txBody>
      </p:sp>
    </p:spTree>
    <p:extLst>
      <p:ext uri="{BB962C8B-B14F-4D97-AF65-F5344CB8AC3E}">
        <p14:creationId xmlns:p14="http://schemas.microsoft.com/office/powerpoint/2010/main" val="634971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lvl1pPr>
              <a:defRPr/>
            </a:lvl1pPr>
          </a:lstStyle>
          <a:p>
            <a:pPr>
              <a:defRPr/>
            </a:pPr>
            <a:fld id="{B17AAC5A-6684-4CCC-BE54-B6BB82CDB0F7}" type="datetimeFigureOut">
              <a:rPr lang="en-IN"/>
              <a:pPr>
                <a:defRPr/>
              </a:pPr>
              <a:t>11-Jan-22</a:t>
            </a:fld>
            <a:endParaRPr lang="en-IN"/>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13CE4A1C-42C9-421B-A09A-BE39EF4E0318}" type="slidenum">
              <a:rPr lang="en-IN"/>
              <a:pPr>
                <a:defRPr/>
              </a:pPr>
              <a:t>‹#›</a:t>
            </a:fld>
            <a:endParaRPr lang="en-IN"/>
          </a:p>
        </p:txBody>
      </p:sp>
    </p:spTree>
    <p:extLst>
      <p:ext uri="{BB962C8B-B14F-4D97-AF65-F5344CB8AC3E}">
        <p14:creationId xmlns:p14="http://schemas.microsoft.com/office/powerpoint/2010/main" val="1945284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lvl1pPr>
              <a:defRPr/>
            </a:lvl1pPr>
          </a:lstStyle>
          <a:p>
            <a:pPr>
              <a:defRPr/>
            </a:pPr>
            <a:fld id="{34FD7E8A-D360-49B5-BE21-848639704B66}" type="datetimeFigureOut">
              <a:rPr lang="en-IN"/>
              <a:pPr>
                <a:defRPr/>
              </a:pPr>
              <a:t>11-Jan-22</a:t>
            </a:fld>
            <a:endParaRPr lang="en-IN"/>
          </a:p>
        </p:txBody>
      </p:sp>
      <p:sp>
        <p:nvSpPr>
          <p:cNvPr id="8" name="Footer Placeholder 7"/>
          <p:cNvSpPr>
            <a:spLocks noGrp="1"/>
          </p:cNvSpPr>
          <p:nvPr>
            <p:ph type="ftr" sz="quarter" idx="11"/>
          </p:nvPr>
        </p:nvSpPr>
        <p:spPr/>
        <p:txBody>
          <a:bodyPr/>
          <a:lstStyle>
            <a:lvl1pPr>
              <a:defRPr/>
            </a:lvl1pPr>
          </a:lstStyle>
          <a:p>
            <a:pPr>
              <a:defRPr/>
            </a:pPr>
            <a:endParaRPr lang="en-US" altLang="en-US"/>
          </a:p>
        </p:txBody>
      </p:sp>
      <p:sp>
        <p:nvSpPr>
          <p:cNvPr id="9" name="Slide Number Placeholder 8"/>
          <p:cNvSpPr>
            <a:spLocks noGrp="1"/>
          </p:cNvSpPr>
          <p:nvPr>
            <p:ph type="sldNum" sz="quarter" idx="12"/>
          </p:nvPr>
        </p:nvSpPr>
        <p:spPr/>
        <p:txBody>
          <a:bodyPr/>
          <a:lstStyle>
            <a:lvl1pPr>
              <a:defRPr/>
            </a:lvl1pPr>
          </a:lstStyle>
          <a:p>
            <a:pPr>
              <a:defRPr/>
            </a:pPr>
            <a:fld id="{B302A4A9-B700-423E-B845-FE8E41958838}" type="slidenum">
              <a:rPr lang="en-IN"/>
              <a:pPr>
                <a:defRPr/>
              </a:pPr>
              <a:t>‹#›</a:t>
            </a:fld>
            <a:endParaRPr lang="en-IN"/>
          </a:p>
        </p:txBody>
      </p:sp>
    </p:spTree>
    <p:extLst>
      <p:ext uri="{BB962C8B-B14F-4D97-AF65-F5344CB8AC3E}">
        <p14:creationId xmlns:p14="http://schemas.microsoft.com/office/powerpoint/2010/main" val="144673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6CF9BA9E-0CDC-4884-BD39-BDEF82572A92}" type="slidenum">
              <a:rPr lang="en-US" altLang="en-US"/>
              <a:pPr>
                <a:defRPr/>
              </a:pPr>
              <a:t>‹#›</a:t>
            </a:fld>
            <a:endParaRPr lang="en-US" altLang="en-US"/>
          </a:p>
        </p:txBody>
      </p:sp>
    </p:spTree>
    <p:extLst>
      <p:ext uri="{BB962C8B-B14F-4D97-AF65-F5344CB8AC3E}">
        <p14:creationId xmlns:p14="http://schemas.microsoft.com/office/powerpoint/2010/main" val="1120551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tLang="en-US"/>
          </a:p>
        </p:txBody>
      </p:sp>
      <p:sp>
        <p:nvSpPr>
          <p:cNvPr id="3" name="Footer Placeholder 2"/>
          <p:cNvSpPr>
            <a:spLocks noGrp="1"/>
          </p:cNvSpPr>
          <p:nvPr>
            <p:ph type="ftr" sz="quarter" idx="11"/>
          </p:nvPr>
        </p:nvSpPr>
        <p:spPr/>
        <p:txBody>
          <a:bodyPr/>
          <a:lstStyle>
            <a:lvl1pPr>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vl1pPr>
          </a:lstStyle>
          <a:p>
            <a:pPr>
              <a:defRPr/>
            </a:pPr>
            <a:fld id="{340D9C1F-5253-4441-BC95-DF1B07C147FF}" type="slidenum">
              <a:rPr lang="en-US" altLang="en-US"/>
              <a:pPr>
                <a:defRPr/>
              </a:pPr>
              <a:t>‹#›</a:t>
            </a:fld>
            <a:endParaRPr lang="en-US" altLang="en-US"/>
          </a:p>
        </p:txBody>
      </p:sp>
    </p:spTree>
    <p:extLst>
      <p:ext uri="{BB962C8B-B14F-4D97-AF65-F5344CB8AC3E}">
        <p14:creationId xmlns:p14="http://schemas.microsoft.com/office/powerpoint/2010/main" val="854237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I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977F3FB3-F65D-4A35-8804-67FB40A0E00E}" type="slidenum">
              <a:rPr lang="en-US" altLang="en-US"/>
              <a:pPr>
                <a:defRPr/>
              </a:pPr>
              <a:t>‹#›</a:t>
            </a:fld>
            <a:endParaRPr lang="en-US" altLang="en-US"/>
          </a:p>
        </p:txBody>
      </p:sp>
    </p:spTree>
    <p:extLst>
      <p:ext uri="{BB962C8B-B14F-4D97-AF65-F5344CB8AC3E}">
        <p14:creationId xmlns:p14="http://schemas.microsoft.com/office/powerpoint/2010/main" val="355608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IN"/>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IN" noProof="0" smtClean="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503FFCEC-5C03-47AC-8F23-55807C763857}" type="slidenum">
              <a:rPr lang="en-US" altLang="en-US"/>
              <a:pPr>
                <a:defRPr/>
              </a:pPr>
              <a:t>‹#›</a:t>
            </a:fld>
            <a:endParaRPr lang="en-US" altLang="en-US"/>
          </a:p>
        </p:txBody>
      </p:sp>
    </p:spTree>
    <p:extLst>
      <p:ext uri="{BB962C8B-B14F-4D97-AF65-F5344CB8AC3E}">
        <p14:creationId xmlns:p14="http://schemas.microsoft.com/office/powerpoint/2010/main" val="3271552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IN" altLang="en-US" smtClean="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IN" alt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762D837D-197B-4667-8ACC-AF03532FDEE8}" type="datetimeFigureOut">
              <a:rPr lang="en-IN"/>
              <a:pPr>
                <a:defRPr/>
              </a:pPr>
              <a:t>11-Jan-22</a:t>
            </a:fld>
            <a:endParaRPr lang="en-IN"/>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altLang="en-US"/>
              <a:t>www.sisoft.in</a:t>
            </a:r>
          </a:p>
          <a:p>
            <a:pPr>
              <a:defRPr/>
            </a:pPr>
            <a:endParaRPr lang="en-US"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A2C2A4E-1CF2-461B-AFD2-D045450557FE}" type="slidenum">
              <a:rPr lang="en-IN"/>
              <a:pPr>
                <a:defRPr/>
              </a:pPr>
              <a:t>‹#›</a:t>
            </a:fld>
            <a:endParaRPr lang="en-IN"/>
          </a:p>
        </p:txBody>
      </p:sp>
      <p:pic>
        <p:nvPicPr>
          <p:cNvPr id="1031" name="Picture 1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054975" y="0"/>
            <a:ext cx="10890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isoft.i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AlrTS9u705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youtube.com/watch?v=J7ntz3YSzY0"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AlrTS9u705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674938"/>
            <a:ext cx="7543800" cy="754062"/>
          </a:xfrm>
        </p:spPr>
        <p:txBody>
          <a:bodyPr rtlCol="0">
            <a:normAutofit fontScale="90000"/>
          </a:bodyPr>
          <a:lstStyle/>
          <a:p>
            <a:pPr eaLnBrk="1" fontAlgn="auto" hangingPunct="1">
              <a:spcAft>
                <a:spcPts val="0"/>
              </a:spcAft>
              <a:defRPr/>
            </a:pPr>
            <a:r>
              <a:rPr lang="en-US" altLang="en-US" b="1" dirty="0" smtClean="0">
                <a:latin typeface="Comic Sans MS" panose="030F0702030302020204" pitchFamily="66" charset="0"/>
              </a:rPr>
              <a:t>Basic Accounting Principles</a:t>
            </a:r>
            <a:endParaRPr lang="en-US" b="1" dirty="0" smtClean="0"/>
          </a:p>
        </p:txBody>
      </p:sp>
      <p:sp>
        <p:nvSpPr>
          <p:cNvPr id="4" name="AutoShape 2"/>
          <p:cNvSpPr txBox="1">
            <a:spLocks noChangeAspect="1" noChangeArrowheads="1"/>
          </p:cNvSpPr>
          <p:nvPr/>
        </p:nvSpPr>
        <p:spPr bwMode="auto">
          <a:xfrm>
            <a:off x="457200" y="5105400"/>
            <a:ext cx="8305800" cy="1066800"/>
          </a:xfrm>
          <a:prstGeom prst="rect">
            <a:avLst/>
          </a:prstGeom>
          <a:noFill/>
          <a:ln w="9525">
            <a:noFill/>
            <a:miter lim="800000"/>
            <a:headEnd/>
            <a:tailEnd/>
          </a:ln>
        </p:spPr>
        <p:txBody>
          <a:bodyPr anchor="ctr">
            <a:normAutofit fontScale="30000" lnSpcReduction="20000"/>
          </a:bodyPr>
          <a:lstStyle/>
          <a:p>
            <a:pPr algn="ctr" fontAlgn="auto">
              <a:spcAft>
                <a:spcPts val="0"/>
              </a:spcAft>
              <a:defRPr/>
            </a:pPr>
            <a:r>
              <a:rPr lang="en-US" sz="5400" dirty="0">
                <a:solidFill>
                  <a:srgbClr val="0070C0"/>
                </a:solidFill>
                <a:effectLst>
                  <a:outerShdw blurRad="38100" dist="38100" dir="2700000" algn="tl">
                    <a:srgbClr val="C0C0C0"/>
                  </a:outerShdw>
                </a:effectLst>
                <a:latin typeface="+mj-lt"/>
                <a:ea typeface="+mj-ea"/>
                <a:cs typeface="+mj-cs"/>
              </a:rPr>
              <a:t/>
            </a:r>
            <a:br>
              <a:rPr lang="en-US" sz="5400" dirty="0">
                <a:solidFill>
                  <a:srgbClr val="0070C0"/>
                </a:solidFill>
                <a:effectLst>
                  <a:outerShdw blurRad="38100" dist="38100" dir="2700000" algn="tl">
                    <a:srgbClr val="C0C0C0"/>
                  </a:outerShdw>
                </a:effectLst>
                <a:latin typeface="+mj-lt"/>
                <a:ea typeface="+mj-ea"/>
                <a:cs typeface="+mj-cs"/>
              </a:rPr>
            </a:br>
            <a:r>
              <a:rPr lang="en-US" sz="5400" dirty="0">
                <a:solidFill>
                  <a:srgbClr val="0070C0"/>
                </a:solidFill>
                <a:effectLst>
                  <a:outerShdw blurRad="38100" dist="38100" dir="2700000" algn="tl">
                    <a:srgbClr val="C0C0C0"/>
                  </a:outerShdw>
                </a:effectLst>
                <a:latin typeface="+mj-lt"/>
                <a:ea typeface="+mj-ea"/>
                <a:cs typeface="+mj-cs"/>
              </a:rPr>
              <a:t> </a:t>
            </a:r>
            <a:r>
              <a:rPr lang="en-US" sz="5300" dirty="0" err="1">
                <a:solidFill>
                  <a:srgbClr val="0070C0"/>
                </a:solidFill>
                <a:effectLst>
                  <a:outerShdw blurRad="38100" dist="38100" dir="2700000" algn="tl">
                    <a:srgbClr val="C0C0C0"/>
                  </a:outerShdw>
                </a:effectLst>
                <a:latin typeface="+mj-lt"/>
                <a:ea typeface="+mj-ea"/>
                <a:cs typeface="+mj-cs"/>
              </a:rPr>
              <a:t>Sisoft</a:t>
            </a:r>
            <a:r>
              <a:rPr lang="en-US" sz="5300" dirty="0">
                <a:solidFill>
                  <a:srgbClr val="0070C0"/>
                </a:solidFill>
                <a:effectLst>
                  <a:outerShdw blurRad="38100" dist="38100" dir="2700000" algn="tl">
                    <a:srgbClr val="C0C0C0"/>
                  </a:outerShdw>
                </a:effectLst>
                <a:latin typeface="+mj-lt"/>
                <a:ea typeface="+mj-ea"/>
                <a:cs typeface="+mj-cs"/>
              </a:rPr>
              <a:t> Technologies </a:t>
            </a:r>
            <a:r>
              <a:rPr lang="en-US" sz="5300" dirty="0" err="1">
                <a:solidFill>
                  <a:srgbClr val="0070C0"/>
                </a:solidFill>
                <a:effectLst>
                  <a:outerShdw blurRad="38100" dist="38100" dir="2700000" algn="tl">
                    <a:srgbClr val="C0C0C0"/>
                  </a:outerShdw>
                </a:effectLst>
                <a:latin typeface="+mj-lt"/>
                <a:ea typeface="+mj-ea"/>
                <a:cs typeface="+mj-cs"/>
              </a:rPr>
              <a:t>Pvt</a:t>
            </a:r>
            <a:r>
              <a:rPr lang="en-US" sz="5300" dirty="0">
                <a:solidFill>
                  <a:srgbClr val="0070C0"/>
                </a:solidFill>
                <a:effectLst>
                  <a:outerShdw blurRad="38100" dist="38100" dir="2700000" algn="tl">
                    <a:srgbClr val="C0C0C0"/>
                  </a:outerShdw>
                </a:effectLst>
                <a:latin typeface="+mj-lt"/>
                <a:ea typeface="+mj-ea"/>
                <a:cs typeface="+mj-cs"/>
              </a:rPr>
              <a:t> Ltd</a:t>
            </a:r>
          </a:p>
          <a:p>
            <a:pPr algn="ctr" fontAlgn="auto">
              <a:spcAft>
                <a:spcPts val="0"/>
              </a:spcAft>
              <a:defRPr/>
            </a:pPr>
            <a:r>
              <a:rPr lang="en-US" sz="5300" dirty="0">
                <a:solidFill>
                  <a:srgbClr val="0070C0"/>
                </a:solidFill>
                <a:effectLst>
                  <a:outerShdw blurRad="38100" dist="38100" dir="2700000" algn="tl">
                    <a:srgbClr val="C0C0C0"/>
                  </a:outerShdw>
                </a:effectLst>
                <a:latin typeface="+mj-lt"/>
                <a:ea typeface="+mj-ea"/>
                <a:cs typeface="+mj-cs"/>
              </a:rPr>
              <a:t>SRC E7, </a:t>
            </a:r>
            <a:r>
              <a:rPr lang="en-US" sz="5300" dirty="0" err="1">
                <a:solidFill>
                  <a:srgbClr val="0070C0"/>
                </a:solidFill>
                <a:effectLst>
                  <a:outerShdw blurRad="38100" dist="38100" dir="2700000" algn="tl">
                    <a:srgbClr val="C0C0C0"/>
                  </a:outerShdw>
                </a:effectLst>
                <a:latin typeface="+mj-lt"/>
                <a:ea typeface="+mj-ea"/>
                <a:cs typeface="+mj-cs"/>
              </a:rPr>
              <a:t>Shipra</a:t>
            </a:r>
            <a:r>
              <a:rPr lang="en-US" sz="5300" dirty="0">
                <a:solidFill>
                  <a:srgbClr val="0070C0"/>
                </a:solidFill>
                <a:effectLst>
                  <a:outerShdw blurRad="38100" dist="38100" dir="2700000" algn="tl">
                    <a:srgbClr val="C0C0C0"/>
                  </a:outerShdw>
                </a:effectLst>
                <a:latin typeface="+mj-lt"/>
                <a:ea typeface="+mj-ea"/>
                <a:cs typeface="+mj-cs"/>
              </a:rPr>
              <a:t> Riviera </a:t>
            </a:r>
            <a:r>
              <a:rPr lang="en-US" sz="5300" dirty="0" err="1">
                <a:solidFill>
                  <a:srgbClr val="0070C0"/>
                </a:solidFill>
                <a:effectLst>
                  <a:outerShdw blurRad="38100" dist="38100" dir="2700000" algn="tl">
                    <a:srgbClr val="C0C0C0"/>
                  </a:outerShdw>
                </a:effectLst>
                <a:latin typeface="+mj-lt"/>
                <a:ea typeface="+mj-ea"/>
                <a:cs typeface="+mj-cs"/>
              </a:rPr>
              <a:t>Bazar</a:t>
            </a:r>
            <a:r>
              <a:rPr lang="en-US" sz="5300" dirty="0">
                <a:solidFill>
                  <a:srgbClr val="0070C0"/>
                </a:solidFill>
                <a:effectLst>
                  <a:outerShdw blurRad="38100" dist="38100" dir="2700000" algn="tl">
                    <a:srgbClr val="C0C0C0"/>
                  </a:outerShdw>
                </a:effectLst>
                <a:latin typeface="+mj-lt"/>
                <a:ea typeface="+mj-ea"/>
                <a:cs typeface="+mj-cs"/>
              </a:rPr>
              <a:t>, </a:t>
            </a:r>
            <a:r>
              <a:rPr lang="en-US" sz="5300" dirty="0" err="1">
                <a:solidFill>
                  <a:srgbClr val="0070C0"/>
                </a:solidFill>
                <a:effectLst>
                  <a:outerShdw blurRad="38100" dist="38100" dir="2700000" algn="tl">
                    <a:srgbClr val="C0C0C0"/>
                  </a:outerShdw>
                </a:effectLst>
                <a:latin typeface="+mj-lt"/>
                <a:ea typeface="+mj-ea"/>
                <a:cs typeface="+mj-cs"/>
              </a:rPr>
              <a:t>Gyan</a:t>
            </a:r>
            <a:r>
              <a:rPr lang="en-US" sz="5300" dirty="0">
                <a:solidFill>
                  <a:srgbClr val="0070C0"/>
                </a:solidFill>
                <a:effectLst>
                  <a:outerShdw blurRad="38100" dist="38100" dir="2700000" algn="tl">
                    <a:srgbClr val="C0C0C0"/>
                  </a:outerShdw>
                </a:effectLst>
                <a:latin typeface="+mj-lt"/>
                <a:ea typeface="+mj-ea"/>
                <a:cs typeface="+mj-cs"/>
              </a:rPr>
              <a:t> Khand-3, </a:t>
            </a:r>
            <a:r>
              <a:rPr lang="en-US" sz="5300" dirty="0" err="1">
                <a:solidFill>
                  <a:srgbClr val="0070C0"/>
                </a:solidFill>
                <a:effectLst>
                  <a:outerShdw blurRad="38100" dist="38100" dir="2700000" algn="tl">
                    <a:srgbClr val="C0C0C0"/>
                  </a:outerShdw>
                </a:effectLst>
                <a:latin typeface="+mj-lt"/>
                <a:ea typeface="+mj-ea"/>
                <a:cs typeface="+mj-cs"/>
              </a:rPr>
              <a:t>Indirapuram</a:t>
            </a:r>
            <a:r>
              <a:rPr lang="en-US" sz="5300" dirty="0">
                <a:solidFill>
                  <a:srgbClr val="0070C0"/>
                </a:solidFill>
                <a:effectLst>
                  <a:outerShdw blurRad="38100" dist="38100" dir="2700000" algn="tl">
                    <a:srgbClr val="C0C0C0"/>
                  </a:outerShdw>
                </a:effectLst>
                <a:latin typeface="+mj-lt"/>
                <a:ea typeface="+mj-ea"/>
                <a:cs typeface="+mj-cs"/>
              </a:rPr>
              <a:t>, Ghaziabad</a:t>
            </a:r>
          </a:p>
          <a:p>
            <a:pPr algn="ctr" fontAlgn="auto">
              <a:spcAft>
                <a:spcPts val="0"/>
              </a:spcAft>
              <a:defRPr/>
            </a:pPr>
            <a:r>
              <a:rPr lang="en-US" sz="5300" dirty="0">
                <a:solidFill>
                  <a:srgbClr val="0070C0"/>
                </a:solidFill>
                <a:effectLst>
                  <a:outerShdw blurRad="38100" dist="38100" dir="2700000" algn="tl">
                    <a:srgbClr val="C0C0C0"/>
                  </a:outerShdw>
                </a:effectLst>
                <a:latin typeface="+mj-lt"/>
                <a:ea typeface="+mj-ea"/>
                <a:cs typeface="+mj-cs"/>
              </a:rPr>
              <a:t>Website: </a:t>
            </a:r>
            <a:r>
              <a:rPr lang="en-US" sz="5300" dirty="0">
                <a:solidFill>
                  <a:srgbClr val="0070C0"/>
                </a:solidFill>
                <a:effectLst>
                  <a:outerShdw blurRad="38100" dist="38100" dir="2700000" algn="tl">
                    <a:srgbClr val="C0C0C0"/>
                  </a:outerShdw>
                </a:effectLst>
                <a:latin typeface="+mj-lt"/>
                <a:ea typeface="+mj-ea"/>
                <a:cs typeface="+mj-cs"/>
                <a:hlinkClick r:id="rId3"/>
              </a:rPr>
              <a:t>www.sisoft.in</a:t>
            </a:r>
            <a:r>
              <a:rPr lang="en-US" sz="5300" dirty="0">
                <a:solidFill>
                  <a:srgbClr val="0070C0"/>
                </a:solidFill>
                <a:effectLst>
                  <a:outerShdw blurRad="38100" dist="38100" dir="2700000" algn="tl">
                    <a:srgbClr val="C0C0C0"/>
                  </a:outerShdw>
                </a:effectLst>
                <a:latin typeface="+mj-lt"/>
                <a:ea typeface="+mj-ea"/>
                <a:cs typeface="+mj-cs"/>
              </a:rPr>
              <a:t> </a:t>
            </a:r>
            <a:r>
              <a:rPr lang="en-US" sz="5300" dirty="0" err="1">
                <a:solidFill>
                  <a:srgbClr val="0070C0"/>
                </a:solidFill>
                <a:effectLst>
                  <a:outerShdw blurRad="38100" dist="38100" dir="2700000" algn="tl">
                    <a:srgbClr val="C0C0C0"/>
                  </a:outerShdw>
                </a:effectLst>
                <a:latin typeface="+mj-lt"/>
                <a:ea typeface="+mj-ea"/>
                <a:cs typeface="+mj-cs"/>
              </a:rPr>
              <a:t>Email:info@sisoft.in</a:t>
            </a:r>
            <a:endParaRPr lang="en-US" sz="5300" dirty="0">
              <a:solidFill>
                <a:srgbClr val="0070C0"/>
              </a:solidFill>
              <a:effectLst>
                <a:outerShdw blurRad="38100" dist="38100" dir="2700000" algn="tl">
                  <a:srgbClr val="C0C0C0"/>
                </a:outerShdw>
              </a:effectLst>
              <a:latin typeface="+mj-lt"/>
              <a:ea typeface="+mj-ea"/>
              <a:cs typeface="+mj-cs"/>
            </a:endParaRPr>
          </a:p>
          <a:p>
            <a:pPr algn="ctr" fontAlgn="auto">
              <a:spcAft>
                <a:spcPts val="0"/>
              </a:spcAft>
              <a:defRPr/>
            </a:pPr>
            <a:r>
              <a:rPr lang="en-US" sz="5300" dirty="0">
                <a:solidFill>
                  <a:srgbClr val="0070C0"/>
                </a:solidFill>
                <a:effectLst>
                  <a:outerShdw blurRad="38100" dist="38100" dir="2700000" algn="tl">
                    <a:srgbClr val="C0C0C0"/>
                  </a:outerShdw>
                </a:effectLst>
                <a:latin typeface="+mj-lt"/>
                <a:ea typeface="+mj-ea"/>
                <a:cs typeface="+mj-cs"/>
              </a:rPr>
              <a:t>Phone: +91-9999-283-283</a:t>
            </a:r>
          </a:p>
          <a:p>
            <a:pPr algn="ctr" fontAlgn="auto">
              <a:spcAft>
                <a:spcPts val="0"/>
              </a:spcAft>
              <a:defRPr/>
            </a:pPr>
            <a:endParaRPr lang="en-US" sz="5300" dirty="0">
              <a:solidFill>
                <a:srgbClr val="0070C0"/>
              </a:solidFill>
              <a:effectLst>
                <a:outerShdw blurRad="38100" dist="38100" dir="2700000" algn="tl">
                  <a:srgbClr val="C0C0C0"/>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23888" y="1709738"/>
            <a:ext cx="7886700" cy="2852737"/>
          </a:xfrm>
        </p:spPr>
        <p:txBody>
          <a:bodyPr/>
          <a:lstStyle/>
          <a:p>
            <a:pPr eaLnBrk="1" hangingPunct="1"/>
            <a:r>
              <a:rPr lang="en-US" altLang="en-US" sz="4800" b="1" dirty="0">
                <a:latin typeface="Comic Sans MS" panose="030F0702030302020204" pitchFamily="66" charset="0"/>
              </a:rPr>
              <a:t>Type of Accounts</a:t>
            </a:r>
            <a:endParaRPr lang="en-IN" altLang="en-US" dirty="0" smtClean="0"/>
          </a:p>
        </p:txBody>
      </p:sp>
    </p:spTree>
    <p:extLst>
      <p:ext uri="{BB962C8B-B14F-4D97-AF65-F5344CB8AC3E}">
        <p14:creationId xmlns:p14="http://schemas.microsoft.com/office/powerpoint/2010/main" val="4017808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42988" y="228600"/>
            <a:ext cx="7024687" cy="1143000"/>
          </a:xfrm>
        </p:spPr>
        <p:txBody>
          <a:bodyPr/>
          <a:lstStyle/>
          <a:p>
            <a:pPr eaLnBrk="1" hangingPunct="1"/>
            <a:r>
              <a:rPr lang="en-US" altLang="en-US" sz="5400" b="1" dirty="0" smtClean="0">
                <a:latin typeface="Comic Sans MS" panose="030F0702030302020204" pitchFamily="66" charset="0"/>
              </a:rPr>
              <a:t>Type of Accounts</a:t>
            </a:r>
          </a:p>
        </p:txBody>
      </p:sp>
      <p:sp>
        <p:nvSpPr>
          <p:cNvPr id="20483" name="Rectangle 3"/>
          <p:cNvSpPr>
            <a:spLocks noGrp="1" noChangeArrowheads="1"/>
          </p:cNvSpPr>
          <p:nvPr>
            <p:ph idx="1"/>
          </p:nvPr>
        </p:nvSpPr>
        <p:spPr>
          <a:xfrm>
            <a:off x="838200" y="1447800"/>
            <a:ext cx="7315200" cy="4384675"/>
          </a:xfrm>
        </p:spPr>
        <p:txBody>
          <a:bodyPr/>
          <a:lstStyle/>
          <a:p>
            <a:pPr eaLnBrk="1" hangingPunct="1">
              <a:buClr>
                <a:schemeClr val="tx1"/>
              </a:buClr>
              <a:buFont typeface="Wingdings" panose="05000000000000000000" pitchFamily="2" charset="2"/>
              <a:buChar char="Ø"/>
            </a:pPr>
            <a:r>
              <a:rPr lang="en-US" altLang="en-US" sz="4000" b="1" smtClean="0">
                <a:latin typeface="Comic Sans MS" panose="030F0702030302020204" pitchFamily="66" charset="0"/>
              </a:rPr>
              <a:t>Personal</a:t>
            </a:r>
            <a:r>
              <a:rPr lang="en-US" altLang="en-US" sz="4000" smtClean="0">
                <a:latin typeface="Comic Sans MS" panose="030F0702030302020204" pitchFamily="66" charset="0"/>
              </a:rPr>
              <a:t> eg supplier, customer etc.</a:t>
            </a:r>
          </a:p>
          <a:p>
            <a:pPr eaLnBrk="1" hangingPunct="1">
              <a:buClr>
                <a:schemeClr val="tx1"/>
              </a:buClr>
              <a:buFont typeface="Wingdings" panose="05000000000000000000" pitchFamily="2" charset="2"/>
              <a:buChar char="Ø"/>
            </a:pPr>
            <a:r>
              <a:rPr lang="en-US" altLang="en-US" sz="4000" b="1" smtClean="0">
                <a:latin typeface="Comic Sans MS" panose="030F0702030302020204" pitchFamily="66" charset="0"/>
              </a:rPr>
              <a:t>Real</a:t>
            </a:r>
            <a:r>
              <a:rPr lang="en-US" altLang="en-US" sz="4000" smtClean="0">
                <a:latin typeface="Comic Sans MS" panose="030F0702030302020204" pitchFamily="66" charset="0"/>
              </a:rPr>
              <a:t>  eg machinery, assets </a:t>
            </a:r>
          </a:p>
          <a:p>
            <a:pPr eaLnBrk="1" hangingPunct="1">
              <a:buClr>
                <a:schemeClr val="tx1"/>
              </a:buClr>
              <a:buFont typeface="Wingdings" panose="05000000000000000000" pitchFamily="2" charset="2"/>
              <a:buChar char="Ø"/>
            </a:pPr>
            <a:r>
              <a:rPr lang="en-US" altLang="en-US" sz="4000" b="1" smtClean="0">
                <a:latin typeface="Comic Sans MS" panose="030F0702030302020204" pitchFamily="66" charset="0"/>
              </a:rPr>
              <a:t>Nominal</a:t>
            </a:r>
            <a:r>
              <a:rPr lang="en-US" altLang="en-US" sz="4000" smtClean="0">
                <a:latin typeface="Comic Sans MS" panose="030F0702030302020204" pitchFamily="66" charset="0"/>
              </a:rPr>
              <a:t> eg profit ac, depreciation ac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042988" y="228600"/>
            <a:ext cx="7024687" cy="1143000"/>
          </a:xfrm>
        </p:spPr>
        <p:txBody>
          <a:bodyPr/>
          <a:lstStyle/>
          <a:p>
            <a:pPr eaLnBrk="1" hangingPunct="1"/>
            <a:r>
              <a:rPr lang="en-US" altLang="en-US" sz="5400" b="1" dirty="0" smtClean="0">
                <a:latin typeface="Comic Sans MS" panose="030F0702030302020204" pitchFamily="66" charset="0"/>
              </a:rPr>
              <a:t>Personal Accounts</a:t>
            </a:r>
          </a:p>
        </p:txBody>
      </p:sp>
      <p:sp>
        <p:nvSpPr>
          <p:cNvPr id="21507" name="Rectangle 3"/>
          <p:cNvSpPr>
            <a:spLocks noGrp="1" noChangeArrowheads="1"/>
          </p:cNvSpPr>
          <p:nvPr>
            <p:ph idx="1"/>
          </p:nvPr>
        </p:nvSpPr>
        <p:spPr>
          <a:xfrm>
            <a:off x="838200" y="1447800"/>
            <a:ext cx="7315200" cy="4384675"/>
          </a:xfrm>
        </p:spPr>
        <p:txBody>
          <a:bodyPr/>
          <a:lstStyle/>
          <a:p>
            <a:pPr eaLnBrk="1" hangingPunct="1">
              <a:buClr>
                <a:schemeClr val="tx1"/>
              </a:buClr>
              <a:buFont typeface="Wingdings" panose="05000000000000000000" pitchFamily="2" charset="2"/>
              <a:buChar char="Ø"/>
            </a:pPr>
            <a:r>
              <a:rPr lang="en-IN" altLang="en-US" sz="2400" b="1" dirty="0" smtClean="0">
                <a:latin typeface="Comic Sans MS" panose="030F0702030302020204" pitchFamily="66" charset="0"/>
              </a:rPr>
              <a:t>The elements or accounts which represent persons and organisations.</a:t>
            </a:r>
          </a:p>
          <a:p>
            <a:pPr eaLnBrk="1" hangingPunct="1">
              <a:buClr>
                <a:schemeClr val="tx1"/>
              </a:buClr>
              <a:buFont typeface="Wingdings" panose="05000000000000000000" pitchFamily="2" charset="2"/>
              <a:buChar char="Ø"/>
            </a:pPr>
            <a:r>
              <a:rPr lang="en-IN" altLang="en-US" sz="2400" dirty="0" smtClean="0">
                <a:latin typeface="Comic Sans MS" panose="030F0702030302020204" pitchFamily="66" charset="0"/>
              </a:rPr>
              <a:t>Mrs. </a:t>
            </a:r>
            <a:r>
              <a:rPr lang="en-IN" altLang="en-US" sz="2400" dirty="0" err="1" smtClean="0">
                <a:latin typeface="Comic Sans MS" panose="030F0702030302020204" pitchFamily="66" charset="0"/>
              </a:rPr>
              <a:t>Vimla</a:t>
            </a:r>
            <a:r>
              <a:rPr lang="en-IN" altLang="en-US" sz="2400" dirty="0" smtClean="0">
                <a:latin typeface="Comic Sans MS" panose="030F0702030302020204" pitchFamily="66" charset="0"/>
              </a:rPr>
              <a:t> a/c - representing Mrs. </a:t>
            </a:r>
            <a:r>
              <a:rPr lang="en-IN" altLang="en-US" sz="2400" dirty="0" err="1" smtClean="0">
                <a:latin typeface="Comic Sans MS" panose="030F0702030302020204" pitchFamily="66" charset="0"/>
              </a:rPr>
              <a:t>Vimla</a:t>
            </a:r>
            <a:r>
              <a:rPr lang="en-IN" altLang="en-US" sz="2400" dirty="0" smtClean="0">
                <a:latin typeface="Comic Sans MS" panose="030F0702030302020204" pitchFamily="66" charset="0"/>
              </a:rPr>
              <a:t> a person.</a:t>
            </a:r>
          </a:p>
          <a:p>
            <a:pPr eaLnBrk="1" hangingPunct="1">
              <a:buClr>
                <a:schemeClr val="tx1"/>
              </a:buClr>
              <a:buFont typeface="Wingdings" panose="05000000000000000000" pitchFamily="2" charset="2"/>
              <a:buChar char="Ø"/>
            </a:pPr>
            <a:r>
              <a:rPr lang="en-IN" altLang="en-US" sz="2400" dirty="0" smtClean="0">
                <a:latin typeface="Comic Sans MS" panose="030F0702030302020204" pitchFamily="66" charset="0"/>
              </a:rPr>
              <a:t>M/s Bharat &amp; Co a/c - representing M/s Bharat &amp; Co, an organisation.</a:t>
            </a:r>
          </a:p>
          <a:p>
            <a:pPr eaLnBrk="1" hangingPunct="1">
              <a:buClr>
                <a:schemeClr val="tx1"/>
              </a:buClr>
              <a:buFont typeface="Wingdings" panose="05000000000000000000" pitchFamily="2" charset="2"/>
              <a:buChar char="Ø"/>
            </a:pPr>
            <a:r>
              <a:rPr lang="en-IN" altLang="en-US" sz="2400" dirty="0" smtClean="0">
                <a:latin typeface="Comic Sans MS" panose="030F0702030302020204" pitchFamily="66" charset="0"/>
              </a:rPr>
              <a:t>Capital a/c - representing the owner of the business, a person or organisation.</a:t>
            </a:r>
          </a:p>
          <a:p>
            <a:pPr eaLnBrk="1" hangingPunct="1">
              <a:buClr>
                <a:schemeClr val="tx1"/>
              </a:buClr>
              <a:buFont typeface="Wingdings" panose="05000000000000000000" pitchFamily="2" charset="2"/>
              <a:buChar char="Ø"/>
            </a:pPr>
            <a:r>
              <a:rPr lang="en-IN" altLang="en-US" sz="2400" dirty="0" smtClean="0">
                <a:latin typeface="Comic Sans MS" panose="030F0702030302020204" pitchFamily="66" charset="0"/>
              </a:rPr>
              <a:t>Bank a/c - representing Bank, an organisation.</a:t>
            </a:r>
            <a:endParaRPr lang="en-US" altLang="en-US" sz="2400" dirty="0" smtClean="0">
              <a:latin typeface="Comic Sans MS" panose="030F0702030302020204" pitchFamily="66"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42988" y="228600"/>
            <a:ext cx="7024687" cy="1143000"/>
          </a:xfrm>
        </p:spPr>
        <p:txBody>
          <a:bodyPr/>
          <a:lstStyle/>
          <a:p>
            <a:pPr eaLnBrk="1" hangingPunct="1"/>
            <a:r>
              <a:rPr lang="en-IN" altLang="en-US" sz="5400" b="1" dirty="0" smtClean="0">
                <a:latin typeface="Comic Sans MS" panose="030F0702030302020204" pitchFamily="66" charset="0"/>
              </a:rPr>
              <a:t>Real Accounts</a:t>
            </a:r>
          </a:p>
        </p:txBody>
      </p:sp>
      <p:sp>
        <p:nvSpPr>
          <p:cNvPr id="22531" name="Rectangle 3"/>
          <p:cNvSpPr>
            <a:spLocks noGrp="1" noChangeArrowheads="1"/>
          </p:cNvSpPr>
          <p:nvPr>
            <p:ph idx="1"/>
          </p:nvPr>
        </p:nvSpPr>
        <p:spPr>
          <a:xfrm>
            <a:off x="838200" y="1524000"/>
            <a:ext cx="7315200" cy="4384675"/>
          </a:xfrm>
        </p:spPr>
        <p:txBody>
          <a:bodyPr/>
          <a:lstStyle/>
          <a:p>
            <a:pPr eaLnBrk="1" hangingPunct="1">
              <a:buClr>
                <a:schemeClr val="tx1"/>
              </a:buClr>
              <a:buFont typeface="Wingdings" panose="05000000000000000000" pitchFamily="2" charset="2"/>
              <a:buChar char="Ø"/>
            </a:pPr>
            <a:r>
              <a:rPr lang="en-IN" altLang="en-US" sz="2400" b="1" dirty="0" smtClean="0">
                <a:latin typeface="Comic Sans MS" panose="030F0702030302020204" pitchFamily="66" charset="0"/>
              </a:rPr>
              <a:t>The elements or accounts which represent tangible aspects.</a:t>
            </a:r>
          </a:p>
          <a:p>
            <a:pPr lvl="1" eaLnBrk="1" hangingPunct="1">
              <a:buClr>
                <a:schemeClr val="tx1"/>
              </a:buClr>
              <a:buFont typeface="Wingdings" panose="05000000000000000000" pitchFamily="2" charset="2"/>
              <a:buChar char="Ø"/>
            </a:pPr>
            <a:r>
              <a:rPr lang="en-IN" altLang="en-US" sz="2400" b="1" dirty="0" smtClean="0">
                <a:latin typeface="Comic Sans MS" panose="030F0702030302020204" pitchFamily="66" charset="0"/>
              </a:rPr>
              <a:t>Cash a/c - representing cash which is tangible.</a:t>
            </a:r>
          </a:p>
          <a:p>
            <a:pPr lvl="1" eaLnBrk="1" hangingPunct="1">
              <a:buClr>
                <a:schemeClr val="tx1"/>
              </a:buClr>
              <a:buFont typeface="Wingdings" panose="05000000000000000000" pitchFamily="2" charset="2"/>
              <a:buChar char="Ø"/>
            </a:pPr>
            <a:r>
              <a:rPr lang="en-IN" altLang="en-US" sz="2400" b="1" dirty="0" smtClean="0">
                <a:latin typeface="Comic Sans MS" panose="030F0702030302020204" pitchFamily="66" charset="0"/>
              </a:rPr>
              <a:t>Goods/Stock a/c - representing Stock which is tangible.</a:t>
            </a:r>
          </a:p>
          <a:p>
            <a:pPr lvl="1" eaLnBrk="1" hangingPunct="1">
              <a:buClr>
                <a:schemeClr val="tx1"/>
              </a:buClr>
              <a:buFont typeface="Wingdings" panose="05000000000000000000" pitchFamily="2" charset="2"/>
              <a:buChar char="Ø"/>
            </a:pPr>
            <a:r>
              <a:rPr lang="en-IN" altLang="en-US" sz="2400" b="1" dirty="0" smtClean="0">
                <a:latin typeface="Comic Sans MS" panose="030F0702030302020204" pitchFamily="66" charset="0"/>
              </a:rPr>
              <a:t>Furniture a/c - representing Furniture which is tangible.</a:t>
            </a:r>
            <a:endParaRPr lang="en-US" altLang="en-US" sz="2400" b="1" dirty="0" smtClean="0">
              <a:latin typeface="Comic Sans MS" panose="030F0702030302020204" pitchFamily="66"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42988" y="228600"/>
            <a:ext cx="7024687" cy="1143000"/>
          </a:xfrm>
        </p:spPr>
        <p:txBody>
          <a:bodyPr/>
          <a:lstStyle/>
          <a:p>
            <a:pPr eaLnBrk="1" hangingPunct="1"/>
            <a:r>
              <a:rPr lang="en-US" altLang="en-US" sz="5400" b="1" smtClean="0">
                <a:latin typeface="Comic Sans MS" panose="030F0702030302020204" pitchFamily="66" charset="0"/>
              </a:rPr>
              <a:t>Nominal Accounts</a:t>
            </a:r>
          </a:p>
        </p:txBody>
      </p:sp>
      <p:sp>
        <p:nvSpPr>
          <p:cNvPr id="23555" name="Rectangle 3"/>
          <p:cNvSpPr>
            <a:spLocks noGrp="1" noChangeArrowheads="1"/>
          </p:cNvSpPr>
          <p:nvPr>
            <p:ph idx="1"/>
          </p:nvPr>
        </p:nvSpPr>
        <p:spPr>
          <a:xfrm>
            <a:off x="838200" y="1447800"/>
            <a:ext cx="7315200" cy="4648200"/>
          </a:xfrm>
        </p:spPr>
        <p:txBody>
          <a:bodyPr/>
          <a:lstStyle/>
          <a:p>
            <a:pPr eaLnBrk="1" hangingPunct="1">
              <a:buClr>
                <a:schemeClr val="tx1"/>
              </a:buClr>
              <a:buFont typeface="Wingdings" panose="05000000000000000000" pitchFamily="2" charset="2"/>
              <a:buChar char="Ø"/>
            </a:pPr>
            <a:r>
              <a:rPr lang="en-IN" altLang="en-US" sz="2400" b="1" dirty="0" smtClean="0">
                <a:latin typeface="Comic Sans MS" panose="030F0702030302020204" pitchFamily="66" charset="0"/>
              </a:rPr>
              <a:t>The elements or accounts which represent expenses, losses, incomes, gains.</a:t>
            </a:r>
          </a:p>
          <a:p>
            <a:pPr lvl="1" eaLnBrk="1" hangingPunct="1">
              <a:buClr>
                <a:schemeClr val="tx1"/>
              </a:buClr>
              <a:buFont typeface="Wingdings" panose="05000000000000000000" pitchFamily="2" charset="2"/>
              <a:buChar char="Ø"/>
            </a:pPr>
            <a:r>
              <a:rPr lang="en-IN" altLang="en-US" sz="2400" b="1" dirty="0" smtClean="0">
                <a:latin typeface="Comic Sans MS" panose="030F0702030302020204" pitchFamily="66" charset="0"/>
              </a:rPr>
              <a:t>Salaries a/c - representing expenditure on account of salaries, an expense.</a:t>
            </a:r>
          </a:p>
          <a:p>
            <a:pPr lvl="1" eaLnBrk="1" hangingPunct="1">
              <a:buClr>
                <a:schemeClr val="tx1"/>
              </a:buClr>
              <a:buFont typeface="Wingdings" panose="05000000000000000000" pitchFamily="2" charset="2"/>
              <a:buChar char="Ø"/>
            </a:pPr>
            <a:r>
              <a:rPr lang="en-IN" altLang="en-US" sz="2400" b="1" dirty="0" smtClean="0">
                <a:latin typeface="Comic Sans MS" panose="030F0702030302020204" pitchFamily="66" charset="0"/>
              </a:rPr>
              <a:t>Interest received a/c - representing income on account of interest, an income.</a:t>
            </a:r>
          </a:p>
          <a:p>
            <a:pPr lvl="1" eaLnBrk="1" hangingPunct="1">
              <a:buClr>
                <a:schemeClr val="tx1"/>
              </a:buClr>
              <a:buFont typeface="Wingdings" panose="05000000000000000000" pitchFamily="2" charset="2"/>
              <a:buChar char="Ø"/>
            </a:pPr>
            <a:r>
              <a:rPr lang="en-IN" altLang="en-US" sz="2400" b="1" dirty="0" smtClean="0">
                <a:latin typeface="Comic Sans MS" panose="030F0702030302020204" pitchFamily="66" charset="0"/>
              </a:rPr>
              <a:t>Loss on sale of Asset a/c - representing the loss incurred on sale of assets, a loss.</a:t>
            </a:r>
          </a:p>
          <a:p>
            <a:pPr lvl="1" eaLnBrk="1" hangingPunct="1">
              <a:buClr>
                <a:schemeClr val="tx1"/>
              </a:buClr>
              <a:buFont typeface="Wingdings" panose="05000000000000000000" pitchFamily="2" charset="2"/>
              <a:buChar char="Ø"/>
            </a:pPr>
            <a:r>
              <a:rPr lang="en-IN" altLang="en-US" sz="2400" b="1" dirty="0" smtClean="0">
                <a:latin typeface="Comic Sans MS" panose="030F0702030302020204" pitchFamily="66" charset="0"/>
              </a:rPr>
              <a:t>We do not come across such accounts till a later stage of our learning. For now, please, assume that such accounts exist.</a:t>
            </a:r>
          </a:p>
          <a:p>
            <a:pPr lvl="1" eaLnBrk="1" hangingPunct="1">
              <a:buClr>
                <a:schemeClr val="tx1"/>
              </a:buClr>
              <a:buFont typeface="Wingdings" panose="05000000000000000000" pitchFamily="2" charset="2"/>
              <a:buChar char="Ø"/>
            </a:pPr>
            <a:r>
              <a:rPr lang="en-IN" altLang="en-US" sz="2400" b="1" dirty="0" smtClean="0">
                <a:latin typeface="Comic Sans MS" panose="030F0702030302020204" pitchFamily="66" charset="0"/>
              </a:rPr>
              <a:t>Profit on sale of Asset a/c - representing the profit made on sale of assets, a gain.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42988" y="228600"/>
            <a:ext cx="7024687" cy="1143000"/>
          </a:xfrm>
        </p:spPr>
        <p:txBody>
          <a:bodyPr/>
          <a:lstStyle/>
          <a:p>
            <a:pPr eaLnBrk="1" hangingPunct="1"/>
            <a:r>
              <a:rPr lang="en-US" altLang="en-US" sz="5400" b="1" dirty="0" smtClean="0">
                <a:latin typeface="Comic Sans MS" panose="030F0702030302020204" pitchFamily="66" charset="0"/>
              </a:rPr>
              <a:t>Assignment</a:t>
            </a:r>
          </a:p>
        </p:txBody>
      </p:sp>
      <p:sp>
        <p:nvSpPr>
          <p:cNvPr id="23555" name="Rectangle 3"/>
          <p:cNvSpPr>
            <a:spLocks noGrp="1" noChangeArrowheads="1"/>
          </p:cNvSpPr>
          <p:nvPr>
            <p:ph idx="1"/>
          </p:nvPr>
        </p:nvSpPr>
        <p:spPr>
          <a:xfrm>
            <a:off x="838200" y="1447800"/>
            <a:ext cx="7315200" cy="4384675"/>
          </a:xfrm>
        </p:spPr>
        <p:txBody>
          <a:bodyPr/>
          <a:lstStyle/>
          <a:p>
            <a:pPr eaLnBrk="1" hangingPunct="1">
              <a:buClr>
                <a:schemeClr val="tx1"/>
              </a:buClr>
              <a:buFont typeface="Wingdings" panose="05000000000000000000" pitchFamily="2" charset="2"/>
              <a:buChar char="Ø"/>
            </a:pPr>
            <a:endParaRPr lang="en-IN" altLang="en-US" b="1" dirty="0" smtClean="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smtClean="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smtClean="0">
              <a:latin typeface="Comic Sans MS" panose="030F0702030302020204" pitchFamily="66" charset="0"/>
            </a:endParaRPr>
          </a:p>
          <a:p>
            <a:pPr marL="0" indent="0" algn="ctr" eaLnBrk="1" hangingPunct="1">
              <a:buClr>
                <a:schemeClr val="tx1"/>
              </a:buClr>
              <a:buNone/>
            </a:pPr>
            <a:r>
              <a:rPr lang="en-IN" altLang="en-US" b="1" dirty="0" smtClean="0">
                <a:latin typeface="Comic Sans MS" panose="030F0702030302020204" pitchFamily="66" charset="0"/>
              </a:rPr>
              <a:t>Classify type of accounts</a:t>
            </a:r>
          </a:p>
        </p:txBody>
      </p:sp>
    </p:spTree>
    <p:extLst>
      <p:ext uri="{BB962C8B-B14F-4D97-AF65-F5344CB8AC3E}">
        <p14:creationId xmlns:p14="http://schemas.microsoft.com/office/powerpoint/2010/main" val="3464071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33400" y="228600"/>
            <a:ext cx="8382000" cy="1066800"/>
          </a:xfrm>
        </p:spPr>
        <p:txBody>
          <a:bodyPr/>
          <a:lstStyle/>
          <a:p>
            <a:pPr eaLnBrk="1" hangingPunct="1"/>
            <a:r>
              <a:rPr lang="en-US" altLang="en-US" sz="4400" b="1" smtClean="0">
                <a:latin typeface="Comic Sans MS" panose="030F0702030302020204" pitchFamily="66" charset="0"/>
              </a:rPr>
              <a:t>Golden Rule of Accounting</a:t>
            </a:r>
            <a:endParaRPr lang="en-US" altLang="en-US" sz="5400" b="1" smtClean="0">
              <a:latin typeface="Comic Sans MS" panose="030F0702030302020204" pitchFamily="66" charset="0"/>
            </a:endParaRPr>
          </a:p>
        </p:txBody>
      </p:sp>
      <p:sp>
        <p:nvSpPr>
          <p:cNvPr id="24579" name="Rectangle 3"/>
          <p:cNvSpPr>
            <a:spLocks noGrp="1" noChangeArrowheads="1"/>
          </p:cNvSpPr>
          <p:nvPr>
            <p:ph idx="1"/>
          </p:nvPr>
        </p:nvSpPr>
        <p:spPr>
          <a:xfrm>
            <a:off x="838200" y="1447800"/>
            <a:ext cx="7315200" cy="4572000"/>
          </a:xfrm>
        </p:spPr>
        <p:txBody>
          <a:bodyPr/>
          <a:lstStyle/>
          <a:p>
            <a:pPr eaLnBrk="1" hangingPunct="1"/>
            <a:r>
              <a:rPr lang="en-IN" altLang="en-US" sz="3600" b="1" smtClean="0"/>
              <a:t>Personal Account: Debit The Receiver, Credit The Giver</a:t>
            </a:r>
            <a:endParaRPr lang="en-IN" altLang="en-US" sz="3600" smtClean="0"/>
          </a:p>
          <a:p>
            <a:pPr eaLnBrk="1" hangingPunct="1"/>
            <a:r>
              <a:rPr lang="en-IN" altLang="en-US" sz="3600" b="1" smtClean="0"/>
              <a:t>Real Account: Debit What Comes In, Credit What Goes Out</a:t>
            </a:r>
            <a:endParaRPr lang="en-IN" altLang="en-US" sz="3600" smtClean="0"/>
          </a:p>
          <a:p>
            <a:pPr eaLnBrk="1" hangingPunct="1"/>
            <a:r>
              <a:rPr lang="en-IN" altLang="en-US" sz="3600" b="1" smtClean="0"/>
              <a:t>Nominal Account: Debit All Expenses And Losses, Credit All Incomes And Gains</a:t>
            </a:r>
            <a:endParaRPr lang="en-IN" altLang="en-US" sz="360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42988" y="228600"/>
            <a:ext cx="7024687" cy="1143000"/>
          </a:xfrm>
        </p:spPr>
        <p:txBody>
          <a:bodyPr/>
          <a:lstStyle/>
          <a:p>
            <a:pPr eaLnBrk="1" hangingPunct="1"/>
            <a:r>
              <a:rPr lang="en-US" altLang="en-US" sz="5400" b="1" dirty="0" smtClean="0">
                <a:latin typeface="Comic Sans MS" panose="030F0702030302020204" pitchFamily="66" charset="0"/>
              </a:rPr>
              <a:t>Assignment</a:t>
            </a:r>
          </a:p>
        </p:txBody>
      </p:sp>
      <p:sp>
        <p:nvSpPr>
          <p:cNvPr id="23555" name="Rectangle 3"/>
          <p:cNvSpPr>
            <a:spLocks noGrp="1" noChangeArrowheads="1"/>
          </p:cNvSpPr>
          <p:nvPr>
            <p:ph idx="1"/>
          </p:nvPr>
        </p:nvSpPr>
        <p:spPr>
          <a:xfrm>
            <a:off x="838200" y="1447800"/>
            <a:ext cx="7315200" cy="4384675"/>
          </a:xfrm>
        </p:spPr>
        <p:txBody>
          <a:bodyPr/>
          <a:lstStyle/>
          <a:p>
            <a:pPr eaLnBrk="1" hangingPunct="1">
              <a:buClr>
                <a:schemeClr val="tx1"/>
              </a:buClr>
              <a:buFont typeface="Wingdings" panose="05000000000000000000" pitchFamily="2" charset="2"/>
              <a:buChar char="Ø"/>
            </a:pPr>
            <a:endParaRPr lang="en-IN" altLang="en-US" b="1" dirty="0" smtClean="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smtClean="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smtClean="0">
              <a:latin typeface="Comic Sans MS" panose="030F0702030302020204" pitchFamily="66" charset="0"/>
            </a:endParaRPr>
          </a:p>
          <a:p>
            <a:pPr marL="0" indent="0" algn="ctr" eaLnBrk="1" hangingPunct="1">
              <a:buClr>
                <a:schemeClr val="tx1"/>
              </a:buClr>
              <a:buNone/>
            </a:pPr>
            <a:r>
              <a:rPr lang="en-IN" altLang="en-US" b="1" dirty="0" smtClean="0">
                <a:latin typeface="Comic Sans MS" panose="030F0702030302020204" pitchFamily="66" charset="0"/>
              </a:rPr>
              <a:t>Classify type of accounts</a:t>
            </a:r>
          </a:p>
        </p:txBody>
      </p:sp>
    </p:spTree>
    <p:extLst>
      <p:ext uri="{BB962C8B-B14F-4D97-AF65-F5344CB8AC3E}">
        <p14:creationId xmlns:p14="http://schemas.microsoft.com/office/powerpoint/2010/main" val="2220971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23888" y="1709738"/>
            <a:ext cx="7886700" cy="2852737"/>
          </a:xfrm>
        </p:spPr>
        <p:txBody>
          <a:bodyPr/>
          <a:lstStyle/>
          <a:p>
            <a:pPr eaLnBrk="1" hangingPunct="1"/>
            <a:r>
              <a:rPr lang="en-US" altLang="en-US" sz="4800" b="1" dirty="0">
                <a:latin typeface="Comic Sans MS" panose="030F0702030302020204" pitchFamily="66" charset="0"/>
              </a:rPr>
              <a:t>Chart of Accounts</a:t>
            </a:r>
            <a:endParaRPr lang="en-IN" altLang="en-US" dirty="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sz="5400" b="1" dirty="0" smtClean="0">
                <a:latin typeface="Comic Sans MS" panose="030F0702030302020204" pitchFamily="66" charset="0"/>
              </a:rPr>
              <a:t>Chart of Accounts</a:t>
            </a:r>
          </a:p>
        </p:txBody>
      </p:sp>
      <p:sp>
        <p:nvSpPr>
          <p:cNvPr id="27651" name="Rectangle 3"/>
          <p:cNvSpPr>
            <a:spLocks noGrp="1" noChangeArrowheads="1"/>
          </p:cNvSpPr>
          <p:nvPr>
            <p:ph idx="1"/>
          </p:nvPr>
        </p:nvSpPr>
        <p:spPr>
          <a:xfrm>
            <a:off x="1042988" y="1676400"/>
            <a:ext cx="6777037" cy="4267200"/>
          </a:xfrm>
        </p:spPr>
        <p:txBody>
          <a:bodyPr/>
          <a:lstStyle/>
          <a:p>
            <a:pPr eaLnBrk="1" hangingPunct="1">
              <a:buClr>
                <a:schemeClr val="tx1"/>
              </a:buClr>
              <a:buFont typeface="Wingdings" panose="05000000000000000000" pitchFamily="2" charset="2"/>
              <a:buChar char="Ø"/>
            </a:pPr>
            <a:r>
              <a:rPr lang="en-IN" altLang="en-US" sz="4000" b="1" smtClean="0">
                <a:latin typeface="Comic Sans MS" panose="030F0702030302020204" pitchFamily="66" charset="0"/>
              </a:rPr>
              <a:t>A chart of accounts is a listing of the names of the accounts that a company has identified and made available for recording transactions in its general ledger.</a:t>
            </a:r>
            <a:endParaRPr lang="en-US" altLang="en-US" sz="4000" b="1" smtClean="0">
              <a:latin typeface="Comic Sans MS" panose="030F0702030302020204" pitchFamily="66"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sz="5400" dirty="0" smtClean="0">
                <a:latin typeface="Comic Sans MS" panose="030F0702030302020204" pitchFamily="66" charset="0"/>
              </a:rPr>
              <a:t>What is Accounting</a:t>
            </a:r>
            <a:endParaRPr lang="en-IN" altLang="en-US" sz="5400" dirty="0" smtClean="0">
              <a:latin typeface="Comic Sans MS" panose="030F0702030302020204" pitchFamily="66" charset="0"/>
            </a:endParaRPr>
          </a:p>
        </p:txBody>
      </p:sp>
      <p:sp>
        <p:nvSpPr>
          <p:cNvPr id="16387" name="Content Placeholder 2"/>
          <p:cNvSpPr>
            <a:spLocks noGrp="1"/>
          </p:cNvSpPr>
          <p:nvPr>
            <p:ph idx="1"/>
          </p:nvPr>
        </p:nvSpPr>
        <p:spPr/>
        <p:txBody>
          <a:bodyPr/>
          <a:lstStyle/>
          <a:p>
            <a:pPr eaLnBrk="1" hangingPunct="1"/>
            <a:r>
              <a:rPr lang="en-US" altLang="en-US" sz="3600" dirty="0" smtClean="0"/>
              <a:t>Accounting is defined as the art of </a:t>
            </a:r>
          </a:p>
          <a:p>
            <a:pPr lvl="1" eaLnBrk="1" hangingPunct="1"/>
            <a:r>
              <a:rPr lang="en-US" altLang="en-US" sz="3300" dirty="0" smtClean="0"/>
              <a:t>Recording, </a:t>
            </a:r>
          </a:p>
          <a:p>
            <a:pPr lvl="1" eaLnBrk="1" hangingPunct="1"/>
            <a:r>
              <a:rPr lang="en-US" altLang="en-US" sz="3300" dirty="0" smtClean="0"/>
              <a:t>Classifying </a:t>
            </a:r>
          </a:p>
          <a:p>
            <a:pPr lvl="1" eaLnBrk="1" hangingPunct="1"/>
            <a:r>
              <a:rPr lang="en-US" altLang="en-US" sz="3300" dirty="0" smtClean="0"/>
              <a:t>Summarizing transactions in monetary terms </a:t>
            </a:r>
          </a:p>
          <a:p>
            <a:pPr lvl="1" eaLnBrk="1" hangingPunct="1"/>
            <a:r>
              <a:rPr lang="en-US" altLang="en-US" sz="3300" dirty="0" smtClean="0"/>
              <a:t>For preparation of Financial Statements</a:t>
            </a:r>
            <a:endParaRPr lang="en-IN" altLang="en-US" sz="3300"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552138" y="152400"/>
          <a:ext cx="7848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5" name="TextBox 3"/>
          <p:cNvSpPr txBox="1">
            <a:spLocks noChangeArrowheads="1"/>
          </p:cNvSpPr>
          <p:nvPr/>
        </p:nvSpPr>
        <p:spPr bwMode="auto">
          <a:xfrm>
            <a:off x="1676400" y="5638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pPr eaLnBrk="1" hangingPunct="1"/>
            <a:r>
              <a:rPr lang="en-US" altLang="en-US"/>
              <a:t>Balance Sheet</a:t>
            </a:r>
            <a:endParaRPr lang="en-IN" altLang="en-US"/>
          </a:p>
        </p:txBody>
      </p:sp>
      <p:sp>
        <p:nvSpPr>
          <p:cNvPr id="28676" name="TextBox 6"/>
          <p:cNvSpPr txBox="1">
            <a:spLocks noChangeArrowheads="1"/>
          </p:cNvSpPr>
          <p:nvPr/>
        </p:nvSpPr>
        <p:spPr bwMode="auto">
          <a:xfrm>
            <a:off x="5105400" y="571500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pPr eaLnBrk="1" hangingPunct="1"/>
            <a:r>
              <a:rPr lang="en-US" altLang="en-US"/>
              <a:t>Profit-Loss Account</a:t>
            </a:r>
            <a:endParaRPr lang="en-IN" altLang="en-US"/>
          </a:p>
        </p:txBody>
      </p:sp>
      <p:grpSp>
        <p:nvGrpSpPr>
          <p:cNvPr id="28677" name="Group 4"/>
          <p:cNvGrpSpPr>
            <a:grpSpLocks/>
          </p:cNvGrpSpPr>
          <p:nvPr/>
        </p:nvGrpSpPr>
        <p:grpSpPr bwMode="auto">
          <a:xfrm>
            <a:off x="2020888" y="4191000"/>
            <a:ext cx="2017712" cy="604838"/>
            <a:chOff x="1433283" y="3887792"/>
            <a:chExt cx="2017472" cy="912572"/>
          </a:xfrm>
        </p:grpSpPr>
        <p:sp>
          <p:nvSpPr>
            <p:cNvPr id="6" name="Rectangle 5"/>
            <p:cNvSpPr/>
            <p:nvPr/>
          </p:nvSpPr>
          <p:spPr>
            <a:xfrm>
              <a:off x="1433283" y="3887792"/>
              <a:ext cx="1825408" cy="91257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TextBox 6"/>
            <p:cNvSpPr txBox="1"/>
            <p:nvPr/>
          </p:nvSpPr>
          <p:spPr>
            <a:xfrm>
              <a:off x="1433283" y="3887792"/>
              <a:ext cx="2017472" cy="819158"/>
            </a:xfrm>
            <a:prstGeom prst="rect">
              <a:avLst/>
            </a:prstGeom>
          </p:spPr>
          <p:style>
            <a:lnRef idx="0">
              <a:scrgbClr r="0" g="0" b="0"/>
            </a:lnRef>
            <a:fillRef idx="0">
              <a:scrgbClr r="0" g="0" b="0"/>
            </a:fillRef>
            <a:effectRef idx="0">
              <a:scrgbClr r="0" g="0" b="0"/>
            </a:effectRef>
            <a:fontRef idx="minor">
              <a:schemeClr val="lt1"/>
            </a:fontRef>
          </p:style>
          <p:txBody>
            <a:bodyPr lIns="24130" tIns="24130" rIns="24130" bIns="24130" spcCol="1270" anchor="ctr"/>
            <a:lstStyle/>
            <a:p>
              <a:pPr algn="ctr" defTabSz="1689100">
                <a:lnSpc>
                  <a:spcPct val="90000"/>
                </a:lnSpc>
                <a:spcAft>
                  <a:spcPct val="35000"/>
                </a:spcAft>
                <a:defRPr/>
              </a:pPr>
              <a:r>
                <a:rPr lang="en-US" sz="3000" b="0" dirty="0"/>
                <a:t>Equity</a:t>
              </a:r>
            </a:p>
          </p:txBody>
        </p:sp>
      </p:grpSp>
      <p:cxnSp>
        <p:nvCxnSpPr>
          <p:cNvPr id="13" name="Straight Connector 12"/>
          <p:cNvCxnSpPr/>
          <p:nvPr/>
        </p:nvCxnSpPr>
        <p:spPr>
          <a:xfrm>
            <a:off x="1447800" y="3810000"/>
            <a:ext cx="0" cy="682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7" idx="1"/>
          </p:cNvCxnSpPr>
          <p:nvPr/>
        </p:nvCxnSpPr>
        <p:spPr>
          <a:xfrm flipV="1">
            <a:off x="1447800" y="4462463"/>
            <a:ext cx="573088" cy="3016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28600" y="365125"/>
            <a:ext cx="8286750" cy="1158875"/>
          </a:xfrm>
        </p:spPr>
        <p:txBody>
          <a:bodyPr/>
          <a:lstStyle/>
          <a:p>
            <a:r>
              <a:rPr lang="en-US" altLang="en-US" smtClean="0"/>
              <a:t>Mapping of Account Types vs Chart of Accounts</a:t>
            </a:r>
            <a:endParaRPr lang="en-IN" altLang="en-US" smtClean="0"/>
          </a:p>
        </p:txBody>
      </p:sp>
      <p:graphicFrame>
        <p:nvGraphicFramePr>
          <p:cNvPr id="3" name="Table 2"/>
          <p:cNvGraphicFramePr>
            <a:graphicFrameLocks noGrp="1"/>
          </p:cNvGraphicFramePr>
          <p:nvPr/>
        </p:nvGraphicFramePr>
        <p:xfrm>
          <a:off x="628650" y="2286000"/>
          <a:ext cx="7886700" cy="3292476"/>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4253549004"/>
                    </a:ext>
                  </a:extLst>
                </a:gridCol>
                <a:gridCol w="3943350">
                  <a:extLst>
                    <a:ext uri="{9D8B030D-6E8A-4147-A177-3AD203B41FA5}">
                      <a16:colId xmlns:a16="http://schemas.microsoft.com/office/drawing/2014/main" val="3841751966"/>
                    </a:ext>
                  </a:extLst>
                </a:gridCol>
              </a:tblGrid>
              <a:tr h="579232">
                <a:tc>
                  <a:txBody>
                    <a:bodyPr/>
                    <a:lstStyle/>
                    <a:p>
                      <a:r>
                        <a:rPr lang="en-US" sz="3200" dirty="0" smtClean="0"/>
                        <a:t>Account</a:t>
                      </a:r>
                      <a:r>
                        <a:rPr lang="en-US" sz="3200" baseline="0" dirty="0" smtClean="0"/>
                        <a:t> Types</a:t>
                      </a:r>
                      <a:endParaRPr lang="en-IN" sz="3200" dirty="0"/>
                    </a:p>
                  </a:txBody>
                  <a:tcPr marT="45729" marB="45729"/>
                </a:tc>
                <a:tc>
                  <a:txBody>
                    <a:bodyPr/>
                    <a:lstStyle/>
                    <a:p>
                      <a:r>
                        <a:rPr lang="en-US" sz="3200" dirty="0" smtClean="0"/>
                        <a:t>Chart of Account</a:t>
                      </a:r>
                      <a:endParaRPr lang="en-IN" sz="3200" dirty="0"/>
                    </a:p>
                  </a:txBody>
                  <a:tcPr marT="45729" marB="45729"/>
                </a:tc>
                <a:extLst>
                  <a:ext uri="{0D108BD9-81ED-4DB2-BD59-A6C34878D82A}">
                    <a16:rowId xmlns:a16="http://schemas.microsoft.com/office/drawing/2014/main" val="1054537034"/>
                  </a:ext>
                </a:extLst>
              </a:tr>
              <a:tr h="1067006">
                <a:tc>
                  <a:txBody>
                    <a:bodyPr/>
                    <a:lstStyle/>
                    <a:p>
                      <a:r>
                        <a:rPr lang="en-US" sz="3200" dirty="0" smtClean="0"/>
                        <a:t>Personal Account</a:t>
                      </a:r>
                      <a:endParaRPr lang="en-IN" sz="3200" dirty="0"/>
                    </a:p>
                  </a:txBody>
                  <a:tcPr marT="45729" marB="45729"/>
                </a:tc>
                <a:tc>
                  <a:txBody>
                    <a:bodyPr/>
                    <a:lstStyle/>
                    <a:p>
                      <a:r>
                        <a:rPr lang="en-US" sz="3200" dirty="0" smtClean="0"/>
                        <a:t>Capital</a:t>
                      </a:r>
                    </a:p>
                    <a:p>
                      <a:r>
                        <a:rPr lang="en-US" sz="3200" dirty="0" smtClean="0"/>
                        <a:t>Liability</a:t>
                      </a:r>
                      <a:endParaRPr lang="en-IN" sz="3200" dirty="0"/>
                    </a:p>
                  </a:txBody>
                  <a:tcPr marT="45729" marB="45729"/>
                </a:tc>
                <a:extLst>
                  <a:ext uri="{0D108BD9-81ED-4DB2-BD59-A6C34878D82A}">
                    <a16:rowId xmlns:a16="http://schemas.microsoft.com/office/drawing/2014/main" val="3653169190"/>
                  </a:ext>
                </a:extLst>
              </a:tr>
              <a:tr h="579232">
                <a:tc>
                  <a:txBody>
                    <a:bodyPr/>
                    <a:lstStyle/>
                    <a:p>
                      <a:r>
                        <a:rPr lang="en-US" sz="3200" dirty="0" smtClean="0"/>
                        <a:t>Real Accounts</a:t>
                      </a:r>
                      <a:endParaRPr lang="en-IN" sz="3200" dirty="0"/>
                    </a:p>
                  </a:txBody>
                  <a:tcPr marT="45729" marB="45729"/>
                </a:tc>
                <a:tc>
                  <a:txBody>
                    <a:bodyPr/>
                    <a:lstStyle/>
                    <a:p>
                      <a:r>
                        <a:rPr lang="en-US" sz="3200" dirty="0" smtClean="0"/>
                        <a:t>Assets</a:t>
                      </a:r>
                      <a:endParaRPr lang="en-IN" sz="3200" dirty="0"/>
                    </a:p>
                  </a:txBody>
                  <a:tcPr marT="45729" marB="45729"/>
                </a:tc>
                <a:extLst>
                  <a:ext uri="{0D108BD9-81ED-4DB2-BD59-A6C34878D82A}">
                    <a16:rowId xmlns:a16="http://schemas.microsoft.com/office/drawing/2014/main" val="755686570"/>
                  </a:ext>
                </a:extLst>
              </a:tr>
              <a:tr h="1067006">
                <a:tc>
                  <a:txBody>
                    <a:bodyPr/>
                    <a:lstStyle/>
                    <a:p>
                      <a:r>
                        <a:rPr lang="en-US" sz="3200" dirty="0" smtClean="0"/>
                        <a:t>Nominal Accounts</a:t>
                      </a:r>
                      <a:endParaRPr lang="en-IN" sz="3200" dirty="0"/>
                    </a:p>
                  </a:txBody>
                  <a:tcPr marT="45729" marB="45729"/>
                </a:tc>
                <a:tc>
                  <a:txBody>
                    <a:bodyPr/>
                    <a:lstStyle/>
                    <a:p>
                      <a:r>
                        <a:rPr lang="en-US" sz="3200" dirty="0" smtClean="0"/>
                        <a:t>Revenue </a:t>
                      </a:r>
                    </a:p>
                    <a:p>
                      <a:r>
                        <a:rPr lang="en-US" sz="3200" dirty="0" smtClean="0"/>
                        <a:t>Expenses</a:t>
                      </a:r>
                    </a:p>
                  </a:txBody>
                  <a:tcPr marT="45729" marB="45729"/>
                </a:tc>
                <a:extLst>
                  <a:ext uri="{0D108BD9-81ED-4DB2-BD59-A6C34878D82A}">
                    <a16:rowId xmlns:a16="http://schemas.microsoft.com/office/drawing/2014/main" val="1177361203"/>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23888" y="1709738"/>
            <a:ext cx="7886700" cy="2852737"/>
          </a:xfrm>
        </p:spPr>
        <p:txBody>
          <a:bodyPr/>
          <a:lstStyle/>
          <a:p>
            <a:pPr eaLnBrk="1" hangingPunct="1"/>
            <a:r>
              <a:rPr lang="en-US" altLang="en-US" smtClean="0"/>
              <a:t>Capital (Balance Sheet Items)</a:t>
            </a:r>
            <a:endParaRPr lang="en-IN" altLang="en-US"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62000" y="381000"/>
            <a:ext cx="7024688" cy="1143000"/>
          </a:xfrm>
        </p:spPr>
        <p:txBody>
          <a:bodyPr/>
          <a:lstStyle/>
          <a:p>
            <a:pPr eaLnBrk="1" hangingPunct="1"/>
            <a:r>
              <a:rPr lang="en-US" altLang="en-US" sz="5400" b="1" smtClean="0">
                <a:latin typeface="Comic Sans MS" panose="030F0702030302020204" pitchFamily="66" charset="0"/>
              </a:rPr>
              <a:t>Asset Accounts</a:t>
            </a:r>
          </a:p>
        </p:txBody>
      </p:sp>
      <p:sp>
        <p:nvSpPr>
          <p:cNvPr id="33795" name="Content Placeholder 1"/>
          <p:cNvSpPr>
            <a:spLocks noGrp="1"/>
          </p:cNvSpPr>
          <p:nvPr>
            <p:ph idx="1"/>
          </p:nvPr>
        </p:nvSpPr>
        <p:spPr>
          <a:xfrm>
            <a:off x="533400" y="1524000"/>
            <a:ext cx="7848600" cy="4572000"/>
          </a:xfrm>
        </p:spPr>
        <p:txBody>
          <a:bodyPr/>
          <a:lstStyle/>
          <a:p>
            <a:pPr algn="just" eaLnBrk="1" hangingPunct="1"/>
            <a:r>
              <a:rPr lang="en-IN" altLang="en-US" sz="2400" smtClean="0"/>
              <a:t>Things that are resources owned by a company and which have future economic value that can be measured and can be expressed in dollars. </a:t>
            </a:r>
          </a:p>
          <a:p>
            <a:pPr lvl="1" algn="just" eaLnBrk="1" hangingPunct="1"/>
            <a:r>
              <a:rPr lang="en-IN" altLang="en-US" sz="2400" smtClean="0"/>
              <a:t>cash, investments, accounts receivable, inventory, supplies, land, buildings, equipment, and vehicles.</a:t>
            </a:r>
          </a:p>
          <a:p>
            <a:pPr algn="just" eaLnBrk="1" hangingPunct="1"/>
            <a:r>
              <a:rPr lang="en-IN" altLang="en-US" sz="2400" smtClean="0"/>
              <a:t>Assets are reported on the balance sheet usually at cost or lower. </a:t>
            </a:r>
          </a:p>
          <a:p>
            <a:pPr algn="just" eaLnBrk="1" hangingPunct="1"/>
            <a:r>
              <a:rPr lang="en-IN" altLang="en-US" sz="2400" smtClean="0"/>
              <a:t>Some valuable items that cannot be measured and expressed in dollars include the company's outstanding reputation, its customer base, the value of successful consumer brands, and its management team. As a result these items are not reported among the assets appearing on the balance sheet.</a:t>
            </a:r>
          </a:p>
          <a:p>
            <a:pPr eaLnBrk="1" hangingPunct="1"/>
            <a:endParaRPr lang="en-IN" altLang="en-US" smtClea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z="5400" b="1" smtClean="0">
                <a:latin typeface="Comic Sans MS" panose="030F0702030302020204" pitchFamily="66" charset="0"/>
              </a:rPr>
              <a:t>Asset Accounts</a:t>
            </a:r>
          </a:p>
        </p:txBody>
      </p:sp>
      <p:sp>
        <p:nvSpPr>
          <p:cNvPr id="34819" name="Rectangle 3"/>
          <p:cNvSpPr>
            <a:spLocks noGrp="1" noChangeArrowheads="1"/>
          </p:cNvSpPr>
          <p:nvPr>
            <p:ph idx="1"/>
          </p:nvPr>
        </p:nvSpPr>
        <p:spPr/>
        <p:txBody>
          <a:bodyPr/>
          <a:lstStyle/>
          <a:p>
            <a:pPr eaLnBrk="1" hangingPunct="1">
              <a:buFont typeface="Wingdings" panose="05000000000000000000" pitchFamily="2" charset="2"/>
              <a:buChar char="Ø"/>
            </a:pPr>
            <a:r>
              <a:rPr lang="en-US" altLang="en-US" sz="3600" smtClean="0">
                <a:latin typeface="Comic Sans MS" panose="030F0702030302020204" pitchFamily="66" charset="0"/>
              </a:rPr>
              <a:t>Characterized as </a:t>
            </a:r>
          </a:p>
          <a:p>
            <a:pPr lvl="1" eaLnBrk="1" hangingPunct="1">
              <a:buFont typeface="Wingdings" panose="05000000000000000000" pitchFamily="2" charset="2"/>
              <a:buChar char="Ø"/>
            </a:pPr>
            <a:r>
              <a:rPr lang="en-US" altLang="en-US" sz="3300" b="1" smtClean="0">
                <a:latin typeface="Comic Sans MS" panose="030F0702030302020204" pitchFamily="66" charset="0"/>
              </a:rPr>
              <a:t>current</a:t>
            </a:r>
            <a:r>
              <a:rPr lang="en-US" altLang="en-US" sz="3300" smtClean="0">
                <a:latin typeface="Comic Sans MS" panose="030F0702030302020204" pitchFamily="66" charset="0"/>
              </a:rPr>
              <a:t> </a:t>
            </a:r>
          </a:p>
          <a:p>
            <a:pPr lvl="1" eaLnBrk="1" hangingPunct="1">
              <a:buFont typeface="Wingdings" panose="05000000000000000000" pitchFamily="2" charset="2"/>
              <a:buChar char="Ø"/>
            </a:pPr>
            <a:r>
              <a:rPr lang="en-US" altLang="en-US" sz="3300" b="1" smtClean="0">
                <a:latin typeface="Comic Sans MS" panose="030F0702030302020204" pitchFamily="66" charset="0"/>
              </a:rPr>
              <a:t>non-current(Fixed)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z="5400" b="1" smtClean="0">
                <a:latin typeface="Comic Sans MS" panose="030F0702030302020204" pitchFamily="66" charset="0"/>
              </a:rPr>
              <a:t>Asset Accounts</a:t>
            </a:r>
          </a:p>
        </p:txBody>
      </p:sp>
      <p:sp>
        <p:nvSpPr>
          <p:cNvPr id="35843" name="Rectangle 3"/>
          <p:cNvSpPr>
            <a:spLocks noGrp="1" noChangeArrowheads="1"/>
          </p:cNvSpPr>
          <p:nvPr>
            <p:ph idx="1"/>
          </p:nvPr>
        </p:nvSpPr>
        <p:spPr/>
        <p:txBody>
          <a:bodyPr/>
          <a:lstStyle/>
          <a:p>
            <a:pPr eaLnBrk="1" hangingPunct="1">
              <a:buFont typeface="Wingdings" panose="05000000000000000000" pitchFamily="2" charset="2"/>
              <a:buChar char="Ø"/>
            </a:pPr>
            <a:r>
              <a:rPr lang="en-US" altLang="en-US" sz="3600" b="1" smtClean="0">
                <a:latin typeface="Comic Sans MS" panose="030F0702030302020204" pitchFamily="66" charset="0"/>
              </a:rPr>
              <a:t>Current Assets</a:t>
            </a:r>
          </a:p>
          <a:p>
            <a:pPr lvl="1" eaLnBrk="1" hangingPunct="1">
              <a:buFontTx/>
              <a:buChar char="•"/>
            </a:pPr>
            <a:r>
              <a:rPr lang="en-US" altLang="en-US" sz="3200" b="1" smtClean="0">
                <a:solidFill>
                  <a:schemeClr val="accent2"/>
                </a:solidFill>
                <a:latin typeface="Comic Sans MS" panose="030F0702030302020204" pitchFamily="66" charset="0"/>
              </a:rPr>
              <a:t>Cash and other assets that will be converted into cash during one operating cycle</a:t>
            </a:r>
          </a:p>
          <a:p>
            <a:pPr eaLnBrk="1" hangingPunct="1">
              <a:buFont typeface="Wingdings" panose="05000000000000000000" pitchFamily="2" charset="2"/>
              <a:buChar char="Ø"/>
            </a:pPr>
            <a:r>
              <a:rPr lang="en-US" altLang="en-US" sz="3600" b="1" smtClean="0">
                <a:latin typeface="Comic Sans MS" panose="030F0702030302020204" pitchFamily="66" charset="0"/>
              </a:rPr>
              <a:t>Non-Current Assets</a:t>
            </a:r>
          </a:p>
          <a:p>
            <a:pPr lvl="1" eaLnBrk="1" hangingPunct="1">
              <a:buFontTx/>
              <a:buChar char="•"/>
            </a:pPr>
            <a:r>
              <a:rPr lang="en-US" altLang="en-US" sz="3200" b="1" smtClean="0">
                <a:solidFill>
                  <a:schemeClr val="accent2"/>
                </a:solidFill>
                <a:latin typeface="Comic Sans MS" panose="030F0702030302020204" pitchFamily="66" charset="0"/>
              </a:rPr>
              <a:t>Those not expected to be converted into cash in one operating cycle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457200"/>
            <a:ext cx="7024688" cy="1143000"/>
          </a:xfrm>
        </p:spPr>
        <p:txBody>
          <a:bodyPr/>
          <a:lstStyle/>
          <a:p>
            <a:pPr eaLnBrk="1" hangingPunct="1"/>
            <a:r>
              <a:rPr lang="en-US" altLang="en-US" sz="5400" b="1" smtClean="0">
                <a:latin typeface="Comic Sans MS" panose="030F0702030302020204" pitchFamily="66" charset="0"/>
              </a:rPr>
              <a:t>Liability Accounts</a:t>
            </a:r>
          </a:p>
        </p:txBody>
      </p:sp>
      <p:sp>
        <p:nvSpPr>
          <p:cNvPr id="36867" name="Content Placeholder 2"/>
          <p:cNvSpPr>
            <a:spLocks noGrp="1"/>
          </p:cNvSpPr>
          <p:nvPr>
            <p:ph idx="1"/>
          </p:nvPr>
        </p:nvSpPr>
        <p:spPr>
          <a:xfrm>
            <a:off x="628650" y="1600200"/>
            <a:ext cx="7886700" cy="4576763"/>
          </a:xfrm>
        </p:spPr>
        <p:txBody>
          <a:bodyPr/>
          <a:lstStyle/>
          <a:p>
            <a:pPr eaLnBrk="1" hangingPunct="1"/>
            <a:r>
              <a:rPr lang="en-US" altLang="en-US" sz="3200" smtClean="0"/>
              <a:t>Claims that others have against the assets</a:t>
            </a:r>
            <a:endParaRPr lang="en-IN" altLang="en-US" sz="3200" smtClean="0"/>
          </a:p>
          <a:p>
            <a:pPr eaLnBrk="1" hangingPunct="1"/>
            <a:r>
              <a:rPr lang="en-IN" altLang="en-US" sz="3200" smtClean="0"/>
              <a:t>Obligations of a company or organization. Amounts owed to lenders and suppliers. </a:t>
            </a:r>
          </a:p>
          <a:p>
            <a:pPr eaLnBrk="1" hangingPunct="1"/>
            <a:r>
              <a:rPr lang="en-IN" altLang="en-US" sz="3200" smtClean="0"/>
              <a:t>Liabilities often have the word "payable" in the account title. </a:t>
            </a:r>
          </a:p>
          <a:p>
            <a:pPr eaLnBrk="1" hangingPunct="1"/>
            <a:r>
              <a:rPr lang="en-IN" altLang="en-US" sz="3200" smtClean="0"/>
              <a:t>Liabilities also include amounts received in advance for a future sale or for a future service to be performed.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457200"/>
            <a:ext cx="7024688" cy="1143000"/>
          </a:xfrm>
        </p:spPr>
        <p:txBody>
          <a:bodyPr/>
          <a:lstStyle/>
          <a:p>
            <a:pPr eaLnBrk="1" hangingPunct="1"/>
            <a:r>
              <a:rPr lang="en-US" altLang="en-US" sz="5400" b="1" smtClean="0">
                <a:latin typeface="Comic Sans MS" panose="030F0702030302020204" pitchFamily="66" charset="0"/>
              </a:rPr>
              <a:t>Liability Accounts</a:t>
            </a:r>
          </a:p>
        </p:txBody>
      </p:sp>
      <p:sp>
        <p:nvSpPr>
          <p:cNvPr id="37891" name="Rectangle 3"/>
          <p:cNvSpPr>
            <a:spLocks noGrp="1" noChangeArrowheads="1"/>
          </p:cNvSpPr>
          <p:nvPr>
            <p:ph idx="1"/>
          </p:nvPr>
        </p:nvSpPr>
        <p:spPr>
          <a:xfrm>
            <a:off x="609600" y="1981200"/>
            <a:ext cx="7772400" cy="4114800"/>
          </a:xfrm>
        </p:spPr>
        <p:txBody>
          <a:bodyPr/>
          <a:lstStyle/>
          <a:p>
            <a:pPr eaLnBrk="1" hangingPunct="1">
              <a:buFont typeface="Wingdings" panose="05000000000000000000" pitchFamily="2" charset="2"/>
              <a:buChar char="Ø"/>
            </a:pPr>
            <a:r>
              <a:rPr lang="en-US" altLang="en-US" sz="3600" b="1" smtClean="0">
                <a:latin typeface="Comic Sans MS" panose="030F0702030302020204" pitchFamily="66" charset="0"/>
              </a:rPr>
              <a:t>Have a known:</a:t>
            </a:r>
          </a:p>
          <a:p>
            <a:pPr lvl="1" eaLnBrk="1" hangingPunct="1">
              <a:buFontTx/>
              <a:buChar char="•"/>
            </a:pPr>
            <a:r>
              <a:rPr lang="en-US" altLang="en-US" sz="3200" b="1" smtClean="0">
                <a:solidFill>
                  <a:schemeClr val="accent2"/>
                </a:solidFill>
                <a:latin typeface="Comic Sans MS" panose="030F0702030302020204" pitchFamily="66" charset="0"/>
              </a:rPr>
              <a:t>Amount</a:t>
            </a:r>
          </a:p>
          <a:p>
            <a:pPr lvl="1" eaLnBrk="1" hangingPunct="1">
              <a:buFontTx/>
              <a:buChar char="•"/>
            </a:pPr>
            <a:r>
              <a:rPr lang="en-US" altLang="en-US" sz="3200" b="1" smtClean="0">
                <a:solidFill>
                  <a:schemeClr val="accent2"/>
                </a:solidFill>
                <a:latin typeface="Comic Sans MS" panose="030F0702030302020204" pitchFamily="66" charset="0"/>
              </a:rPr>
              <a:t>Date to be paid</a:t>
            </a:r>
          </a:p>
          <a:p>
            <a:pPr lvl="1" eaLnBrk="1" hangingPunct="1">
              <a:buFontTx/>
              <a:buChar char="•"/>
            </a:pPr>
            <a:r>
              <a:rPr lang="en-US" altLang="en-US" sz="3200" b="1" smtClean="0">
                <a:solidFill>
                  <a:schemeClr val="accent2"/>
                </a:solidFill>
                <a:latin typeface="Comic Sans MS" panose="030F0702030302020204" pitchFamily="66" charset="0"/>
              </a:rPr>
              <a:t>Person to whom payment owed</a:t>
            </a:r>
          </a:p>
          <a:p>
            <a:pPr eaLnBrk="1" hangingPunct="1">
              <a:buClr>
                <a:schemeClr val="tx1"/>
              </a:buClr>
              <a:buFont typeface="Wingdings" panose="05000000000000000000" pitchFamily="2" charset="2"/>
              <a:buChar char="Ø"/>
            </a:pPr>
            <a:r>
              <a:rPr lang="en-US" altLang="en-US" sz="3600" b="1" smtClean="0">
                <a:latin typeface="Comic Sans MS" panose="030F0702030302020204" pitchFamily="66" charset="0"/>
              </a:rPr>
              <a:t>Also current and non current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457200"/>
            <a:ext cx="7024688" cy="1143000"/>
          </a:xfrm>
        </p:spPr>
        <p:txBody>
          <a:bodyPr/>
          <a:lstStyle/>
          <a:p>
            <a:pPr eaLnBrk="1" hangingPunct="1"/>
            <a:r>
              <a:rPr lang="en-US" altLang="en-US" sz="5400" b="1" smtClean="0">
                <a:latin typeface="Comic Sans MS" panose="030F0702030302020204" pitchFamily="66" charset="0"/>
              </a:rPr>
              <a:t>Liability Accounts</a:t>
            </a:r>
          </a:p>
        </p:txBody>
      </p:sp>
      <p:sp>
        <p:nvSpPr>
          <p:cNvPr id="38915" name="Rectangle 3"/>
          <p:cNvSpPr>
            <a:spLocks noGrp="1" noChangeArrowheads="1"/>
          </p:cNvSpPr>
          <p:nvPr>
            <p:ph idx="1"/>
          </p:nvPr>
        </p:nvSpPr>
        <p:spPr/>
        <p:txBody>
          <a:bodyPr/>
          <a:lstStyle/>
          <a:p>
            <a:pPr indent="-273050" eaLnBrk="1" hangingPunct="1">
              <a:buFont typeface="Wingdings" panose="05000000000000000000" pitchFamily="2" charset="2"/>
              <a:buChar char="Ø"/>
            </a:pPr>
            <a:r>
              <a:rPr lang="en-US" altLang="en-US" sz="3600" b="1" smtClean="0">
                <a:latin typeface="Comic Sans MS" panose="030F0702030302020204" pitchFamily="66" charset="0"/>
              </a:rPr>
              <a:t>Current Liabilities</a:t>
            </a:r>
          </a:p>
          <a:p>
            <a:pPr marL="639763" lvl="1" indent="-273050" eaLnBrk="1" hangingPunct="1">
              <a:buFontTx/>
              <a:buChar char="•"/>
            </a:pPr>
            <a:r>
              <a:rPr lang="en-US" altLang="en-US" sz="3200" b="1" smtClean="0">
                <a:solidFill>
                  <a:schemeClr val="accent2"/>
                </a:solidFill>
                <a:latin typeface="Comic Sans MS" panose="030F0702030302020204" pitchFamily="66" charset="0"/>
              </a:rPr>
              <a:t>Debts that will come due within one year from the balance sheet date</a:t>
            </a:r>
          </a:p>
          <a:p>
            <a:pPr indent="-273050" eaLnBrk="1" hangingPunct="1">
              <a:buFont typeface="Wingdings" panose="05000000000000000000" pitchFamily="2" charset="2"/>
              <a:buChar char="Ø"/>
            </a:pPr>
            <a:r>
              <a:rPr lang="en-US" altLang="en-US" sz="3600" b="1" smtClean="0">
                <a:latin typeface="Comic Sans MS" panose="030F0702030302020204" pitchFamily="66" charset="0"/>
              </a:rPr>
              <a:t>Non-Current Liabilities</a:t>
            </a:r>
          </a:p>
          <a:p>
            <a:pPr marL="639763" lvl="1" indent="-273050" eaLnBrk="1" hangingPunct="1">
              <a:buFontTx/>
              <a:buChar char="•"/>
            </a:pPr>
            <a:r>
              <a:rPr lang="en-US" altLang="en-US" sz="3200" b="1" smtClean="0">
                <a:solidFill>
                  <a:schemeClr val="accent2"/>
                </a:solidFill>
                <a:latin typeface="Comic Sans MS" panose="030F0702030302020204" pitchFamily="66" charset="0"/>
              </a:rPr>
              <a:t>Those debts due more that one year from the balance sheet date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5400" b="1" smtClean="0">
                <a:latin typeface="Comic Sans MS" panose="030F0702030302020204" pitchFamily="66" charset="0"/>
              </a:rPr>
              <a:t>Equity Accounts</a:t>
            </a:r>
          </a:p>
        </p:txBody>
      </p:sp>
      <p:sp>
        <p:nvSpPr>
          <p:cNvPr id="39939" name="Rectangle 3"/>
          <p:cNvSpPr>
            <a:spLocks noGrp="1" noChangeArrowheads="1"/>
          </p:cNvSpPr>
          <p:nvPr>
            <p:ph idx="1"/>
          </p:nvPr>
        </p:nvSpPr>
        <p:spPr/>
        <p:txBody>
          <a:bodyPr/>
          <a:lstStyle/>
          <a:p>
            <a:pPr indent="-273050" eaLnBrk="1" hangingPunct="1">
              <a:buFont typeface="Wingdings" panose="05000000000000000000" pitchFamily="2" charset="2"/>
              <a:buChar char="Ø"/>
            </a:pPr>
            <a:r>
              <a:rPr lang="en-US" altLang="en-US" sz="4000" b="1" smtClean="0">
                <a:latin typeface="Comic Sans MS" panose="030F0702030302020204" pitchFamily="66" charset="0"/>
              </a:rPr>
              <a:t>Initially this is Capital Amount invested by owners</a:t>
            </a:r>
          </a:p>
          <a:p>
            <a:pPr indent="-273050" eaLnBrk="1" hangingPunct="1">
              <a:buFont typeface="Wingdings" panose="05000000000000000000" pitchFamily="2" charset="2"/>
              <a:buChar char="Ø"/>
            </a:pPr>
            <a:r>
              <a:rPr lang="en-US" altLang="en-US" sz="4000" b="1" smtClean="0">
                <a:latin typeface="Comic Sans MS" panose="030F0702030302020204" pitchFamily="66" charset="0"/>
              </a:rPr>
              <a:t>Difference between value of assets and liabilities</a:t>
            </a:r>
          </a:p>
          <a:p>
            <a:pPr indent="-273050" eaLnBrk="1" hangingPunct="1">
              <a:buFont typeface="Wingdings" panose="05000000000000000000" pitchFamily="2" charset="2"/>
              <a:buChar char="Ø"/>
            </a:pPr>
            <a:r>
              <a:rPr lang="en-US" altLang="en-US" sz="4000" b="1" smtClean="0">
                <a:latin typeface="Comic Sans MS" panose="030F0702030302020204" pitchFamily="66" charset="0"/>
              </a:rPr>
              <a:t>Sometimes called net worth</a:t>
            </a:r>
          </a:p>
          <a:p>
            <a:pPr indent="-273050" eaLnBrk="1" hangingPunct="1">
              <a:buFont typeface="Wingdings" panose="05000000000000000000" pitchFamily="2" charset="2"/>
              <a:buChar char="Ø"/>
            </a:pPr>
            <a:r>
              <a:rPr lang="en-US" altLang="en-US" sz="4000" b="1" smtClean="0">
                <a:latin typeface="Comic Sans MS" panose="030F0702030302020204" pitchFamily="66" charset="0"/>
              </a:rPr>
              <a:t>Claims that the owner has against the assets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042988" y="228600"/>
            <a:ext cx="7024687" cy="1143000"/>
          </a:xfrm>
        </p:spPr>
        <p:txBody>
          <a:bodyPr/>
          <a:lstStyle/>
          <a:p>
            <a:pPr eaLnBrk="1" hangingPunct="1"/>
            <a:r>
              <a:rPr lang="en-US" altLang="en-US" sz="5400" b="1" smtClean="0">
                <a:latin typeface="Comic Sans MS" panose="030F0702030302020204" pitchFamily="66" charset="0"/>
              </a:rPr>
              <a:t>Entity Concept</a:t>
            </a:r>
          </a:p>
        </p:txBody>
      </p:sp>
      <p:sp>
        <p:nvSpPr>
          <p:cNvPr id="17411" name="Rectangle 3"/>
          <p:cNvSpPr>
            <a:spLocks noGrp="1" noChangeArrowheads="1"/>
          </p:cNvSpPr>
          <p:nvPr>
            <p:ph idx="1"/>
          </p:nvPr>
        </p:nvSpPr>
        <p:spPr>
          <a:xfrm>
            <a:off x="762000" y="1447800"/>
            <a:ext cx="7467600" cy="4495800"/>
          </a:xfrm>
        </p:spPr>
        <p:txBody>
          <a:bodyPr/>
          <a:lstStyle/>
          <a:p>
            <a:pPr eaLnBrk="1" hangingPunct="1">
              <a:buClr>
                <a:schemeClr val="tx1"/>
              </a:buClr>
              <a:buFont typeface="Wingdings" panose="05000000000000000000" pitchFamily="2" charset="2"/>
              <a:buChar char="Ø"/>
            </a:pPr>
            <a:r>
              <a:rPr lang="en-IN" altLang="en-US" sz="3600" dirty="0" smtClean="0"/>
              <a:t>The entity concept considers the company separate from its owners</a:t>
            </a:r>
          </a:p>
          <a:p>
            <a:pPr eaLnBrk="1" hangingPunct="1">
              <a:buClr>
                <a:schemeClr val="tx1"/>
              </a:buClr>
              <a:buFont typeface="Wingdings" panose="05000000000000000000" pitchFamily="2" charset="2"/>
              <a:buChar char="Ø"/>
            </a:pPr>
            <a:r>
              <a:rPr lang="en-IN" altLang="en-US" sz="3600" dirty="0" smtClean="0"/>
              <a:t>Business is the complete entity</a:t>
            </a:r>
          </a:p>
          <a:p>
            <a:pPr eaLnBrk="1" hangingPunct="1">
              <a:buClr>
                <a:schemeClr val="tx1"/>
              </a:buClr>
              <a:buFont typeface="Wingdings" panose="05000000000000000000" pitchFamily="2" charset="2"/>
              <a:buChar char="Ø"/>
            </a:pPr>
            <a:r>
              <a:rPr lang="en-IN" sz="3600" dirty="0" smtClean="0"/>
              <a:t>The </a:t>
            </a:r>
            <a:r>
              <a:rPr lang="en-IN" sz="3600" dirty="0"/>
              <a:t>proprietor is considered as a creditor </a:t>
            </a:r>
            <a:r>
              <a:rPr lang="en-IN" sz="3600" dirty="0" smtClean="0"/>
              <a:t>to the </a:t>
            </a:r>
            <a:r>
              <a:rPr lang="en-IN" sz="3600" dirty="0"/>
              <a:t>extent of the capital brought in business by him</a:t>
            </a:r>
            <a:endParaRPr lang="en-US" altLang="en-US" sz="3600" dirty="0" smtClean="0">
              <a:latin typeface="Comic Sans MS" panose="030F0702030302020204" pitchFamily="66" charset="0"/>
            </a:endParaRPr>
          </a:p>
          <a:p>
            <a:pPr eaLnBrk="1" hangingPunct="1">
              <a:buClr>
                <a:schemeClr val="tx1"/>
              </a:buClr>
              <a:buFont typeface="Wingdings" panose="05000000000000000000" pitchFamily="2" charset="2"/>
              <a:buChar char="Ø"/>
            </a:pPr>
            <a:r>
              <a:rPr lang="en-US" altLang="en-US" sz="3600" dirty="0" smtClean="0"/>
              <a:t>Account are the parts of the entity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23888" y="1709738"/>
            <a:ext cx="7886700" cy="2852737"/>
          </a:xfrm>
        </p:spPr>
        <p:txBody>
          <a:bodyPr/>
          <a:lstStyle/>
          <a:p>
            <a:pPr eaLnBrk="1" hangingPunct="1"/>
            <a:r>
              <a:rPr lang="en-US" altLang="en-US" smtClean="0"/>
              <a:t>Revenue (Profit and Loss Items)</a:t>
            </a:r>
            <a:endParaRPr lang="en-IN" altLang="en-US" smtClean="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042988" y="381000"/>
            <a:ext cx="7024687" cy="914400"/>
          </a:xfrm>
        </p:spPr>
        <p:txBody>
          <a:bodyPr/>
          <a:lstStyle/>
          <a:p>
            <a:pPr eaLnBrk="1" hangingPunct="1"/>
            <a:r>
              <a:rPr lang="en-US" altLang="en-US" sz="3600" b="1" smtClean="0">
                <a:latin typeface="Comic Sans MS" panose="030F0702030302020204" pitchFamily="66" charset="0"/>
              </a:rPr>
              <a:t>Income Accounts</a:t>
            </a:r>
          </a:p>
        </p:txBody>
      </p:sp>
      <p:sp>
        <p:nvSpPr>
          <p:cNvPr id="41987" name="Rectangle 3"/>
          <p:cNvSpPr>
            <a:spLocks noGrp="1" noChangeArrowheads="1"/>
          </p:cNvSpPr>
          <p:nvPr>
            <p:ph idx="1"/>
          </p:nvPr>
        </p:nvSpPr>
        <p:spPr>
          <a:xfrm>
            <a:off x="762000" y="1371600"/>
            <a:ext cx="7772400" cy="4876800"/>
          </a:xfrm>
        </p:spPr>
        <p:txBody>
          <a:bodyPr/>
          <a:lstStyle/>
          <a:p>
            <a:pPr eaLnBrk="1" hangingPunct="1">
              <a:buFont typeface="Wingdings" panose="05000000000000000000" pitchFamily="2" charset="2"/>
              <a:buChar char="Ø"/>
            </a:pPr>
            <a:r>
              <a:rPr lang="en-US" altLang="en-US" sz="4000" b="1" smtClean="0">
                <a:latin typeface="Comic Sans MS" panose="030F0702030302020204" pitchFamily="66" charset="0"/>
              </a:rPr>
              <a:t>Amounts to be received or to be received from customers for sale of products/service</a:t>
            </a:r>
          </a:p>
          <a:p>
            <a:pPr lvl="1" eaLnBrk="1" hangingPunct="1">
              <a:buFont typeface="Wingdings" panose="05000000000000000000" pitchFamily="2" charset="2"/>
              <a:buChar char="Ø"/>
            </a:pPr>
            <a:r>
              <a:rPr lang="en-US" altLang="en-US" sz="3800" b="1" smtClean="0">
                <a:latin typeface="Comic Sans MS" panose="030F0702030302020204" pitchFamily="66" charset="0"/>
              </a:rPr>
              <a:t>sales</a:t>
            </a:r>
          </a:p>
          <a:p>
            <a:pPr lvl="1" eaLnBrk="1" hangingPunct="1">
              <a:buFont typeface="Wingdings" panose="05000000000000000000" pitchFamily="2" charset="2"/>
              <a:buChar char="Ø"/>
            </a:pPr>
            <a:r>
              <a:rPr lang="en-US" altLang="en-US" sz="3800" b="1" smtClean="0">
                <a:latin typeface="Comic Sans MS" panose="030F0702030302020204" pitchFamily="66" charset="0"/>
              </a:rPr>
              <a:t>performance of services</a:t>
            </a:r>
          </a:p>
          <a:p>
            <a:pPr lvl="1" eaLnBrk="1" hangingPunct="1">
              <a:buFont typeface="Wingdings" panose="05000000000000000000" pitchFamily="2" charset="2"/>
              <a:buChar char="Ø"/>
            </a:pPr>
            <a:r>
              <a:rPr lang="en-US" altLang="en-US" sz="3800" b="1" smtClean="0">
                <a:latin typeface="Comic Sans MS" panose="030F0702030302020204" pitchFamily="66" charset="0"/>
              </a:rPr>
              <a:t>rent</a:t>
            </a:r>
          </a:p>
          <a:p>
            <a:pPr lvl="1" eaLnBrk="1" hangingPunct="1">
              <a:buFont typeface="Wingdings" panose="05000000000000000000" pitchFamily="2" charset="2"/>
              <a:buChar char="Ø"/>
            </a:pPr>
            <a:r>
              <a:rPr lang="en-US" altLang="en-US" sz="3800" b="1" smtClean="0">
                <a:latin typeface="Comic Sans MS" panose="030F0702030302020204" pitchFamily="66" charset="0"/>
              </a:rPr>
              <a:t>interest</a:t>
            </a:r>
          </a:p>
          <a:p>
            <a:pPr eaLnBrk="1" hangingPunct="1">
              <a:buFont typeface="Wingdings" panose="05000000000000000000" pitchFamily="2" charset="2"/>
              <a:buChar char="Ø"/>
            </a:pPr>
            <a:endParaRPr lang="en-US" altLang="en-US" sz="4000" b="1" smtClean="0">
              <a:latin typeface="Comic Sans MS" panose="030F0702030302020204" pitchFamily="66" charset="0"/>
            </a:endParaRPr>
          </a:p>
          <a:p>
            <a:pPr eaLnBrk="1" hangingPunct="1">
              <a:buFont typeface="Wingdings" panose="05000000000000000000" pitchFamily="2" charset="2"/>
              <a:buNone/>
            </a:pPr>
            <a:endParaRPr lang="en-US" altLang="en-US" sz="4000" b="1" smtClean="0">
              <a:latin typeface="Comic Sans MS" panose="030F0702030302020204" pitchFamily="66"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33400" y="304800"/>
            <a:ext cx="7162800" cy="914400"/>
          </a:xfrm>
        </p:spPr>
        <p:txBody>
          <a:bodyPr/>
          <a:lstStyle/>
          <a:p>
            <a:pPr eaLnBrk="1" hangingPunct="1"/>
            <a:r>
              <a:rPr lang="en-US" altLang="en-US" sz="4000" b="1" smtClean="0">
                <a:latin typeface="Comic Sans MS" panose="030F0702030302020204" pitchFamily="66" charset="0"/>
              </a:rPr>
              <a:t>Income Accounts - Types</a:t>
            </a:r>
          </a:p>
        </p:txBody>
      </p:sp>
      <p:sp>
        <p:nvSpPr>
          <p:cNvPr id="43011" name="Rectangle 3"/>
          <p:cNvSpPr>
            <a:spLocks noGrp="1" noChangeArrowheads="1"/>
          </p:cNvSpPr>
          <p:nvPr>
            <p:ph idx="1"/>
          </p:nvPr>
        </p:nvSpPr>
        <p:spPr>
          <a:xfrm>
            <a:off x="762000" y="1371600"/>
            <a:ext cx="7772400" cy="4876800"/>
          </a:xfrm>
        </p:spPr>
        <p:txBody>
          <a:bodyPr/>
          <a:lstStyle/>
          <a:p>
            <a:pPr eaLnBrk="1" hangingPunct="1">
              <a:buFont typeface="Wingdings" panose="05000000000000000000" pitchFamily="2" charset="2"/>
              <a:buChar char="Ø"/>
            </a:pPr>
            <a:r>
              <a:rPr lang="en-US" altLang="en-US" sz="4000" b="1" smtClean="0">
                <a:latin typeface="Comic Sans MS" panose="030F0702030302020204" pitchFamily="66" charset="0"/>
              </a:rPr>
              <a:t>Direct Income: Earning directly from business activities </a:t>
            </a:r>
          </a:p>
          <a:p>
            <a:pPr lvl="1" eaLnBrk="1" hangingPunct="1">
              <a:buFont typeface="Wingdings" panose="05000000000000000000" pitchFamily="2" charset="2"/>
              <a:buChar char="Ø"/>
            </a:pPr>
            <a:r>
              <a:rPr lang="en-US" altLang="en-US" sz="3800" b="1" smtClean="0">
                <a:latin typeface="Comic Sans MS" panose="030F0702030302020204" pitchFamily="66" charset="0"/>
              </a:rPr>
              <a:t>Eg sale of product/service</a:t>
            </a:r>
          </a:p>
          <a:p>
            <a:pPr eaLnBrk="1" hangingPunct="1">
              <a:buFont typeface="Wingdings" panose="05000000000000000000" pitchFamily="2" charset="2"/>
              <a:buChar char="Ø"/>
            </a:pPr>
            <a:r>
              <a:rPr lang="en-US" altLang="en-US" sz="3800" b="1" smtClean="0">
                <a:latin typeface="Comic Sans MS" panose="030F0702030302020204" pitchFamily="66" charset="0"/>
              </a:rPr>
              <a:t>Indirect Income: Earnings from non-business activites</a:t>
            </a:r>
          </a:p>
          <a:p>
            <a:pPr lvl="1" eaLnBrk="1" hangingPunct="1">
              <a:buFont typeface="Wingdings" panose="05000000000000000000" pitchFamily="2" charset="2"/>
              <a:buChar char="Ø"/>
            </a:pPr>
            <a:r>
              <a:rPr lang="en-US" altLang="en-US" sz="3600" b="1" smtClean="0">
                <a:latin typeface="Comic Sans MS" panose="030F0702030302020204" pitchFamily="66" charset="0"/>
              </a:rPr>
              <a:t>Eg interest, rent,sale of garbage </a:t>
            </a:r>
          </a:p>
          <a:p>
            <a:pPr eaLnBrk="1" hangingPunct="1">
              <a:buFont typeface="Wingdings" panose="05000000000000000000" pitchFamily="2" charset="2"/>
              <a:buChar char="Ø"/>
            </a:pPr>
            <a:endParaRPr lang="en-US" altLang="en-US" sz="4000" b="1" smtClean="0">
              <a:latin typeface="Comic Sans MS" panose="030F0702030302020204" pitchFamily="66" charset="0"/>
            </a:endParaRPr>
          </a:p>
          <a:p>
            <a:pPr eaLnBrk="1" hangingPunct="1">
              <a:buFont typeface="Wingdings" panose="05000000000000000000" pitchFamily="2" charset="2"/>
              <a:buNone/>
            </a:pPr>
            <a:endParaRPr lang="en-US" altLang="en-US" sz="4000" b="1" smtClean="0">
              <a:latin typeface="Comic Sans MS" panose="030F0702030302020204" pitchFamily="66"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36600" y="457200"/>
            <a:ext cx="7024688" cy="685800"/>
          </a:xfrm>
        </p:spPr>
        <p:txBody>
          <a:bodyPr/>
          <a:lstStyle/>
          <a:p>
            <a:pPr eaLnBrk="1" hangingPunct="1"/>
            <a:r>
              <a:rPr lang="en-US" altLang="en-US" sz="3600" b="1" smtClean="0">
                <a:latin typeface="Comic Sans MS" panose="030F0702030302020204" pitchFamily="66" charset="0"/>
              </a:rPr>
              <a:t>Expense Accounts</a:t>
            </a:r>
          </a:p>
        </p:txBody>
      </p:sp>
      <p:sp>
        <p:nvSpPr>
          <p:cNvPr id="44035" name="Rectangle 3"/>
          <p:cNvSpPr>
            <a:spLocks noGrp="1" noChangeArrowheads="1"/>
          </p:cNvSpPr>
          <p:nvPr>
            <p:ph idx="1"/>
          </p:nvPr>
        </p:nvSpPr>
        <p:spPr>
          <a:xfrm>
            <a:off x="762000" y="1295400"/>
            <a:ext cx="7772400" cy="5105400"/>
          </a:xfrm>
        </p:spPr>
        <p:txBody>
          <a:bodyPr/>
          <a:lstStyle/>
          <a:p>
            <a:pPr eaLnBrk="1" hangingPunct="1">
              <a:buFont typeface="Wingdings" panose="05000000000000000000" pitchFamily="2" charset="2"/>
              <a:buChar char="Ø"/>
            </a:pPr>
            <a:r>
              <a:rPr lang="en-US" altLang="en-US" sz="4000" b="1" smtClean="0">
                <a:latin typeface="Comic Sans MS" panose="030F0702030302020204" pitchFamily="66" charset="0"/>
              </a:rPr>
              <a:t>Amounts  that have been paid or will be paid for buying products/services</a:t>
            </a:r>
          </a:p>
          <a:p>
            <a:pPr eaLnBrk="1" hangingPunct="1">
              <a:buFont typeface="Wingdings" panose="05000000000000000000" pitchFamily="2" charset="2"/>
              <a:buChar char="Ø"/>
            </a:pPr>
            <a:r>
              <a:rPr lang="en-US" altLang="en-US" sz="4000" b="1" smtClean="0">
                <a:latin typeface="Comic Sans MS" panose="030F0702030302020204" pitchFamily="66" charset="0"/>
              </a:rPr>
              <a:t>Salaries &amp; wages</a:t>
            </a:r>
          </a:p>
          <a:p>
            <a:pPr eaLnBrk="1" hangingPunct="1">
              <a:buFont typeface="Wingdings" panose="05000000000000000000" pitchFamily="2" charset="2"/>
              <a:buChar char="Ø"/>
            </a:pPr>
            <a:r>
              <a:rPr lang="en-US" altLang="en-US" sz="4000" b="1" smtClean="0">
                <a:latin typeface="Comic Sans MS" panose="030F0702030302020204" pitchFamily="66" charset="0"/>
              </a:rPr>
              <a:t>Supplies used</a:t>
            </a:r>
          </a:p>
          <a:p>
            <a:pPr eaLnBrk="1" hangingPunct="1">
              <a:buFont typeface="Wingdings" panose="05000000000000000000" pitchFamily="2" charset="2"/>
              <a:buChar char="Ø"/>
            </a:pPr>
            <a:r>
              <a:rPr lang="en-US" altLang="en-US" sz="4000" b="1" smtClean="0">
                <a:latin typeface="Comic Sans MS" panose="030F0702030302020204" pitchFamily="66" charset="0"/>
              </a:rPr>
              <a:t>Utilities</a:t>
            </a:r>
          </a:p>
          <a:p>
            <a:pPr eaLnBrk="1" hangingPunct="1">
              <a:buFont typeface="Wingdings" panose="05000000000000000000" pitchFamily="2" charset="2"/>
              <a:buChar char="Ø"/>
            </a:pPr>
            <a:r>
              <a:rPr lang="en-US" altLang="en-US" sz="4000" b="1" smtClean="0">
                <a:latin typeface="Comic Sans MS" panose="030F0702030302020204" pitchFamily="66" charset="0"/>
              </a:rPr>
              <a:t>Advertising</a:t>
            </a:r>
          </a:p>
          <a:p>
            <a:pPr eaLnBrk="1" hangingPunct="1">
              <a:buFont typeface="Wingdings" panose="05000000000000000000" pitchFamily="2" charset="2"/>
              <a:buChar char="Ø"/>
            </a:pPr>
            <a:endParaRPr lang="en-US" altLang="en-US" sz="4000" b="1" smtClean="0">
              <a:latin typeface="Comic Sans MS" panose="030F0702030302020204" pitchFamily="66" charset="0"/>
            </a:endParaRPr>
          </a:p>
          <a:p>
            <a:pPr eaLnBrk="1" hangingPunct="1">
              <a:buFont typeface="Wingdings" panose="05000000000000000000" pitchFamily="2" charset="2"/>
              <a:buChar char="Ø"/>
            </a:pPr>
            <a:endParaRPr lang="en-US" altLang="en-US" sz="4000" b="1" smtClean="0">
              <a:latin typeface="Comic Sans MS" panose="030F0702030302020204" pitchFamily="66" charset="0"/>
            </a:endParaRPr>
          </a:p>
          <a:p>
            <a:pPr eaLnBrk="1" hangingPunct="1">
              <a:buFont typeface="Wingdings" panose="05000000000000000000" pitchFamily="2" charset="2"/>
              <a:buNone/>
            </a:pPr>
            <a:endParaRPr lang="en-US" altLang="en-US" sz="4000" b="1" smtClean="0">
              <a:latin typeface="Comic Sans MS" panose="030F0702030302020204" pitchFamily="66"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042988" y="381000"/>
            <a:ext cx="7024687" cy="685800"/>
          </a:xfrm>
        </p:spPr>
        <p:txBody>
          <a:bodyPr/>
          <a:lstStyle/>
          <a:p>
            <a:pPr eaLnBrk="1" hangingPunct="1"/>
            <a:r>
              <a:rPr lang="en-US" altLang="en-US" sz="3600" b="1" smtClean="0">
                <a:latin typeface="Comic Sans MS" panose="030F0702030302020204" pitchFamily="66" charset="0"/>
              </a:rPr>
              <a:t>Expense Accounts - Types</a:t>
            </a:r>
          </a:p>
        </p:txBody>
      </p:sp>
      <p:sp>
        <p:nvSpPr>
          <p:cNvPr id="28675" name="Rectangle 3"/>
          <p:cNvSpPr>
            <a:spLocks noGrp="1" noChangeArrowheads="1"/>
          </p:cNvSpPr>
          <p:nvPr>
            <p:ph idx="1"/>
          </p:nvPr>
        </p:nvSpPr>
        <p:spPr>
          <a:xfrm>
            <a:off x="762000" y="1295400"/>
            <a:ext cx="7772400" cy="5105400"/>
          </a:xfrm>
        </p:spPr>
        <p:txBody>
          <a:bodyPr rtlCol="0">
            <a:normAutofit/>
          </a:bodyPr>
          <a:lstStyle/>
          <a:p>
            <a:pPr eaLnBrk="1" fontAlgn="auto" hangingPunct="1">
              <a:spcAft>
                <a:spcPts val="0"/>
              </a:spcAft>
              <a:buFont typeface="Wingdings" panose="05000000000000000000" pitchFamily="2" charset="2"/>
              <a:buChar char="Ø"/>
              <a:defRPr/>
            </a:pPr>
            <a:r>
              <a:rPr lang="en-US" altLang="en-US" sz="3200" b="1" dirty="0" smtClean="0">
                <a:latin typeface="Comic Sans MS" panose="030F0702030302020204" pitchFamily="66" charset="0"/>
              </a:rPr>
              <a:t>Direct Expenses: Expenses connected with purchase of goods/services</a:t>
            </a:r>
          </a:p>
          <a:p>
            <a:pPr lvl="1" eaLnBrk="1" fontAlgn="auto" hangingPunct="1">
              <a:spcAft>
                <a:spcPts val="0"/>
              </a:spcAft>
              <a:buFont typeface="Wingdings" panose="05000000000000000000" pitchFamily="2" charset="2"/>
              <a:buChar char="Ø"/>
              <a:defRPr/>
            </a:pPr>
            <a:r>
              <a:rPr lang="en-US" altLang="en-US" sz="3200" b="1" dirty="0" err="1" smtClean="0">
                <a:latin typeface="Comic Sans MS" panose="030F0702030302020204" pitchFamily="66" charset="0"/>
              </a:rPr>
              <a:t>Eg</a:t>
            </a:r>
            <a:r>
              <a:rPr lang="en-US" altLang="en-US" sz="3200" b="1" dirty="0" smtClean="0">
                <a:latin typeface="Comic Sans MS" panose="030F0702030302020204" pitchFamily="66" charset="0"/>
              </a:rPr>
              <a:t> price, duty, freight, insurance</a:t>
            </a:r>
          </a:p>
          <a:p>
            <a:pPr eaLnBrk="1" fontAlgn="auto" hangingPunct="1">
              <a:spcAft>
                <a:spcPts val="0"/>
              </a:spcAft>
              <a:buFont typeface="Wingdings" panose="05000000000000000000" pitchFamily="2" charset="2"/>
              <a:buChar char="Ø"/>
              <a:defRPr/>
            </a:pPr>
            <a:r>
              <a:rPr lang="en-US" altLang="en-US" sz="3200" b="1" dirty="0" smtClean="0">
                <a:latin typeface="Comic Sans MS" panose="030F0702030302020204" pitchFamily="66" charset="0"/>
              </a:rPr>
              <a:t>Indirect Expense: </a:t>
            </a:r>
            <a:r>
              <a:rPr lang="en-IN" sz="3200" b="1" dirty="0" smtClean="0"/>
              <a:t>expenses </a:t>
            </a:r>
            <a:r>
              <a:rPr lang="en-IN" sz="3200" b="1" dirty="0"/>
              <a:t>have no relationship with purchase of </a:t>
            </a:r>
            <a:r>
              <a:rPr lang="en-IN" sz="3200" b="1" dirty="0" smtClean="0"/>
              <a:t>goods</a:t>
            </a:r>
          </a:p>
          <a:p>
            <a:pPr lvl="1" eaLnBrk="1" fontAlgn="auto" hangingPunct="1">
              <a:spcAft>
                <a:spcPts val="0"/>
              </a:spcAft>
              <a:buFont typeface="Wingdings" panose="05000000000000000000" pitchFamily="2" charset="2"/>
              <a:buChar char="Ø"/>
              <a:defRPr/>
            </a:pPr>
            <a:r>
              <a:rPr lang="en-US" altLang="en-US" sz="3200" b="1" dirty="0" err="1" smtClean="0">
                <a:latin typeface="Comic Sans MS" panose="030F0702030302020204" pitchFamily="66" charset="0"/>
              </a:rPr>
              <a:t>Eg</a:t>
            </a:r>
            <a:r>
              <a:rPr lang="en-US" altLang="en-US" sz="3200" b="1" dirty="0" smtClean="0">
                <a:latin typeface="Comic Sans MS" panose="030F0702030302020204" pitchFamily="66" charset="0"/>
              </a:rPr>
              <a:t> rent, salary, depreciation</a:t>
            </a:r>
          </a:p>
          <a:p>
            <a:pPr marL="69850" indent="0" eaLnBrk="1" fontAlgn="auto" hangingPunct="1">
              <a:spcAft>
                <a:spcPts val="0"/>
              </a:spcAft>
              <a:buFont typeface="Wingdings 2" panose="05020102010507070707" pitchFamily="18" charset="2"/>
              <a:buNone/>
              <a:defRPr/>
            </a:pPr>
            <a:endParaRPr lang="en-US" altLang="en-US" sz="4000" b="1" dirty="0" smtClean="0">
              <a:latin typeface="Comic Sans MS" panose="030F0702030302020204" pitchFamily="66" charset="0"/>
            </a:endParaRPr>
          </a:p>
          <a:p>
            <a:pPr eaLnBrk="1" fontAlgn="auto" hangingPunct="1">
              <a:spcAft>
                <a:spcPts val="0"/>
              </a:spcAft>
              <a:buFont typeface="Wingdings" panose="05000000000000000000" pitchFamily="2" charset="2"/>
              <a:buChar char="Ø"/>
              <a:defRPr/>
            </a:pPr>
            <a:endParaRPr lang="en-US" altLang="en-US" sz="4000" b="1" dirty="0" smtClean="0">
              <a:latin typeface="Comic Sans MS" panose="030F0702030302020204" pitchFamily="66" charset="0"/>
            </a:endParaRPr>
          </a:p>
          <a:p>
            <a:pPr eaLnBrk="1" fontAlgn="auto" hangingPunct="1">
              <a:spcAft>
                <a:spcPts val="0"/>
              </a:spcAft>
              <a:buFont typeface="Wingdings" panose="05000000000000000000" pitchFamily="2" charset="2"/>
              <a:buNone/>
              <a:defRPr/>
            </a:pPr>
            <a:endParaRPr lang="en-US" altLang="en-US" sz="4000" b="1" dirty="0" smtClean="0">
              <a:latin typeface="Comic Sans MS" panose="030F0702030302020204" pitchFamily="66"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623888" y="1709738"/>
            <a:ext cx="7886700" cy="2852737"/>
          </a:xfrm>
        </p:spPr>
        <p:txBody>
          <a:bodyPr/>
          <a:lstStyle/>
          <a:p>
            <a:pPr eaLnBrk="1" hangingPunct="1"/>
            <a:r>
              <a:rPr lang="en-US" altLang="en-US" sz="4400" b="1" dirty="0" smtClean="0">
                <a:latin typeface="Comic Sans MS" panose="030F0702030302020204" pitchFamily="66" charset="0"/>
              </a:rPr>
              <a:t>Journalize Transactions</a:t>
            </a:r>
            <a:endParaRPr lang="en-IN" altLang="en-US" dirty="0" smtClean="0"/>
          </a:p>
        </p:txBody>
      </p:sp>
    </p:spTree>
    <p:extLst>
      <p:ext uri="{BB962C8B-B14F-4D97-AF65-F5344CB8AC3E}">
        <p14:creationId xmlns:p14="http://schemas.microsoft.com/office/powerpoint/2010/main" val="3989670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z="4800" b="1" dirty="0">
                <a:latin typeface="Comic Sans MS" panose="030F0702030302020204" pitchFamily="66" charset="0"/>
              </a:rPr>
              <a:t>Journalize Transactions</a:t>
            </a:r>
            <a:endParaRPr lang="en-US" altLang="en-US" sz="4800" b="1" dirty="0" smtClean="0">
              <a:latin typeface="Comic Sans MS" panose="030F0702030302020204" pitchFamily="66" charset="0"/>
            </a:endParaRPr>
          </a:p>
        </p:txBody>
      </p:sp>
      <p:sp>
        <p:nvSpPr>
          <p:cNvPr id="57347" name="Rectangle 3"/>
          <p:cNvSpPr>
            <a:spLocks noGrp="1" noChangeArrowheads="1"/>
          </p:cNvSpPr>
          <p:nvPr>
            <p:ph idx="1"/>
          </p:nvPr>
        </p:nvSpPr>
        <p:spPr/>
        <p:txBody>
          <a:bodyPr/>
          <a:lstStyle/>
          <a:p>
            <a:r>
              <a:rPr lang="en-IN" sz="3200" b="1" dirty="0"/>
              <a:t>Journalizing transactions is the process of </a:t>
            </a:r>
            <a:endParaRPr lang="en-IN" sz="3200" b="1" dirty="0" smtClean="0"/>
          </a:p>
          <a:p>
            <a:pPr lvl="1"/>
            <a:r>
              <a:rPr lang="en-IN" sz="2900" b="1" dirty="0" smtClean="0"/>
              <a:t>keeping </a:t>
            </a:r>
            <a:r>
              <a:rPr lang="en-IN" sz="2900" b="1" dirty="0"/>
              <a:t>a record of all your business </a:t>
            </a:r>
            <a:r>
              <a:rPr lang="en-IN" sz="2900" b="1" dirty="0" smtClean="0"/>
              <a:t>transactions</a:t>
            </a:r>
          </a:p>
          <a:p>
            <a:pPr lvl="1"/>
            <a:r>
              <a:rPr lang="en-IN" sz="2900" b="1" dirty="0" smtClean="0"/>
              <a:t>tracking </a:t>
            </a:r>
            <a:r>
              <a:rPr lang="en-IN" sz="2900" b="1" dirty="0"/>
              <a:t>them in chronological </a:t>
            </a:r>
            <a:r>
              <a:rPr lang="en-IN" sz="2900" b="1" dirty="0" smtClean="0"/>
              <a:t>order </a:t>
            </a:r>
          </a:p>
          <a:p>
            <a:pPr lvl="1"/>
            <a:r>
              <a:rPr lang="en-IN" sz="2900" b="1" dirty="0" smtClean="0"/>
              <a:t>and </a:t>
            </a:r>
            <a:r>
              <a:rPr lang="en-IN" sz="2900" b="1" dirty="0"/>
              <a:t>generally includes the </a:t>
            </a:r>
            <a:r>
              <a:rPr lang="en-IN" sz="2900" b="1" dirty="0" smtClean="0"/>
              <a:t>date</a:t>
            </a:r>
          </a:p>
          <a:p>
            <a:pPr lvl="1"/>
            <a:r>
              <a:rPr lang="en-IN" sz="2900" b="1" dirty="0" smtClean="0"/>
              <a:t>the </a:t>
            </a:r>
            <a:r>
              <a:rPr lang="en-IN" sz="2900" b="1" dirty="0"/>
              <a:t>account you’re debiting or crediting </a:t>
            </a:r>
            <a:endParaRPr lang="en-IN" sz="2900" b="1" dirty="0" smtClean="0"/>
          </a:p>
          <a:p>
            <a:pPr lvl="1"/>
            <a:r>
              <a:rPr lang="en-IN" sz="2900" b="1" dirty="0" smtClean="0"/>
              <a:t>and </a:t>
            </a:r>
            <a:r>
              <a:rPr lang="en-IN" sz="2900" b="1" dirty="0"/>
              <a:t>a brief description of the transaction that </a:t>
            </a:r>
            <a:r>
              <a:rPr lang="en-IN" sz="2900" b="1" dirty="0" smtClean="0"/>
              <a:t>occurred</a:t>
            </a:r>
            <a:endParaRPr lang="en-IN" sz="2900" b="1" dirty="0"/>
          </a:p>
        </p:txBody>
      </p:sp>
    </p:spTree>
    <p:extLst>
      <p:ext uri="{BB962C8B-B14F-4D97-AF65-F5344CB8AC3E}">
        <p14:creationId xmlns:p14="http://schemas.microsoft.com/office/powerpoint/2010/main" val="3868894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42988" y="228600"/>
            <a:ext cx="7024687" cy="1143000"/>
          </a:xfrm>
        </p:spPr>
        <p:txBody>
          <a:bodyPr/>
          <a:lstStyle/>
          <a:p>
            <a:pPr eaLnBrk="1" hangingPunct="1"/>
            <a:r>
              <a:rPr lang="en-US" altLang="en-US" sz="5400" b="1" dirty="0" smtClean="0">
                <a:latin typeface="Comic Sans MS" panose="030F0702030302020204" pitchFamily="66" charset="0"/>
              </a:rPr>
              <a:t>Case Study</a:t>
            </a:r>
            <a:endParaRPr lang="en-US" altLang="en-US" sz="5400" b="1" dirty="0" smtClean="0">
              <a:latin typeface="Comic Sans MS" panose="030F0702030302020204" pitchFamily="66" charset="0"/>
            </a:endParaRPr>
          </a:p>
        </p:txBody>
      </p:sp>
      <p:sp>
        <p:nvSpPr>
          <p:cNvPr id="23555" name="Rectangle 3"/>
          <p:cNvSpPr>
            <a:spLocks noGrp="1" noChangeArrowheads="1"/>
          </p:cNvSpPr>
          <p:nvPr>
            <p:ph idx="1"/>
          </p:nvPr>
        </p:nvSpPr>
        <p:spPr>
          <a:xfrm>
            <a:off x="838200" y="1447800"/>
            <a:ext cx="7315200" cy="4384675"/>
          </a:xfrm>
        </p:spPr>
        <p:txBody>
          <a:bodyPr/>
          <a:lstStyle/>
          <a:p>
            <a:pPr eaLnBrk="1" hangingPunct="1">
              <a:buClr>
                <a:schemeClr val="tx1"/>
              </a:buClr>
              <a:buFont typeface="Wingdings" panose="05000000000000000000" pitchFamily="2" charset="2"/>
              <a:buChar char="Ø"/>
            </a:pPr>
            <a:endParaRPr lang="en-IN" altLang="en-US" b="1" dirty="0" smtClean="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smtClean="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smtClean="0">
              <a:latin typeface="Comic Sans MS" panose="030F0702030302020204" pitchFamily="66" charset="0"/>
            </a:endParaRPr>
          </a:p>
          <a:p>
            <a:pPr marL="0" indent="0" algn="ctr" eaLnBrk="1" hangingPunct="1">
              <a:buClr>
                <a:schemeClr val="tx1"/>
              </a:buClr>
              <a:buNone/>
            </a:pPr>
            <a:r>
              <a:rPr lang="en-US" altLang="en-US" b="1" dirty="0" smtClean="0">
                <a:latin typeface="Comic Sans MS" panose="030F0702030302020204" pitchFamily="66" charset="0"/>
              </a:rPr>
              <a:t>Journalize </a:t>
            </a:r>
            <a:r>
              <a:rPr lang="en-US" altLang="en-US" b="1" dirty="0" smtClean="0">
                <a:latin typeface="Comic Sans MS" panose="030F0702030302020204" pitchFamily="66" charset="0"/>
              </a:rPr>
              <a:t>Transactions</a:t>
            </a:r>
            <a:endParaRPr lang="en-IN" altLang="en-US" b="1" dirty="0" smtClean="0">
              <a:latin typeface="Comic Sans MS" panose="030F0702030302020204" pitchFamily="66" charset="0"/>
            </a:endParaRPr>
          </a:p>
        </p:txBody>
      </p:sp>
    </p:spTree>
    <p:extLst>
      <p:ext uri="{BB962C8B-B14F-4D97-AF65-F5344CB8AC3E}">
        <p14:creationId xmlns:p14="http://schemas.microsoft.com/office/powerpoint/2010/main" val="1973112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228600"/>
            <a:ext cx="7762875" cy="1143000"/>
          </a:xfrm>
        </p:spPr>
        <p:txBody>
          <a:bodyPr/>
          <a:lstStyle/>
          <a:p>
            <a:pPr eaLnBrk="1" hangingPunct="1"/>
            <a:r>
              <a:rPr lang="en-US" altLang="en-US" sz="4800" b="1" dirty="0" smtClean="0">
                <a:latin typeface="Comic Sans MS" panose="030F0702030302020204" pitchFamily="66" charset="0"/>
              </a:rPr>
              <a:t>Journalize Transactions</a:t>
            </a:r>
            <a:endParaRPr lang="en-US" altLang="en-US" sz="4800" b="1" dirty="0" smtClean="0">
              <a:latin typeface="Comic Sans MS" panose="030F0702030302020204" pitchFamily="66" charset="0"/>
            </a:endParaRPr>
          </a:p>
        </p:txBody>
      </p:sp>
      <p:sp>
        <p:nvSpPr>
          <p:cNvPr id="17411" name="Rectangle 3"/>
          <p:cNvSpPr>
            <a:spLocks noGrp="1" noChangeArrowheads="1"/>
          </p:cNvSpPr>
          <p:nvPr>
            <p:ph idx="1"/>
          </p:nvPr>
        </p:nvSpPr>
        <p:spPr>
          <a:xfrm>
            <a:off x="762000" y="1447800"/>
            <a:ext cx="7467600" cy="4495800"/>
          </a:xfrm>
        </p:spPr>
        <p:txBody>
          <a:bodyPr/>
          <a:lstStyle/>
          <a:p>
            <a:pPr marL="0" indent="0" algn="ctr">
              <a:buNone/>
            </a:pPr>
            <a:endParaRPr lang="en-US" altLang="en-US" sz="2200" b="1" dirty="0" smtClean="0"/>
          </a:p>
          <a:p>
            <a:pPr marL="0" indent="0" algn="ctr">
              <a:buNone/>
            </a:pPr>
            <a:endParaRPr lang="en-US" altLang="en-US" sz="2200" b="1" dirty="0"/>
          </a:p>
          <a:p>
            <a:pPr marL="0" indent="0" algn="ctr">
              <a:buNone/>
            </a:pPr>
            <a:endParaRPr lang="en-US" altLang="en-US" sz="2200" b="1" dirty="0" smtClean="0"/>
          </a:p>
          <a:p>
            <a:pPr marL="0" indent="0" algn="ctr">
              <a:buNone/>
            </a:pPr>
            <a:endParaRPr lang="en-US" altLang="en-US" sz="2200" b="1" dirty="0"/>
          </a:p>
          <a:p>
            <a:pPr marL="0" indent="0" algn="ctr">
              <a:buNone/>
            </a:pPr>
            <a:r>
              <a:rPr lang="en-IN" altLang="en-US" sz="2200" b="1" dirty="0" smtClean="0">
                <a:hlinkClick r:id="rId3"/>
              </a:rPr>
              <a:t>Journalize Transactions </a:t>
            </a:r>
            <a:r>
              <a:rPr lang="en-IN" altLang="en-US" sz="2200" b="1" dirty="0" smtClean="0">
                <a:hlinkClick r:id="rId3"/>
              </a:rPr>
              <a:t>: You Tube Video</a:t>
            </a:r>
            <a:endParaRPr lang="en-IN" altLang="en-US" sz="2200" b="1" dirty="0" smtClean="0"/>
          </a:p>
          <a:p>
            <a:pPr marL="0" indent="0" algn="ctr">
              <a:buNone/>
            </a:pPr>
            <a:endParaRPr lang="en-US" altLang="en-US" sz="2200" b="1" dirty="0"/>
          </a:p>
          <a:p>
            <a:pPr marL="0" indent="0" algn="ctr">
              <a:buNone/>
            </a:pPr>
            <a:endParaRPr lang="en-US" altLang="en-US" sz="2200" b="1" dirty="0" smtClean="0"/>
          </a:p>
          <a:p>
            <a:pPr marL="0" indent="0" algn="ctr">
              <a:buNone/>
            </a:pPr>
            <a:r>
              <a:rPr lang="en-US" altLang="en-US" sz="2200" b="1" dirty="0">
                <a:hlinkClick r:id="rId4"/>
              </a:rPr>
              <a:t>https://</a:t>
            </a:r>
            <a:r>
              <a:rPr lang="en-US" altLang="en-US" sz="2200" b="1" dirty="0" smtClean="0">
                <a:hlinkClick r:id="rId4"/>
              </a:rPr>
              <a:t>www.youtube.com/watch?v=J7ntz3YSzY0</a:t>
            </a:r>
            <a:endParaRPr lang="en-US" altLang="en-US" sz="2200" b="1" dirty="0" smtClean="0"/>
          </a:p>
          <a:p>
            <a:pPr marL="0" indent="0" algn="ctr">
              <a:buNone/>
            </a:pPr>
            <a:endParaRPr lang="en-US" altLang="en-US" sz="2200" b="1" dirty="0" smtClean="0"/>
          </a:p>
          <a:p>
            <a:pPr marL="0" indent="0" algn="ctr">
              <a:buNone/>
            </a:pPr>
            <a:endParaRPr lang="en-US" altLang="en-US" sz="2200" b="1" dirty="0"/>
          </a:p>
          <a:p>
            <a:pPr marL="0" indent="0" algn="ctr">
              <a:buNone/>
            </a:pPr>
            <a:endParaRPr lang="en-US" altLang="en-US" sz="2200" b="1" dirty="0" smtClean="0"/>
          </a:p>
        </p:txBody>
      </p:sp>
    </p:spTree>
    <p:extLst>
      <p:ext uri="{BB962C8B-B14F-4D97-AF65-F5344CB8AC3E}">
        <p14:creationId xmlns:p14="http://schemas.microsoft.com/office/powerpoint/2010/main" val="2125094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z="4800" b="1" dirty="0" smtClean="0">
                <a:latin typeface="Comic Sans MS" panose="030F0702030302020204" pitchFamily="66" charset="0"/>
              </a:rPr>
              <a:t>Opening Entry</a:t>
            </a:r>
          </a:p>
        </p:txBody>
      </p:sp>
      <p:sp>
        <p:nvSpPr>
          <p:cNvPr id="57347" name="Rectangle 3"/>
          <p:cNvSpPr>
            <a:spLocks noGrp="1" noChangeArrowheads="1"/>
          </p:cNvSpPr>
          <p:nvPr>
            <p:ph idx="1"/>
          </p:nvPr>
        </p:nvSpPr>
        <p:spPr/>
        <p:txBody>
          <a:bodyPr/>
          <a:lstStyle/>
          <a:p>
            <a:r>
              <a:rPr lang="en-IN" sz="2400" b="1" dirty="0"/>
              <a:t>A </a:t>
            </a:r>
            <a:r>
              <a:rPr lang="en-IN" sz="2400" b="1" dirty="0" smtClean="0"/>
              <a:t>accounting </a:t>
            </a:r>
            <a:r>
              <a:rPr lang="en-IN" sz="2400" b="1" dirty="0"/>
              <a:t>entry by means of which the balances of various </a:t>
            </a:r>
            <a:r>
              <a:rPr lang="en-IN" sz="2400" b="1" dirty="0" smtClean="0"/>
              <a:t>assets, liabilities </a:t>
            </a:r>
            <a:r>
              <a:rPr lang="en-IN" sz="2400" b="1" dirty="0"/>
              <a:t>and capital appearing in the balance sheet of previous accounting </a:t>
            </a:r>
            <a:r>
              <a:rPr lang="en-IN" sz="2400" b="1" dirty="0" smtClean="0"/>
              <a:t>period are </a:t>
            </a:r>
            <a:r>
              <a:rPr lang="en-IN" sz="2400" b="1" dirty="0"/>
              <a:t>brought forward in the books of the current accounting period, is known </a:t>
            </a:r>
            <a:r>
              <a:rPr lang="en-IN" sz="2400" b="1" dirty="0" smtClean="0"/>
              <a:t>as 'Opening </a:t>
            </a:r>
            <a:r>
              <a:rPr lang="en-IN" sz="2400" b="1" dirty="0"/>
              <a:t>Entry'. </a:t>
            </a:r>
            <a:endParaRPr lang="en-IN" sz="2400" b="1" dirty="0" smtClean="0"/>
          </a:p>
          <a:p>
            <a:r>
              <a:rPr lang="en-IN" sz="2400" b="1" dirty="0" smtClean="0"/>
              <a:t>While </a:t>
            </a:r>
            <a:r>
              <a:rPr lang="en-IN" sz="2400" b="1" dirty="0"/>
              <a:t>passing an opening entry, </a:t>
            </a:r>
            <a:endParaRPr lang="en-IN" sz="2400" b="1" dirty="0" smtClean="0"/>
          </a:p>
          <a:p>
            <a:pPr lvl="1"/>
            <a:r>
              <a:rPr lang="en-IN" sz="2100" b="1" dirty="0" smtClean="0"/>
              <a:t>all </a:t>
            </a:r>
            <a:r>
              <a:rPr lang="en-IN" sz="2100" b="1" dirty="0"/>
              <a:t>assets accounts (</a:t>
            </a:r>
            <a:r>
              <a:rPr lang="en-IN" sz="2100" b="1" dirty="0" smtClean="0"/>
              <a:t>individually) are </a:t>
            </a:r>
            <a:r>
              <a:rPr lang="en-IN" sz="2100" b="1" dirty="0"/>
              <a:t>debited </a:t>
            </a:r>
            <a:endParaRPr lang="en-IN" sz="2100" b="1" dirty="0" smtClean="0"/>
          </a:p>
          <a:p>
            <a:pPr lvl="1"/>
            <a:r>
              <a:rPr lang="en-IN" sz="2100" b="1" dirty="0" smtClean="0"/>
              <a:t>and </a:t>
            </a:r>
            <a:r>
              <a:rPr lang="en-IN" sz="2100" b="1" dirty="0"/>
              <a:t>all liabilities accounts (individually) are credited </a:t>
            </a:r>
            <a:endParaRPr lang="en-IN" sz="2100" b="1" dirty="0" smtClean="0"/>
          </a:p>
          <a:p>
            <a:pPr lvl="1"/>
            <a:r>
              <a:rPr lang="en-IN" sz="2100" b="1" dirty="0" smtClean="0"/>
              <a:t>and </a:t>
            </a:r>
            <a:r>
              <a:rPr lang="en-IN" sz="2100" b="1" dirty="0"/>
              <a:t>the Net </a:t>
            </a:r>
            <a:r>
              <a:rPr lang="en-IN" sz="2100" b="1" dirty="0" smtClean="0"/>
              <a:t>worth (i.e</a:t>
            </a:r>
            <a:r>
              <a:rPr lang="en-IN" sz="2100" b="1" dirty="0"/>
              <a:t>. excess of assets over liabilities) is credited to </a:t>
            </a:r>
            <a:r>
              <a:rPr lang="en-IN" sz="2100" b="1" dirty="0" smtClean="0"/>
              <a:t>Owner's </a:t>
            </a:r>
            <a:r>
              <a:rPr lang="en-IN" sz="2100" b="1" dirty="0"/>
              <a:t>Capital </a:t>
            </a:r>
            <a:r>
              <a:rPr lang="en-IN" sz="2100" b="1" dirty="0" smtClean="0"/>
              <a:t>Account</a:t>
            </a:r>
            <a:endParaRPr lang="en-IN" sz="2100" b="1" dirty="0"/>
          </a:p>
        </p:txBody>
      </p:sp>
    </p:spTree>
    <p:extLst>
      <p:ext uri="{BB962C8B-B14F-4D97-AF65-F5344CB8AC3E}">
        <p14:creationId xmlns:p14="http://schemas.microsoft.com/office/powerpoint/2010/main" val="2598230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228600"/>
            <a:ext cx="7458075" cy="1143000"/>
          </a:xfrm>
        </p:spPr>
        <p:txBody>
          <a:bodyPr/>
          <a:lstStyle/>
          <a:p>
            <a:pPr eaLnBrk="1" hangingPunct="1"/>
            <a:r>
              <a:rPr lang="en-US" altLang="en-US" sz="5400" b="1" dirty="0" smtClean="0">
                <a:latin typeface="Comic Sans MS" panose="030F0702030302020204" pitchFamily="66" charset="0"/>
              </a:rPr>
              <a:t>Dual Aspect Concept</a:t>
            </a:r>
          </a:p>
        </p:txBody>
      </p:sp>
      <p:sp>
        <p:nvSpPr>
          <p:cNvPr id="17411" name="Rectangle 3"/>
          <p:cNvSpPr>
            <a:spLocks noGrp="1" noChangeArrowheads="1"/>
          </p:cNvSpPr>
          <p:nvPr>
            <p:ph idx="1"/>
          </p:nvPr>
        </p:nvSpPr>
        <p:spPr>
          <a:xfrm>
            <a:off x="762000" y="1447800"/>
            <a:ext cx="7467600" cy="4495800"/>
          </a:xfrm>
        </p:spPr>
        <p:txBody>
          <a:bodyPr/>
          <a:lstStyle/>
          <a:p>
            <a:r>
              <a:rPr lang="en-IN" sz="2800" dirty="0"/>
              <a:t>Financial accounting records all the </a:t>
            </a:r>
            <a:r>
              <a:rPr lang="en-IN" sz="2800" dirty="0" smtClean="0"/>
              <a:t>transactions and </a:t>
            </a:r>
            <a:r>
              <a:rPr lang="en-IN" sz="2800" dirty="0"/>
              <a:t>events involving financial element. </a:t>
            </a:r>
            <a:endParaRPr lang="en-IN" sz="2800" dirty="0" smtClean="0"/>
          </a:p>
          <a:p>
            <a:r>
              <a:rPr lang="en-IN" sz="2800" dirty="0" smtClean="0"/>
              <a:t>Each </a:t>
            </a:r>
            <a:r>
              <a:rPr lang="en-IN" sz="2800" dirty="0"/>
              <a:t>of such </a:t>
            </a:r>
            <a:r>
              <a:rPr lang="en-IN" sz="2800" dirty="0" smtClean="0"/>
              <a:t>transactions requires </a:t>
            </a:r>
            <a:r>
              <a:rPr lang="en-IN" sz="2800" dirty="0"/>
              <a:t>two aspects to be </a:t>
            </a:r>
            <a:r>
              <a:rPr lang="en-IN" sz="2800" dirty="0" smtClean="0"/>
              <a:t>recorded.</a:t>
            </a:r>
          </a:p>
          <a:p>
            <a:r>
              <a:rPr lang="en-IN" sz="2800" dirty="0" smtClean="0"/>
              <a:t>The </a:t>
            </a:r>
            <a:r>
              <a:rPr lang="en-IN" sz="2800" dirty="0"/>
              <a:t>recognition of these two </a:t>
            </a:r>
            <a:r>
              <a:rPr lang="en-IN" sz="2800" dirty="0" smtClean="0"/>
              <a:t>aspects of </a:t>
            </a:r>
            <a:r>
              <a:rPr lang="en-IN" sz="2800" dirty="0"/>
              <a:t>every transaction is known as a dual aspect analysis. </a:t>
            </a:r>
            <a:endParaRPr lang="en-IN" sz="2800" dirty="0" smtClean="0"/>
          </a:p>
          <a:p>
            <a:r>
              <a:rPr lang="en-IN" sz="2800" dirty="0" smtClean="0"/>
              <a:t>According </a:t>
            </a:r>
            <a:r>
              <a:rPr lang="en-IN" sz="2800" dirty="0"/>
              <a:t>to </a:t>
            </a:r>
            <a:r>
              <a:rPr lang="en-IN" sz="2800" dirty="0" smtClean="0"/>
              <a:t>this concept </a:t>
            </a:r>
            <a:r>
              <a:rPr lang="en-IN" sz="2800" dirty="0"/>
              <a:t>every business transactions has dual effect.</a:t>
            </a:r>
            <a:endParaRPr lang="en-US" altLang="en-US" sz="2800" dirty="0" smtClean="0"/>
          </a:p>
        </p:txBody>
      </p:sp>
    </p:spTree>
    <p:extLst>
      <p:ext uri="{BB962C8B-B14F-4D97-AF65-F5344CB8AC3E}">
        <p14:creationId xmlns:p14="http://schemas.microsoft.com/office/powerpoint/2010/main" val="3961562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42988" y="228600"/>
            <a:ext cx="7024687" cy="1143000"/>
          </a:xfrm>
        </p:spPr>
        <p:txBody>
          <a:bodyPr/>
          <a:lstStyle/>
          <a:p>
            <a:pPr eaLnBrk="1" hangingPunct="1"/>
            <a:r>
              <a:rPr lang="en-US" altLang="en-US" sz="5400" b="1" dirty="0" smtClean="0">
                <a:latin typeface="Comic Sans MS" panose="030F0702030302020204" pitchFamily="66" charset="0"/>
              </a:rPr>
              <a:t>Case Study</a:t>
            </a:r>
            <a:endParaRPr lang="en-US" altLang="en-US" sz="5400" b="1" dirty="0" smtClean="0">
              <a:latin typeface="Comic Sans MS" panose="030F0702030302020204" pitchFamily="66" charset="0"/>
            </a:endParaRPr>
          </a:p>
        </p:txBody>
      </p:sp>
      <p:sp>
        <p:nvSpPr>
          <p:cNvPr id="23555" name="Rectangle 3"/>
          <p:cNvSpPr>
            <a:spLocks noGrp="1" noChangeArrowheads="1"/>
          </p:cNvSpPr>
          <p:nvPr>
            <p:ph idx="1"/>
          </p:nvPr>
        </p:nvSpPr>
        <p:spPr>
          <a:xfrm>
            <a:off x="838200" y="1447800"/>
            <a:ext cx="7315200" cy="4384675"/>
          </a:xfrm>
        </p:spPr>
        <p:txBody>
          <a:bodyPr/>
          <a:lstStyle/>
          <a:p>
            <a:pPr eaLnBrk="1" hangingPunct="1">
              <a:buClr>
                <a:schemeClr val="tx1"/>
              </a:buClr>
              <a:buFont typeface="Wingdings" panose="05000000000000000000" pitchFamily="2" charset="2"/>
              <a:buChar char="Ø"/>
            </a:pPr>
            <a:endParaRPr lang="en-IN" altLang="en-US" b="1" dirty="0" smtClean="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smtClean="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a:latin typeface="Comic Sans MS" panose="030F0702030302020204" pitchFamily="66" charset="0"/>
            </a:endParaRPr>
          </a:p>
          <a:p>
            <a:pPr eaLnBrk="1" hangingPunct="1">
              <a:buClr>
                <a:schemeClr val="tx1"/>
              </a:buClr>
              <a:buFont typeface="Wingdings" panose="05000000000000000000" pitchFamily="2" charset="2"/>
              <a:buChar char="Ø"/>
            </a:pPr>
            <a:endParaRPr lang="en-IN" altLang="en-US" b="1" dirty="0" smtClean="0">
              <a:latin typeface="Comic Sans MS" panose="030F0702030302020204" pitchFamily="66" charset="0"/>
            </a:endParaRPr>
          </a:p>
          <a:p>
            <a:pPr marL="0" indent="0" algn="ctr" eaLnBrk="1" hangingPunct="1">
              <a:buClr>
                <a:schemeClr val="tx1"/>
              </a:buClr>
              <a:buNone/>
            </a:pPr>
            <a:r>
              <a:rPr lang="en-US" altLang="en-US" b="1" dirty="0" smtClean="0">
                <a:latin typeface="Comic Sans MS" panose="030F0702030302020204" pitchFamily="66" charset="0"/>
              </a:rPr>
              <a:t>Journalize </a:t>
            </a:r>
            <a:r>
              <a:rPr lang="en-US" altLang="en-US" b="1" smtClean="0">
                <a:latin typeface="Comic Sans MS" panose="030F0702030302020204" pitchFamily="66" charset="0"/>
              </a:rPr>
              <a:t>Opening Balance</a:t>
            </a:r>
            <a:endParaRPr lang="en-IN" altLang="en-US" b="1" dirty="0" smtClean="0">
              <a:latin typeface="Comic Sans MS" panose="030F0702030302020204" pitchFamily="66" charset="0"/>
            </a:endParaRPr>
          </a:p>
        </p:txBody>
      </p:sp>
    </p:spTree>
    <p:extLst>
      <p:ext uri="{BB962C8B-B14F-4D97-AF65-F5344CB8AC3E}">
        <p14:creationId xmlns:p14="http://schemas.microsoft.com/office/powerpoint/2010/main" val="3386957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ctrTitle"/>
          </p:nvPr>
        </p:nvSpPr>
        <p:spPr/>
        <p:txBody>
          <a:bodyPr/>
          <a:lstStyle/>
          <a:p>
            <a:pPr eaLnBrk="1" hangingPunct="1"/>
            <a:r>
              <a:rPr lang="en-US" altLang="en-US" smtClean="0"/>
              <a:t>Financial Statements</a:t>
            </a:r>
            <a:endParaRPr lang="en-IN" altLang="en-US" smtClean="0"/>
          </a:p>
        </p:txBody>
      </p:sp>
      <p:sp>
        <p:nvSpPr>
          <p:cNvPr id="46083" name="Subtitle 2"/>
          <p:cNvSpPr>
            <a:spLocks noGrp="1"/>
          </p:cNvSpPr>
          <p:nvPr>
            <p:ph type="subTitle" idx="1"/>
          </p:nvPr>
        </p:nvSpPr>
        <p:spPr/>
        <p:txBody>
          <a:bodyPr/>
          <a:lstStyle/>
          <a:p>
            <a:pPr eaLnBrk="1" hangingPunct="1"/>
            <a:endParaRPr lang="en-IN" altLang="en-US" smtClea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sz="4800" b="1" smtClean="0">
                <a:latin typeface="Comic Sans MS" panose="030F0702030302020204" pitchFamily="66" charset="0"/>
              </a:rPr>
              <a:t>Financial Reports</a:t>
            </a:r>
          </a:p>
        </p:txBody>
      </p:sp>
      <p:sp>
        <p:nvSpPr>
          <p:cNvPr id="47107" name="Rectangle 3"/>
          <p:cNvSpPr>
            <a:spLocks noGrp="1" noChangeArrowheads="1"/>
          </p:cNvSpPr>
          <p:nvPr>
            <p:ph idx="1"/>
          </p:nvPr>
        </p:nvSpPr>
        <p:spPr/>
        <p:txBody>
          <a:bodyPr/>
          <a:lstStyle/>
          <a:p>
            <a:pPr eaLnBrk="1" hangingPunct="1">
              <a:buFont typeface="Wingdings" panose="05000000000000000000" pitchFamily="2" charset="2"/>
              <a:buChar char="Ø"/>
            </a:pPr>
            <a:r>
              <a:rPr lang="en-US" altLang="en-US" sz="3600" b="1" dirty="0" smtClean="0">
                <a:latin typeface="Comic Sans MS" panose="030F0702030302020204" pitchFamily="66" charset="0"/>
              </a:rPr>
              <a:t>Trial Balance</a:t>
            </a:r>
          </a:p>
          <a:p>
            <a:pPr eaLnBrk="1" hangingPunct="1">
              <a:buFont typeface="Wingdings" panose="05000000000000000000" pitchFamily="2" charset="2"/>
              <a:buChar char="Ø"/>
            </a:pPr>
            <a:r>
              <a:rPr lang="en-US" altLang="en-US" sz="3600" b="1" dirty="0" smtClean="0">
                <a:latin typeface="Comic Sans MS" panose="030F0702030302020204" pitchFamily="66" charset="0"/>
              </a:rPr>
              <a:t>Balance Sheet</a:t>
            </a:r>
          </a:p>
          <a:p>
            <a:pPr eaLnBrk="1" hangingPunct="1">
              <a:buFont typeface="Wingdings" panose="05000000000000000000" pitchFamily="2" charset="2"/>
              <a:buChar char="Ø"/>
            </a:pPr>
            <a:r>
              <a:rPr lang="en-US" altLang="en-US" sz="3600" b="1" dirty="0" smtClean="0">
                <a:latin typeface="Comic Sans MS" panose="030F0702030302020204" pitchFamily="66" charset="0"/>
              </a:rPr>
              <a:t>Income &amp; Expense Statement</a:t>
            </a:r>
            <a:br>
              <a:rPr lang="en-US" altLang="en-US" sz="3600" b="1" dirty="0" smtClean="0">
                <a:latin typeface="Comic Sans MS" panose="030F0702030302020204" pitchFamily="66" charset="0"/>
              </a:rPr>
            </a:br>
            <a:r>
              <a:rPr lang="en-US" altLang="en-US" sz="3600" b="1" dirty="0" smtClean="0">
                <a:latin typeface="Comic Sans MS" panose="030F0702030302020204" pitchFamily="66" charset="0"/>
              </a:rPr>
              <a:t>  or Profit &amp; Loss Account</a:t>
            </a:r>
          </a:p>
          <a:p>
            <a:pPr eaLnBrk="1" hangingPunct="1">
              <a:buFont typeface="Wingdings" panose="05000000000000000000" pitchFamily="2" charset="2"/>
              <a:buChar char="Ø"/>
            </a:pPr>
            <a:r>
              <a:rPr lang="en-US" altLang="en-US" sz="3600" b="1" dirty="0" smtClean="0">
                <a:latin typeface="Comic Sans MS" panose="030F0702030302020204" pitchFamily="66" charset="0"/>
              </a:rPr>
              <a:t>Statement of Cash Flows</a:t>
            </a:r>
          </a:p>
          <a:p>
            <a:pPr eaLnBrk="1" hangingPunct="1">
              <a:buFont typeface="Wingdings" panose="05000000000000000000" pitchFamily="2" charset="2"/>
              <a:buChar char="Ø"/>
            </a:pPr>
            <a:r>
              <a:rPr lang="en-US" altLang="en-US" sz="3600" b="1" dirty="0" smtClean="0">
                <a:latin typeface="Comic Sans MS" panose="030F0702030302020204" pitchFamily="66" charset="0"/>
              </a:rPr>
              <a:t>Statement of Owner Equity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sz="4800" b="1" dirty="0" smtClean="0">
                <a:latin typeface="Comic Sans MS" panose="030F0702030302020204" pitchFamily="66" charset="0"/>
              </a:rPr>
              <a:t>Trial Balance</a:t>
            </a:r>
          </a:p>
        </p:txBody>
      </p:sp>
      <p:sp>
        <p:nvSpPr>
          <p:cNvPr id="49155" name="Rectangle 3"/>
          <p:cNvSpPr>
            <a:spLocks noGrp="1" noChangeArrowheads="1"/>
          </p:cNvSpPr>
          <p:nvPr>
            <p:ph idx="1"/>
          </p:nvPr>
        </p:nvSpPr>
        <p:spPr>
          <a:xfrm>
            <a:off x="628650" y="1828800"/>
            <a:ext cx="7886700" cy="4351338"/>
          </a:xfrm>
        </p:spPr>
        <p:txBody>
          <a:bodyPr/>
          <a:lstStyle/>
          <a:p>
            <a:r>
              <a:rPr lang="en-IN" sz="3200" b="1" dirty="0"/>
              <a:t>A Trial Balance is a two-column schedule listing the </a:t>
            </a:r>
            <a:r>
              <a:rPr lang="en-IN" sz="3200" b="1" dirty="0" smtClean="0"/>
              <a:t>balances </a:t>
            </a:r>
            <a:r>
              <a:rPr lang="en-IN" sz="3200" b="1" dirty="0"/>
              <a:t>of all the </a:t>
            </a:r>
            <a:r>
              <a:rPr lang="en-IN" sz="3200" b="1" dirty="0" smtClean="0"/>
              <a:t>ledgers</a:t>
            </a:r>
          </a:p>
          <a:p>
            <a:r>
              <a:rPr lang="en-IN" sz="3200" b="1" dirty="0" smtClean="0"/>
              <a:t>The </a:t>
            </a:r>
            <a:r>
              <a:rPr lang="en-IN" sz="3200" b="1" dirty="0"/>
              <a:t>debit balances are listed in the left-hand column </a:t>
            </a:r>
            <a:endParaRPr lang="en-IN" sz="3200" b="1" dirty="0" smtClean="0"/>
          </a:p>
          <a:p>
            <a:r>
              <a:rPr lang="en-IN" sz="3200" b="1" dirty="0" smtClean="0"/>
              <a:t>The</a:t>
            </a:r>
            <a:r>
              <a:rPr lang="en-IN" sz="3200" b="1" dirty="0"/>
              <a:t> </a:t>
            </a:r>
            <a:r>
              <a:rPr lang="en-IN" sz="3200" b="1" dirty="0" smtClean="0"/>
              <a:t>credit </a:t>
            </a:r>
            <a:r>
              <a:rPr lang="en-IN" sz="3200" b="1" dirty="0"/>
              <a:t>balances in the right-hand </a:t>
            </a:r>
            <a:r>
              <a:rPr lang="en-IN" sz="3200" b="1" dirty="0" smtClean="0"/>
              <a:t>column </a:t>
            </a:r>
          </a:p>
          <a:p>
            <a:r>
              <a:rPr lang="en-IN" sz="3200" b="1" dirty="0" smtClean="0"/>
              <a:t>The </a:t>
            </a:r>
            <a:r>
              <a:rPr lang="en-IN" sz="3200" b="1" dirty="0"/>
              <a:t>totals of the two columns should </a:t>
            </a:r>
            <a:r>
              <a:rPr lang="en-IN" sz="3200" b="1" dirty="0" smtClean="0"/>
              <a:t>agree</a:t>
            </a:r>
            <a:endParaRPr lang="en-US" altLang="en-US" sz="3200" b="1" dirty="0" smtClean="0">
              <a:latin typeface="Comic Sans MS" panose="030F0702030302020204" pitchFamily="66" charset="0"/>
            </a:endParaRPr>
          </a:p>
        </p:txBody>
      </p:sp>
    </p:spTree>
    <p:extLst>
      <p:ext uri="{BB962C8B-B14F-4D97-AF65-F5344CB8AC3E}">
        <p14:creationId xmlns:p14="http://schemas.microsoft.com/office/powerpoint/2010/main" val="1517340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sz="4800" b="1" smtClean="0">
                <a:latin typeface="Comic Sans MS" panose="030F0702030302020204" pitchFamily="66" charset="0"/>
              </a:rPr>
              <a:t>Balance Sheet</a:t>
            </a:r>
          </a:p>
        </p:txBody>
      </p:sp>
      <p:sp>
        <p:nvSpPr>
          <p:cNvPr id="48131" name="Rectangle 3"/>
          <p:cNvSpPr>
            <a:spLocks noGrp="1" noChangeArrowheads="1"/>
          </p:cNvSpPr>
          <p:nvPr>
            <p:ph idx="1"/>
          </p:nvPr>
        </p:nvSpPr>
        <p:spPr/>
        <p:txBody>
          <a:bodyPr/>
          <a:lstStyle/>
          <a:p>
            <a:pPr indent="-273050" eaLnBrk="1" hangingPunct="1">
              <a:buFont typeface="Wingdings" panose="05000000000000000000" pitchFamily="2" charset="2"/>
              <a:buChar char="Ø"/>
            </a:pPr>
            <a:r>
              <a:rPr lang="en-US" altLang="en-US" sz="3600" b="1" smtClean="0">
                <a:latin typeface="Comic Sans MS" panose="030F0702030302020204" pitchFamily="66" charset="0"/>
              </a:rPr>
              <a:t>Represents a financial situation at a single point in time</a:t>
            </a:r>
          </a:p>
          <a:p>
            <a:pPr indent="-273050" eaLnBrk="1" hangingPunct="1">
              <a:buFont typeface="Wingdings" panose="05000000000000000000" pitchFamily="2" charset="2"/>
              <a:buChar char="Ø"/>
            </a:pPr>
            <a:r>
              <a:rPr lang="en-US" altLang="en-US" sz="3600" b="1" smtClean="0">
                <a:latin typeface="Comic Sans MS" panose="030F0702030302020204" pitchFamily="66" charset="0"/>
              </a:rPr>
              <a:t>Has a date on it</a:t>
            </a:r>
          </a:p>
          <a:p>
            <a:pPr indent="-273050" eaLnBrk="1" hangingPunct="1">
              <a:buFont typeface="Wingdings" panose="05000000000000000000" pitchFamily="2" charset="2"/>
              <a:buChar char="Ø"/>
            </a:pPr>
            <a:r>
              <a:rPr lang="en-US" altLang="en-US" sz="3600" b="1" smtClean="0">
                <a:latin typeface="Comic Sans MS" panose="030F0702030302020204" pitchFamily="66" charset="0"/>
              </a:rPr>
              <a:t>Broken down by:</a:t>
            </a:r>
          </a:p>
          <a:p>
            <a:pPr marL="639763" lvl="1" indent="-273050" eaLnBrk="1" hangingPunct="1">
              <a:buFontTx/>
              <a:buChar char="•"/>
            </a:pPr>
            <a:r>
              <a:rPr lang="en-US" altLang="en-US" sz="3200" b="1" smtClean="0">
                <a:solidFill>
                  <a:schemeClr val="accent2"/>
                </a:solidFill>
                <a:latin typeface="Comic Sans MS" panose="030F0702030302020204" pitchFamily="66" charset="0"/>
              </a:rPr>
              <a:t>Type of Asset or liability</a:t>
            </a:r>
          </a:p>
          <a:p>
            <a:pPr marL="639763" lvl="1" indent="-273050" eaLnBrk="1" hangingPunct="1">
              <a:buFontTx/>
              <a:buChar char="•"/>
            </a:pPr>
            <a:r>
              <a:rPr lang="en-US" altLang="en-US" sz="3200" b="1" smtClean="0">
                <a:solidFill>
                  <a:schemeClr val="accent2"/>
                </a:solidFill>
                <a:latin typeface="Comic Sans MS" panose="030F0702030302020204" pitchFamily="66" charset="0"/>
              </a:rPr>
              <a:t>Time or life of the account type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sz="4800" b="1" smtClean="0">
                <a:latin typeface="Comic Sans MS" panose="030F0702030302020204" pitchFamily="66" charset="0"/>
              </a:rPr>
              <a:t>Balance Sheet</a:t>
            </a:r>
          </a:p>
        </p:txBody>
      </p:sp>
      <p:sp>
        <p:nvSpPr>
          <p:cNvPr id="49155" name="Rectangle 3"/>
          <p:cNvSpPr>
            <a:spLocks noGrp="1" noChangeArrowheads="1"/>
          </p:cNvSpPr>
          <p:nvPr>
            <p:ph idx="1"/>
          </p:nvPr>
        </p:nvSpPr>
        <p:spPr/>
        <p:txBody>
          <a:bodyPr/>
          <a:lstStyle/>
          <a:p>
            <a:pPr eaLnBrk="1" hangingPunct="1">
              <a:buFont typeface="Wingdings" panose="05000000000000000000" pitchFamily="2" charset="2"/>
              <a:buChar char="Ø"/>
            </a:pPr>
            <a:r>
              <a:rPr lang="en-US" altLang="en-US" sz="3200" b="1" smtClean="0">
                <a:latin typeface="Comic Sans MS" panose="030F0702030302020204" pitchFamily="66" charset="0"/>
              </a:rPr>
              <a:t>Intermediate Assets and Liabilities</a:t>
            </a:r>
          </a:p>
          <a:p>
            <a:pPr eaLnBrk="1" hangingPunct="1">
              <a:buFont typeface="Wingdings" panose="05000000000000000000" pitchFamily="2" charset="2"/>
              <a:buChar char="Ø"/>
            </a:pPr>
            <a:r>
              <a:rPr lang="en-US" altLang="en-US" sz="3200" b="1" smtClean="0">
                <a:latin typeface="Comic Sans MS" panose="030F0702030302020204" pitchFamily="66" charset="0"/>
              </a:rPr>
              <a:t>Long term Assets and Liabilities</a:t>
            </a:r>
          </a:p>
          <a:p>
            <a:pPr eaLnBrk="1" hangingPunct="1">
              <a:buFont typeface="Wingdings" panose="05000000000000000000" pitchFamily="2" charset="2"/>
              <a:buChar char="Ø"/>
            </a:pPr>
            <a:r>
              <a:rPr lang="en-US" altLang="en-US" sz="3200" b="1" smtClean="0">
                <a:latin typeface="Comic Sans MS" panose="030F0702030302020204" pitchFamily="66" charset="0"/>
              </a:rPr>
              <a:t>Can use cost or market valuations or both</a:t>
            </a:r>
          </a:p>
          <a:p>
            <a:pPr eaLnBrk="1" hangingPunct="1">
              <a:buFont typeface="Wingdings" panose="05000000000000000000" pitchFamily="2" charset="2"/>
              <a:buChar char="Ø"/>
            </a:pPr>
            <a:r>
              <a:rPr lang="en-US" altLang="en-US" sz="3200" b="1" smtClean="0">
                <a:latin typeface="Comic Sans MS" panose="030F0702030302020204" pitchFamily="66" charset="0"/>
              </a:rPr>
              <a:t>Supporting Schedules are very helpful</a:t>
            </a:r>
          </a:p>
          <a:p>
            <a:pPr eaLnBrk="1" hangingPunct="1">
              <a:buFont typeface="Wingdings" panose="05000000000000000000" pitchFamily="2" charset="2"/>
              <a:buChar char="Ø"/>
            </a:pPr>
            <a:r>
              <a:rPr lang="en-US" altLang="en-US" sz="3200" b="1" smtClean="0">
                <a:latin typeface="Comic Sans MS" panose="030F0702030302020204" pitchFamily="66" charset="0"/>
              </a:rPr>
              <a:t>Will need a balance sheet for beginning and ending of accounting period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457200" y="1066800"/>
            <a:ext cx="2819400" cy="3505200"/>
          </a:xfrm>
          <a:prstGeom prst="rect">
            <a:avLst/>
          </a:prstGeom>
          <a:solidFill>
            <a:srgbClr val="339966"/>
          </a:solidFill>
          <a:ln w="9525">
            <a:solidFill>
              <a:schemeClr val="tx1"/>
            </a:solidFill>
            <a:miter lim="800000"/>
            <a:headEnd/>
            <a:tailEnd/>
          </a:ln>
        </p:spPr>
        <p:txBody>
          <a:bodyPr wrap="none" anchor="ct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pPr algn="ctr" eaLnBrk="1" hangingPunct="1"/>
            <a:endParaRPr lang="en-US" altLang="en-US" b="0">
              <a:latin typeface="Times New Roman" panose="02020603050405020304" pitchFamily="18" charset="0"/>
            </a:endParaRPr>
          </a:p>
        </p:txBody>
      </p:sp>
      <p:sp>
        <p:nvSpPr>
          <p:cNvPr id="50179" name="Line 3"/>
          <p:cNvSpPr>
            <a:spLocks noChangeShapeType="1"/>
          </p:cNvSpPr>
          <p:nvPr/>
        </p:nvSpPr>
        <p:spPr bwMode="auto">
          <a:xfrm>
            <a:off x="1828800" y="10668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0180" name="Line 4"/>
          <p:cNvSpPr>
            <a:spLocks noChangeShapeType="1"/>
          </p:cNvSpPr>
          <p:nvPr/>
        </p:nvSpPr>
        <p:spPr bwMode="auto">
          <a:xfrm>
            <a:off x="1828800" y="2971800"/>
            <a:ext cx="1447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0181" name="Text Box 5"/>
          <p:cNvSpPr txBox="1">
            <a:spLocks noChangeArrowheads="1"/>
          </p:cNvSpPr>
          <p:nvPr/>
        </p:nvSpPr>
        <p:spPr bwMode="auto">
          <a:xfrm>
            <a:off x="609600" y="1219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pPr eaLnBrk="1" hangingPunct="1">
              <a:spcBef>
                <a:spcPct val="50000"/>
              </a:spcBef>
            </a:pPr>
            <a:r>
              <a:rPr lang="en-US" altLang="en-US">
                <a:latin typeface="Times New Roman" panose="02020603050405020304" pitchFamily="18" charset="0"/>
              </a:rPr>
              <a:t>Assets</a:t>
            </a:r>
          </a:p>
        </p:txBody>
      </p:sp>
      <p:sp>
        <p:nvSpPr>
          <p:cNvPr id="50182" name="Text Box 6"/>
          <p:cNvSpPr txBox="1">
            <a:spLocks noChangeArrowheads="1"/>
          </p:cNvSpPr>
          <p:nvPr/>
        </p:nvSpPr>
        <p:spPr bwMode="auto">
          <a:xfrm>
            <a:off x="2133600" y="9144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pPr eaLnBrk="1" hangingPunct="1">
              <a:spcBef>
                <a:spcPct val="50000"/>
              </a:spcBef>
            </a:pPr>
            <a:endParaRPr lang="en-US" altLang="en-US" b="0">
              <a:latin typeface="Times New Roman" panose="02020603050405020304" pitchFamily="18" charset="0"/>
            </a:endParaRPr>
          </a:p>
        </p:txBody>
      </p:sp>
      <p:sp>
        <p:nvSpPr>
          <p:cNvPr id="50183" name="Text Box 7"/>
          <p:cNvSpPr txBox="1">
            <a:spLocks noChangeArrowheads="1"/>
          </p:cNvSpPr>
          <p:nvPr/>
        </p:nvSpPr>
        <p:spPr bwMode="auto">
          <a:xfrm>
            <a:off x="1828800" y="1219200"/>
            <a:ext cx="148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pPr eaLnBrk="1" hangingPunct="1"/>
            <a:r>
              <a:rPr lang="en-US" altLang="en-US">
                <a:latin typeface="Times New Roman" panose="02020603050405020304" pitchFamily="18" charset="0"/>
              </a:rPr>
              <a:t>Liabilities</a:t>
            </a:r>
          </a:p>
        </p:txBody>
      </p:sp>
      <p:sp>
        <p:nvSpPr>
          <p:cNvPr id="50184" name="Text Box 8"/>
          <p:cNvSpPr txBox="1">
            <a:spLocks noChangeArrowheads="1"/>
          </p:cNvSpPr>
          <p:nvPr/>
        </p:nvSpPr>
        <p:spPr bwMode="auto">
          <a:xfrm>
            <a:off x="1981200" y="3048000"/>
            <a:ext cx="1065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pPr eaLnBrk="1" hangingPunct="1"/>
            <a:r>
              <a:rPr lang="en-US" altLang="en-US">
                <a:latin typeface="Times New Roman" panose="02020603050405020304" pitchFamily="18" charset="0"/>
              </a:rPr>
              <a:t>Equity</a:t>
            </a:r>
          </a:p>
        </p:txBody>
      </p:sp>
      <p:sp>
        <p:nvSpPr>
          <p:cNvPr id="50185" name="Rectangle 9"/>
          <p:cNvSpPr>
            <a:spLocks noChangeArrowheads="1"/>
          </p:cNvSpPr>
          <p:nvPr/>
        </p:nvSpPr>
        <p:spPr bwMode="auto">
          <a:xfrm>
            <a:off x="5562600" y="1143000"/>
            <a:ext cx="2743200" cy="3505200"/>
          </a:xfrm>
          <a:prstGeom prst="rect">
            <a:avLst/>
          </a:prstGeom>
          <a:solidFill>
            <a:srgbClr val="339966"/>
          </a:solidFill>
          <a:ln w="9525">
            <a:solidFill>
              <a:schemeClr val="tx1"/>
            </a:solidFill>
            <a:miter lim="800000"/>
            <a:headEnd/>
            <a:tailEnd/>
          </a:ln>
        </p:spPr>
        <p:txBody>
          <a:bodyPr wrap="none" anchor="ct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pPr algn="ctr" eaLnBrk="1" hangingPunct="1"/>
            <a:endParaRPr lang="en-US" altLang="en-US" b="0">
              <a:latin typeface="Times New Roman" panose="02020603050405020304" pitchFamily="18" charset="0"/>
            </a:endParaRPr>
          </a:p>
        </p:txBody>
      </p:sp>
      <p:sp>
        <p:nvSpPr>
          <p:cNvPr id="50186" name="Text Box 10"/>
          <p:cNvSpPr txBox="1">
            <a:spLocks noChangeArrowheads="1"/>
          </p:cNvSpPr>
          <p:nvPr/>
        </p:nvSpPr>
        <p:spPr bwMode="auto">
          <a:xfrm>
            <a:off x="5638800" y="1219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pPr eaLnBrk="1" hangingPunct="1">
              <a:spcBef>
                <a:spcPct val="50000"/>
              </a:spcBef>
            </a:pPr>
            <a:r>
              <a:rPr lang="en-US" altLang="en-US">
                <a:latin typeface="Times New Roman" panose="02020603050405020304" pitchFamily="18" charset="0"/>
              </a:rPr>
              <a:t>Assets</a:t>
            </a:r>
          </a:p>
        </p:txBody>
      </p:sp>
      <p:sp>
        <p:nvSpPr>
          <p:cNvPr id="50187" name="Line 11"/>
          <p:cNvSpPr>
            <a:spLocks noChangeShapeType="1"/>
          </p:cNvSpPr>
          <p:nvPr/>
        </p:nvSpPr>
        <p:spPr bwMode="auto">
          <a:xfrm>
            <a:off x="6858000" y="1143000"/>
            <a:ext cx="0" cy="3581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0188" name="Line 12"/>
          <p:cNvSpPr>
            <a:spLocks noChangeShapeType="1"/>
          </p:cNvSpPr>
          <p:nvPr/>
        </p:nvSpPr>
        <p:spPr bwMode="auto">
          <a:xfrm>
            <a:off x="6858000" y="2971800"/>
            <a:ext cx="1447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0189" name="Text Box 13"/>
          <p:cNvSpPr txBox="1">
            <a:spLocks noChangeArrowheads="1"/>
          </p:cNvSpPr>
          <p:nvPr/>
        </p:nvSpPr>
        <p:spPr bwMode="auto">
          <a:xfrm>
            <a:off x="6858000" y="1219200"/>
            <a:ext cx="148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pPr eaLnBrk="1" hangingPunct="1"/>
            <a:r>
              <a:rPr lang="en-US" altLang="en-US">
                <a:latin typeface="Times New Roman" panose="02020603050405020304" pitchFamily="18" charset="0"/>
              </a:rPr>
              <a:t>Liabilities</a:t>
            </a:r>
          </a:p>
        </p:txBody>
      </p:sp>
      <p:sp>
        <p:nvSpPr>
          <p:cNvPr id="50190" name="Text Box 14"/>
          <p:cNvSpPr txBox="1">
            <a:spLocks noChangeArrowheads="1"/>
          </p:cNvSpPr>
          <p:nvPr/>
        </p:nvSpPr>
        <p:spPr bwMode="auto">
          <a:xfrm>
            <a:off x="7086600" y="3048000"/>
            <a:ext cx="1065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pPr eaLnBrk="1" hangingPunct="1"/>
            <a:r>
              <a:rPr lang="en-US" altLang="en-US">
                <a:latin typeface="Times New Roman" panose="02020603050405020304" pitchFamily="18" charset="0"/>
              </a:rPr>
              <a:t>Equity</a:t>
            </a:r>
          </a:p>
        </p:txBody>
      </p:sp>
      <p:sp>
        <p:nvSpPr>
          <p:cNvPr id="50191" name="Line 15"/>
          <p:cNvSpPr>
            <a:spLocks noChangeShapeType="1"/>
          </p:cNvSpPr>
          <p:nvPr/>
        </p:nvSpPr>
        <p:spPr bwMode="auto">
          <a:xfrm>
            <a:off x="2286000" y="4572000"/>
            <a:ext cx="0" cy="76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0192" name="Text Box 16"/>
          <p:cNvSpPr txBox="1">
            <a:spLocks noChangeArrowheads="1"/>
          </p:cNvSpPr>
          <p:nvPr/>
        </p:nvSpPr>
        <p:spPr bwMode="auto">
          <a:xfrm>
            <a:off x="2667000" y="4876800"/>
            <a:ext cx="3773488" cy="15621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pPr algn="ctr" eaLnBrk="1" hangingPunct="1"/>
            <a:r>
              <a:rPr lang="en-US" altLang="en-US" dirty="0">
                <a:latin typeface="Times New Roman" panose="02020603050405020304" pitchFamily="18" charset="0"/>
              </a:rPr>
              <a:t>+/- Net Income</a:t>
            </a:r>
          </a:p>
          <a:p>
            <a:pPr algn="ctr" eaLnBrk="1" hangingPunct="1"/>
            <a:r>
              <a:rPr lang="en-US" altLang="en-US" dirty="0">
                <a:latin typeface="Times New Roman" panose="02020603050405020304" pitchFamily="18" charset="0"/>
              </a:rPr>
              <a:t>+/- Valuation Changes</a:t>
            </a:r>
          </a:p>
          <a:p>
            <a:pPr algn="ctr" eaLnBrk="1" hangingPunct="1">
              <a:buFontTx/>
              <a:buChar char="-"/>
            </a:pPr>
            <a:r>
              <a:rPr lang="en-US" altLang="en-US" dirty="0">
                <a:latin typeface="Times New Roman" panose="02020603050405020304" pitchFamily="18" charset="0"/>
              </a:rPr>
              <a:t> Family living withdrawals</a:t>
            </a:r>
          </a:p>
          <a:p>
            <a:pPr algn="ctr" eaLnBrk="1" hangingPunct="1"/>
            <a:r>
              <a:rPr lang="en-US" altLang="en-US" dirty="0">
                <a:latin typeface="Times New Roman" panose="02020603050405020304" pitchFamily="18" charset="0"/>
              </a:rPr>
              <a:t>+ Capital contributions</a:t>
            </a:r>
          </a:p>
        </p:txBody>
      </p:sp>
      <p:sp>
        <p:nvSpPr>
          <p:cNvPr id="50193" name="Line 17"/>
          <p:cNvSpPr>
            <a:spLocks noChangeShapeType="1"/>
          </p:cNvSpPr>
          <p:nvPr/>
        </p:nvSpPr>
        <p:spPr bwMode="auto">
          <a:xfrm>
            <a:off x="2286000" y="5334000"/>
            <a:ext cx="381000" cy="0"/>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50194" name="Line 18"/>
          <p:cNvSpPr>
            <a:spLocks noChangeShapeType="1"/>
          </p:cNvSpPr>
          <p:nvPr/>
        </p:nvSpPr>
        <p:spPr bwMode="auto">
          <a:xfrm>
            <a:off x="6477000" y="5334000"/>
            <a:ext cx="990600" cy="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50195" name="Line 19"/>
          <p:cNvSpPr>
            <a:spLocks noChangeShapeType="1"/>
          </p:cNvSpPr>
          <p:nvPr/>
        </p:nvSpPr>
        <p:spPr bwMode="auto">
          <a:xfrm flipV="1">
            <a:off x="7467600" y="4648200"/>
            <a:ext cx="0" cy="685800"/>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50196" name="Text Box 20"/>
          <p:cNvSpPr txBox="1">
            <a:spLocks noChangeArrowheads="1"/>
          </p:cNvSpPr>
          <p:nvPr/>
        </p:nvSpPr>
        <p:spPr bwMode="auto">
          <a:xfrm>
            <a:off x="228600" y="533400"/>
            <a:ext cx="340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pPr algn="ctr" eaLnBrk="1" hangingPunct="1"/>
            <a:r>
              <a:rPr lang="en-US" altLang="en-US" dirty="0">
                <a:latin typeface="Times New Roman" panose="02020603050405020304" pitchFamily="18" charset="0"/>
              </a:rPr>
              <a:t>Beginning Balance Sheet</a:t>
            </a:r>
          </a:p>
        </p:txBody>
      </p:sp>
      <p:sp>
        <p:nvSpPr>
          <p:cNvPr id="50197" name="Text Box 21"/>
          <p:cNvSpPr txBox="1">
            <a:spLocks noChangeArrowheads="1"/>
          </p:cNvSpPr>
          <p:nvPr/>
        </p:nvSpPr>
        <p:spPr bwMode="auto">
          <a:xfrm>
            <a:off x="5334000" y="533400"/>
            <a:ext cx="302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702030302020204" pitchFamily="66" charset="0"/>
              </a:defRPr>
            </a:lvl1pPr>
            <a:lvl2pPr marL="742950" indent="-285750">
              <a:defRPr sz="2400" b="1">
                <a:solidFill>
                  <a:schemeClr val="tx1"/>
                </a:solidFill>
                <a:latin typeface="Comic Sans MS" panose="030F0702030302020204" pitchFamily="66" charset="0"/>
              </a:defRPr>
            </a:lvl2pPr>
            <a:lvl3pPr marL="1143000" indent="-228600">
              <a:defRPr sz="2400" b="1">
                <a:solidFill>
                  <a:schemeClr val="tx1"/>
                </a:solidFill>
                <a:latin typeface="Comic Sans MS" panose="030F0702030302020204" pitchFamily="66" charset="0"/>
              </a:defRPr>
            </a:lvl3pPr>
            <a:lvl4pPr marL="1600200" indent="-228600">
              <a:defRPr sz="2400" b="1">
                <a:solidFill>
                  <a:schemeClr val="tx1"/>
                </a:solidFill>
                <a:latin typeface="Comic Sans MS" panose="030F0702030302020204" pitchFamily="66" charset="0"/>
              </a:defRPr>
            </a:lvl4pPr>
            <a:lvl5pPr marL="2057400" indent="-228600">
              <a:defRPr sz="2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defRPr>
            </a:lvl9pPr>
          </a:lstStyle>
          <a:p>
            <a:pPr algn="ctr" eaLnBrk="1" hangingPunct="1"/>
            <a:r>
              <a:rPr lang="en-US" altLang="en-US" dirty="0">
                <a:latin typeface="Times New Roman" panose="02020603050405020304" pitchFamily="18" charset="0"/>
              </a:rPr>
              <a:t>Ending Balance Sheet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28650" y="365125"/>
            <a:ext cx="7886700" cy="1006475"/>
          </a:xfrm>
        </p:spPr>
        <p:txBody>
          <a:bodyPr/>
          <a:lstStyle/>
          <a:p>
            <a:pPr eaLnBrk="1" hangingPunct="1"/>
            <a:r>
              <a:rPr lang="en-US" altLang="en-US" sz="4000" b="1" dirty="0" smtClean="0">
                <a:latin typeface="Comic Sans MS" panose="030F0702030302020204" pitchFamily="66" charset="0"/>
              </a:rPr>
              <a:t>Profit-Loss Statement</a:t>
            </a:r>
          </a:p>
        </p:txBody>
      </p:sp>
      <p:sp>
        <p:nvSpPr>
          <p:cNvPr id="51203" name="Rectangle 3"/>
          <p:cNvSpPr>
            <a:spLocks noGrp="1" noChangeArrowheads="1"/>
          </p:cNvSpPr>
          <p:nvPr>
            <p:ph idx="1"/>
          </p:nvPr>
        </p:nvSpPr>
        <p:spPr/>
        <p:txBody>
          <a:bodyPr/>
          <a:lstStyle/>
          <a:p>
            <a:pPr eaLnBrk="1" hangingPunct="1">
              <a:buFont typeface="Wingdings" panose="05000000000000000000" pitchFamily="2" charset="2"/>
              <a:buChar char="Ø"/>
            </a:pPr>
            <a:r>
              <a:rPr lang="en-US" altLang="en-US" sz="3200" b="1" dirty="0">
                <a:latin typeface="Comic Sans MS" panose="030F0702030302020204" pitchFamily="66" charset="0"/>
              </a:rPr>
              <a:t>Income/Expense </a:t>
            </a:r>
            <a:r>
              <a:rPr lang="en-US" altLang="en-US" sz="3200" b="1" dirty="0" smtClean="0">
                <a:latin typeface="Comic Sans MS" panose="030F0702030302020204" pitchFamily="66" charset="0"/>
              </a:rPr>
              <a:t>Statement</a:t>
            </a:r>
            <a:endParaRPr lang="en-US" altLang="en-US" sz="3200" b="1" dirty="0">
              <a:latin typeface="Comic Sans MS" panose="030F0702030302020204" pitchFamily="66" charset="0"/>
            </a:endParaRPr>
          </a:p>
          <a:p>
            <a:pPr eaLnBrk="1" hangingPunct="1">
              <a:buFont typeface="Wingdings" panose="05000000000000000000" pitchFamily="2" charset="2"/>
              <a:buChar char="Ø"/>
            </a:pPr>
            <a:r>
              <a:rPr lang="en-US" altLang="en-US" sz="3200" b="1" dirty="0" smtClean="0">
                <a:latin typeface="Comic Sans MS" panose="030F0702030302020204" pitchFamily="66" charset="0"/>
              </a:rPr>
              <a:t>Summary of income and expenses</a:t>
            </a:r>
          </a:p>
          <a:p>
            <a:pPr eaLnBrk="1" hangingPunct="1">
              <a:buFont typeface="Wingdings" panose="05000000000000000000" pitchFamily="2" charset="2"/>
              <a:buChar char="Ø"/>
            </a:pPr>
            <a:r>
              <a:rPr lang="en-US" altLang="en-US" sz="3200" b="1" dirty="0" smtClean="0">
                <a:latin typeface="Comic Sans MS" panose="030F0702030302020204" pitchFamily="66" charset="0"/>
              </a:rPr>
              <a:t>Represents a period of time between two balance sheets</a:t>
            </a:r>
          </a:p>
          <a:p>
            <a:pPr eaLnBrk="1" hangingPunct="1">
              <a:buFont typeface="Wingdings" panose="05000000000000000000" pitchFamily="2" charset="2"/>
              <a:buChar char="Ø"/>
            </a:pPr>
            <a:r>
              <a:rPr lang="en-US" altLang="en-US" sz="3200" b="1" dirty="0" smtClean="0">
                <a:latin typeface="Comic Sans MS" panose="030F0702030302020204" pitchFamily="66" charset="0"/>
              </a:rPr>
              <a:t>Explains the change in equity between two balance sheets</a:t>
            </a:r>
          </a:p>
          <a:p>
            <a:pPr eaLnBrk="1" hangingPunct="1">
              <a:buFont typeface="Wingdings" panose="05000000000000000000" pitchFamily="2" charset="2"/>
              <a:buChar char="Ø"/>
            </a:pPr>
            <a:r>
              <a:rPr lang="en-US" altLang="en-US" sz="3200" b="1" dirty="0" smtClean="0">
                <a:latin typeface="Comic Sans MS" panose="030F0702030302020204" pitchFamily="66" charset="0"/>
              </a:rPr>
              <a:t>Can be divided into enterprise reports</a:t>
            </a:r>
          </a:p>
          <a:p>
            <a:pPr eaLnBrk="1" hangingPunct="1">
              <a:buFont typeface="Wingdings" panose="05000000000000000000" pitchFamily="2" charset="2"/>
              <a:buChar char="Ø"/>
            </a:pPr>
            <a:r>
              <a:rPr lang="en-US" altLang="en-US" sz="3200" b="1" dirty="0" smtClean="0">
                <a:latin typeface="Comic Sans MS" panose="030F0702030302020204" pitchFamily="66" charset="0"/>
              </a:rPr>
              <a:t>Can be cash or accrual</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p:txBody>
          <a:bodyPr/>
          <a:lstStyle/>
          <a:p>
            <a:pPr eaLnBrk="1" hangingPunct="1">
              <a:buFont typeface="Wingdings" panose="05000000000000000000" pitchFamily="2" charset="2"/>
              <a:buChar char="Ø"/>
            </a:pPr>
            <a:r>
              <a:rPr lang="en-US" altLang="en-US" sz="3600" b="1" smtClean="0">
                <a:latin typeface="Comic Sans MS" panose="030F0702030302020204" pitchFamily="66" charset="0"/>
              </a:rPr>
              <a:t>Will have more than one profit line</a:t>
            </a:r>
          </a:p>
          <a:p>
            <a:pPr eaLnBrk="1" hangingPunct="1">
              <a:buFont typeface="Wingdings" panose="05000000000000000000" pitchFamily="2" charset="2"/>
              <a:buChar char="Ø"/>
            </a:pPr>
            <a:r>
              <a:rPr lang="en-US" altLang="en-US" sz="3600" b="1" smtClean="0">
                <a:latin typeface="Comic Sans MS" panose="030F0702030302020204" pitchFamily="66" charset="0"/>
              </a:rPr>
              <a:t>Definition of Profit</a:t>
            </a:r>
          </a:p>
          <a:p>
            <a:pPr lvl="1" eaLnBrk="1" hangingPunct="1">
              <a:buFontTx/>
              <a:buChar char="•"/>
            </a:pPr>
            <a:r>
              <a:rPr lang="en-US" altLang="en-US" sz="3200" b="1" smtClean="0">
                <a:solidFill>
                  <a:schemeClr val="accent2"/>
                </a:solidFill>
                <a:latin typeface="Comic Sans MS" panose="030F0702030302020204" pitchFamily="66" charset="0"/>
              </a:rPr>
              <a:t>Financial profit is the net return to business equity</a:t>
            </a:r>
          </a:p>
        </p:txBody>
      </p:sp>
      <p:sp>
        <p:nvSpPr>
          <p:cNvPr id="5" name="Rectangle 2"/>
          <p:cNvSpPr>
            <a:spLocks noGrp="1" noChangeArrowheads="1"/>
          </p:cNvSpPr>
          <p:nvPr>
            <p:ph type="title"/>
          </p:nvPr>
        </p:nvSpPr>
        <p:spPr>
          <a:xfrm>
            <a:off x="628650" y="365125"/>
            <a:ext cx="7886700" cy="1006475"/>
          </a:xfrm>
        </p:spPr>
        <p:txBody>
          <a:bodyPr/>
          <a:lstStyle/>
          <a:p>
            <a:pPr eaLnBrk="1" hangingPunct="1"/>
            <a:r>
              <a:rPr lang="en-US" altLang="en-US" sz="4000" b="1" dirty="0" smtClean="0">
                <a:latin typeface="Comic Sans MS" panose="030F0702030302020204" pitchFamily="66" charset="0"/>
              </a:rPr>
              <a:t>Profit-Loss Statement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sz="4800" b="1" smtClean="0">
                <a:latin typeface="Comic Sans MS" panose="030F0702030302020204" pitchFamily="66" charset="0"/>
              </a:rPr>
              <a:t>Statement of Cash Flows</a:t>
            </a:r>
          </a:p>
        </p:txBody>
      </p:sp>
      <p:sp>
        <p:nvSpPr>
          <p:cNvPr id="54275" name="Rectangle 3"/>
          <p:cNvSpPr>
            <a:spLocks noGrp="1" noChangeArrowheads="1"/>
          </p:cNvSpPr>
          <p:nvPr>
            <p:ph idx="1"/>
          </p:nvPr>
        </p:nvSpPr>
        <p:spPr/>
        <p:txBody>
          <a:bodyPr/>
          <a:lstStyle/>
          <a:p>
            <a:pPr eaLnBrk="1" hangingPunct="1">
              <a:buFont typeface="Wingdings" panose="05000000000000000000" pitchFamily="2" charset="2"/>
              <a:buChar char="Ø"/>
            </a:pPr>
            <a:r>
              <a:rPr lang="en-US" altLang="en-US" b="1" smtClean="0">
                <a:latin typeface="Comic Sans MS" panose="030F0702030302020204" pitchFamily="66" charset="0"/>
              </a:rPr>
              <a:t>Not the same as a cash flow plan (Budget)</a:t>
            </a:r>
          </a:p>
          <a:p>
            <a:pPr eaLnBrk="1" hangingPunct="1">
              <a:buFont typeface="Wingdings" panose="05000000000000000000" pitchFamily="2" charset="2"/>
              <a:buChar char="Ø"/>
            </a:pPr>
            <a:r>
              <a:rPr lang="en-US" altLang="en-US" b="1" smtClean="0">
                <a:latin typeface="Comic Sans MS" panose="030F0702030302020204" pitchFamily="66" charset="0"/>
              </a:rPr>
              <a:t>Is a historical record of sources and uses of funds</a:t>
            </a:r>
          </a:p>
          <a:p>
            <a:pPr eaLnBrk="1" hangingPunct="1">
              <a:buFont typeface="Wingdings" panose="05000000000000000000" pitchFamily="2" charset="2"/>
              <a:buChar char="Ø"/>
            </a:pPr>
            <a:r>
              <a:rPr lang="en-US" altLang="en-US" b="1" smtClean="0">
                <a:latin typeface="Comic Sans MS" panose="030F0702030302020204" pitchFamily="66" charset="0"/>
              </a:rPr>
              <a:t>Divisions of Statement:</a:t>
            </a:r>
          </a:p>
          <a:p>
            <a:pPr lvl="1" eaLnBrk="1" hangingPunct="1">
              <a:buFontTx/>
              <a:buChar char="•"/>
            </a:pPr>
            <a:r>
              <a:rPr lang="en-US" altLang="en-US" b="1" smtClean="0">
                <a:solidFill>
                  <a:schemeClr val="accent2"/>
                </a:solidFill>
                <a:latin typeface="Comic Sans MS" panose="030F0702030302020204" pitchFamily="66" charset="0"/>
              </a:rPr>
              <a:t>Cash from operating activities</a:t>
            </a:r>
          </a:p>
          <a:p>
            <a:pPr lvl="1" eaLnBrk="1" hangingPunct="1">
              <a:buFontTx/>
              <a:buChar char="•"/>
            </a:pPr>
            <a:r>
              <a:rPr lang="en-US" altLang="en-US" b="1" smtClean="0">
                <a:solidFill>
                  <a:schemeClr val="accent2"/>
                </a:solidFill>
                <a:latin typeface="Comic Sans MS" panose="030F0702030302020204" pitchFamily="66" charset="0"/>
              </a:rPr>
              <a:t>Cash from investing activities</a:t>
            </a:r>
          </a:p>
          <a:p>
            <a:pPr lvl="1" eaLnBrk="1" hangingPunct="1">
              <a:buFontTx/>
              <a:buChar char="•"/>
            </a:pPr>
            <a:r>
              <a:rPr lang="en-US" altLang="en-US" b="1" smtClean="0">
                <a:solidFill>
                  <a:schemeClr val="accent2"/>
                </a:solidFill>
                <a:latin typeface="Comic Sans MS" panose="030F0702030302020204" pitchFamily="66" charset="0"/>
              </a:rPr>
              <a:t>Cash from financing activities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42988" y="457200"/>
            <a:ext cx="7024687" cy="762000"/>
          </a:xfrm>
        </p:spPr>
        <p:txBody>
          <a:bodyPr/>
          <a:lstStyle/>
          <a:p>
            <a:pPr eaLnBrk="1" hangingPunct="1">
              <a:buFont typeface="Wingdings" panose="05000000000000000000" pitchFamily="2" charset="2"/>
              <a:buNone/>
            </a:pPr>
            <a:r>
              <a:rPr lang="en-US" altLang="en-US" sz="4800" b="1" smtClean="0">
                <a:latin typeface="Comic Sans MS" panose="030F0702030302020204" pitchFamily="66" charset="0"/>
              </a:rPr>
              <a:t>Transactions</a:t>
            </a:r>
          </a:p>
        </p:txBody>
      </p:sp>
      <p:sp>
        <p:nvSpPr>
          <p:cNvPr id="18435" name="Rectangle 3"/>
          <p:cNvSpPr>
            <a:spLocks noGrp="1" noChangeArrowheads="1"/>
          </p:cNvSpPr>
          <p:nvPr>
            <p:ph idx="1"/>
          </p:nvPr>
        </p:nvSpPr>
        <p:spPr>
          <a:xfrm>
            <a:off x="1042988" y="1371600"/>
            <a:ext cx="6777037" cy="4460875"/>
          </a:xfrm>
        </p:spPr>
        <p:txBody>
          <a:bodyPr/>
          <a:lstStyle/>
          <a:p>
            <a:pPr eaLnBrk="1" hangingPunct="1">
              <a:buFont typeface="Wingdings" panose="05000000000000000000" pitchFamily="2" charset="2"/>
              <a:buChar char="Ø"/>
            </a:pPr>
            <a:r>
              <a:rPr lang="en-US" altLang="en-US" sz="2800" dirty="0" smtClean="0">
                <a:latin typeface="Comic Sans MS" panose="030F0702030302020204" pitchFamily="66" charset="0"/>
              </a:rPr>
              <a:t>Every Transaction in any business, there must be ledger accounts to record transaction details</a:t>
            </a:r>
          </a:p>
          <a:p>
            <a:pPr eaLnBrk="1" hangingPunct="1">
              <a:buFont typeface="Wingdings" panose="05000000000000000000" pitchFamily="2" charset="2"/>
              <a:buChar char="Ø"/>
            </a:pPr>
            <a:r>
              <a:rPr lang="en-US" altLang="en-US" sz="2800" dirty="0" smtClean="0">
                <a:latin typeface="Comic Sans MS" panose="030F0702030302020204" pitchFamily="66" charset="0"/>
              </a:rPr>
              <a:t>For every transaction, there are minimum two entries for ledger accounts, one for debit and another for credit</a:t>
            </a:r>
          </a:p>
          <a:p>
            <a:pPr eaLnBrk="1" hangingPunct="1">
              <a:buFont typeface="Wingdings" panose="05000000000000000000" pitchFamily="2" charset="2"/>
              <a:buChar char="Ø"/>
            </a:pPr>
            <a:r>
              <a:rPr lang="en-US" altLang="en-US" sz="2800" dirty="0" smtClean="0">
                <a:latin typeface="Comic Sans MS" panose="030F0702030302020204" pitchFamily="66" charset="0"/>
              </a:rPr>
              <a:t>They will be equal and offsetting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042988" y="381000"/>
            <a:ext cx="7024687" cy="914400"/>
          </a:xfrm>
        </p:spPr>
        <p:txBody>
          <a:bodyPr/>
          <a:lstStyle/>
          <a:p>
            <a:pPr eaLnBrk="1" hangingPunct="1"/>
            <a:r>
              <a:rPr lang="en-US" altLang="en-US" b="1" smtClean="0">
                <a:latin typeface="Comic Sans MS" panose="030F0702030302020204" pitchFamily="66" charset="0"/>
              </a:rPr>
              <a:t>Statement of Owner Equity</a:t>
            </a:r>
          </a:p>
        </p:txBody>
      </p:sp>
      <p:sp>
        <p:nvSpPr>
          <p:cNvPr id="55299" name="Rectangle 3"/>
          <p:cNvSpPr>
            <a:spLocks noGrp="1" noChangeArrowheads="1"/>
          </p:cNvSpPr>
          <p:nvPr>
            <p:ph idx="1"/>
          </p:nvPr>
        </p:nvSpPr>
        <p:spPr/>
        <p:txBody>
          <a:bodyPr/>
          <a:lstStyle/>
          <a:p>
            <a:pPr eaLnBrk="1" hangingPunct="1">
              <a:buFont typeface="Wingdings" panose="05000000000000000000" pitchFamily="2" charset="2"/>
              <a:buChar char="Ø"/>
            </a:pPr>
            <a:r>
              <a:rPr lang="en-US" altLang="en-US" b="1" smtClean="0">
                <a:latin typeface="Comic Sans MS" panose="030F0702030302020204" pitchFamily="66" charset="0"/>
              </a:rPr>
              <a:t>Explains the change in owners equity between two balances sheets</a:t>
            </a:r>
          </a:p>
          <a:p>
            <a:pPr eaLnBrk="1" hangingPunct="1">
              <a:buFont typeface="Wingdings" panose="05000000000000000000" pitchFamily="2" charset="2"/>
              <a:buChar char="Ø"/>
            </a:pPr>
            <a:r>
              <a:rPr lang="en-US" altLang="en-US" b="1" smtClean="0">
                <a:latin typeface="Comic Sans MS" panose="030F0702030302020204" pitchFamily="66" charset="0"/>
              </a:rPr>
              <a:t>Changes due to :</a:t>
            </a:r>
          </a:p>
          <a:p>
            <a:pPr lvl="1" eaLnBrk="1" hangingPunct="1">
              <a:buFontTx/>
              <a:buChar char="•"/>
            </a:pPr>
            <a:r>
              <a:rPr lang="en-US" altLang="en-US" b="1" smtClean="0">
                <a:solidFill>
                  <a:schemeClr val="accent2"/>
                </a:solidFill>
                <a:latin typeface="Comic Sans MS" panose="030F0702030302020204" pitchFamily="66" charset="0"/>
              </a:rPr>
              <a:t>Net income</a:t>
            </a:r>
          </a:p>
          <a:p>
            <a:pPr lvl="1" eaLnBrk="1" hangingPunct="1">
              <a:buFontTx/>
              <a:buChar char="•"/>
            </a:pPr>
            <a:r>
              <a:rPr lang="en-US" altLang="en-US" b="1" smtClean="0">
                <a:solidFill>
                  <a:schemeClr val="accent2"/>
                </a:solidFill>
                <a:latin typeface="Comic Sans MS" panose="030F0702030302020204" pitchFamily="66" charset="0"/>
              </a:rPr>
              <a:t>Change in inventory valuation</a:t>
            </a:r>
          </a:p>
          <a:p>
            <a:pPr lvl="1" eaLnBrk="1" hangingPunct="1">
              <a:buFontTx/>
              <a:buChar char="•"/>
            </a:pPr>
            <a:r>
              <a:rPr lang="en-US" altLang="en-US" b="1" smtClean="0">
                <a:solidFill>
                  <a:schemeClr val="accent2"/>
                </a:solidFill>
                <a:latin typeface="Comic Sans MS" panose="030F0702030302020204" pitchFamily="66" charset="0"/>
              </a:rPr>
              <a:t>Family living withdrawals</a:t>
            </a:r>
          </a:p>
          <a:p>
            <a:pPr lvl="1" eaLnBrk="1" hangingPunct="1">
              <a:buFontTx/>
              <a:buChar char="•"/>
            </a:pPr>
            <a:r>
              <a:rPr lang="en-US" altLang="en-US" b="1" smtClean="0">
                <a:solidFill>
                  <a:schemeClr val="accent2"/>
                </a:solidFill>
                <a:latin typeface="Comic Sans MS" panose="030F0702030302020204" pitchFamily="66" charset="0"/>
              </a:rPr>
              <a:t>Capital contributions</a:t>
            </a:r>
          </a:p>
          <a:p>
            <a:pPr lvl="1" eaLnBrk="1" hangingPunct="1">
              <a:buFontTx/>
              <a:buChar char="•"/>
            </a:pPr>
            <a:r>
              <a:rPr lang="en-US" altLang="en-US" b="1" smtClean="0">
                <a:solidFill>
                  <a:schemeClr val="accent2"/>
                </a:solidFill>
                <a:latin typeface="Comic Sans MS" panose="030F0702030302020204" pitchFamily="66" charset="0"/>
              </a:rPr>
              <a:t>Capital distributions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006475"/>
          </a:xfrm>
        </p:spPr>
        <p:txBody>
          <a:bodyPr/>
          <a:lstStyle/>
          <a:p>
            <a:r>
              <a:rPr lang="en-IN" dirty="0"/>
              <a:t>What is Accounting Cycle?</a:t>
            </a:r>
          </a:p>
        </p:txBody>
      </p:sp>
      <p:sp>
        <p:nvSpPr>
          <p:cNvPr id="3" name="Content Placeholder 2"/>
          <p:cNvSpPr>
            <a:spLocks noGrp="1"/>
          </p:cNvSpPr>
          <p:nvPr>
            <p:ph idx="1"/>
          </p:nvPr>
        </p:nvSpPr>
        <p:spPr/>
        <p:txBody>
          <a:bodyPr/>
          <a:lstStyle/>
          <a:p>
            <a:r>
              <a:rPr lang="en-IN" dirty="0"/>
              <a:t>Accounting Cycle is a series of steps involved that starts from identifying or recording the transactions and ends up with the preparation or presentation of financial statements &amp; closing of books of accounts.</a:t>
            </a:r>
          </a:p>
          <a:p>
            <a:endParaRPr lang="en-IN" dirty="0"/>
          </a:p>
          <a:p>
            <a:r>
              <a:rPr lang="en-IN" dirty="0"/>
              <a:t>This generally happens in every financial year. This process is continuous and cyclical in nature.</a:t>
            </a:r>
          </a:p>
        </p:txBody>
      </p:sp>
    </p:spTree>
    <p:extLst>
      <p:ext uri="{BB962C8B-B14F-4D97-AF65-F5344CB8AC3E}">
        <p14:creationId xmlns:p14="http://schemas.microsoft.com/office/powerpoint/2010/main" val="132820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006475"/>
          </a:xfrm>
        </p:spPr>
        <p:txBody>
          <a:bodyPr/>
          <a:lstStyle/>
          <a:p>
            <a:r>
              <a:rPr lang="en-IN" dirty="0"/>
              <a:t>What is Accounting Cycle?</a:t>
            </a:r>
          </a:p>
        </p:txBody>
      </p:sp>
      <p:pic>
        <p:nvPicPr>
          <p:cNvPr id="4" name="AccountingCycle-Investoped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057400"/>
            <a:ext cx="6096000" cy="2743200"/>
          </a:xfrm>
          <a:prstGeom prst="rect">
            <a:avLst/>
          </a:prstGeom>
        </p:spPr>
      </p:pic>
    </p:spTree>
    <p:extLst>
      <p:ext uri="{BB962C8B-B14F-4D97-AF65-F5344CB8AC3E}">
        <p14:creationId xmlns:p14="http://schemas.microsoft.com/office/powerpoint/2010/main" val="901169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685800"/>
            <a:ext cx="7315200" cy="5907110"/>
          </a:xfrm>
          <a:prstGeom prst="rect">
            <a:avLst/>
          </a:prstGeom>
        </p:spPr>
      </p:pic>
    </p:spTree>
    <p:extLst>
      <p:ext uri="{BB962C8B-B14F-4D97-AF65-F5344CB8AC3E}">
        <p14:creationId xmlns:p14="http://schemas.microsoft.com/office/powerpoint/2010/main" val="303876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042988" y="457200"/>
            <a:ext cx="7024687" cy="762000"/>
          </a:xfrm>
        </p:spPr>
        <p:txBody>
          <a:bodyPr/>
          <a:lstStyle/>
          <a:p>
            <a:pPr eaLnBrk="1" hangingPunct="1">
              <a:buFont typeface="Wingdings" panose="05000000000000000000" pitchFamily="2" charset="2"/>
              <a:buNone/>
            </a:pPr>
            <a:r>
              <a:rPr lang="en-US" altLang="en-US" sz="4800" b="1" smtClean="0">
                <a:latin typeface="Comic Sans MS" panose="030F0702030302020204" pitchFamily="66" charset="0"/>
              </a:rPr>
              <a:t>Transactions - Types</a:t>
            </a:r>
          </a:p>
        </p:txBody>
      </p:sp>
      <p:sp>
        <p:nvSpPr>
          <p:cNvPr id="19459" name="Rectangle 3"/>
          <p:cNvSpPr>
            <a:spLocks noGrp="1" noChangeArrowheads="1"/>
          </p:cNvSpPr>
          <p:nvPr>
            <p:ph idx="1"/>
          </p:nvPr>
        </p:nvSpPr>
        <p:spPr>
          <a:xfrm>
            <a:off x="1042988" y="1371600"/>
            <a:ext cx="6777037" cy="4460875"/>
          </a:xfrm>
        </p:spPr>
        <p:txBody>
          <a:bodyPr/>
          <a:lstStyle/>
          <a:p>
            <a:pPr eaLnBrk="1" hangingPunct="1"/>
            <a:r>
              <a:rPr lang="en-IN" altLang="en-US" sz="3200" smtClean="0"/>
              <a:t>A </a:t>
            </a:r>
            <a:r>
              <a:rPr lang="en-IN" altLang="en-US" sz="3200" b="1" i="1" smtClean="0"/>
              <a:t>debit</a:t>
            </a:r>
            <a:r>
              <a:rPr lang="en-IN" altLang="en-US" sz="3200" smtClean="0"/>
              <a:t> is an accounting entry </a:t>
            </a:r>
          </a:p>
          <a:p>
            <a:pPr lvl="1" eaLnBrk="1" hangingPunct="1"/>
            <a:r>
              <a:rPr lang="en-IN" altLang="en-US" sz="2400" smtClean="0"/>
              <a:t>that either increases an asset or expense account, </a:t>
            </a:r>
          </a:p>
          <a:p>
            <a:pPr lvl="1" eaLnBrk="1" hangingPunct="1"/>
            <a:r>
              <a:rPr lang="en-IN" altLang="en-US" sz="2400" smtClean="0"/>
              <a:t>or decreases a liability or equity account </a:t>
            </a:r>
          </a:p>
          <a:p>
            <a:pPr lvl="1" eaLnBrk="1" hangingPunct="1"/>
            <a:r>
              <a:rPr lang="en-IN" altLang="en-US" sz="2400" smtClean="0"/>
              <a:t>It is positioned to the </a:t>
            </a:r>
            <a:r>
              <a:rPr lang="en-IN" altLang="en-US" sz="2400" b="1" smtClean="0"/>
              <a:t>left</a:t>
            </a:r>
            <a:r>
              <a:rPr lang="en-IN" altLang="en-US" sz="2400" smtClean="0"/>
              <a:t> in an accounting entry</a:t>
            </a:r>
          </a:p>
          <a:p>
            <a:pPr eaLnBrk="1" hangingPunct="1"/>
            <a:r>
              <a:rPr lang="en-IN" altLang="en-US" sz="3200" smtClean="0"/>
              <a:t>A </a:t>
            </a:r>
            <a:r>
              <a:rPr lang="en-IN" altLang="en-US" sz="3200" b="1" i="1" smtClean="0"/>
              <a:t>credit</a:t>
            </a:r>
            <a:r>
              <a:rPr lang="en-IN" altLang="en-US" sz="3200" smtClean="0"/>
              <a:t> is an accounting entry </a:t>
            </a:r>
          </a:p>
          <a:p>
            <a:pPr lvl="1" eaLnBrk="1" hangingPunct="1"/>
            <a:r>
              <a:rPr lang="en-IN" altLang="en-US" sz="2400" smtClean="0"/>
              <a:t>that either increases a liability or equity account</a:t>
            </a:r>
          </a:p>
          <a:p>
            <a:pPr lvl="1" eaLnBrk="1" hangingPunct="1"/>
            <a:r>
              <a:rPr lang="en-IN" altLang="en-US" sz="2400" smtClean="0"/>
              <a:t> or decreases an asset or expense account </a:t>
            </a:r>
          </a:p>
          <a:p>
            <a:pPr lvl="1" eaLnBrk="1" hangingPunct="1"/>
            <a:r>
              <a:rPr lang="en-IN" altLang="en-US" sz="2400" smtClean="0"/>
              <a:t>It is positioned to the </a:t>
            </a:r>
            <a:r>
              <a:rPr lang="en-IN" altLang="en-US" sz="2400" b="1" smtClean="0"/>
              <a:t>right</a:t>
            </a:r>
            <a:r>
              <a:rPr lang="en-IN" altLang="en-US" sz="2400" smtClean="0"/>
              <a:t> in an accounting entry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228600"/>
            <a:ext cx="7458075" cy="1143000"/>
          </a:xfrm>
        </p:spPr>
        <p:txBody>
          <a:bodyPr/>
          <a:lstStyle/>
          <a:p>
            <a:pPr eaLnBrk="1" hangingPunct="1"/>
            <a:r>
              <a:rPr lang="en-US" altLang="en-US" sz="5400" b="1" dirty="0" smtClean="0">
                <a:latin typeface="Comic Sans MS" panose="030F0702030302020204" pitchFamily="66" charset="0"/>
              </a:rPr>
              <a:t>Accounting Equation</a:t>
            </a:r>
          </a:p>
        </p:txBody>
      </p:sp>
      <p:sp>
        <p:nvSpPr>
          <p:cNvPr id="17411" name="Rectangle 3"/>
          <p:cNvSpPr>
            <a:spLocks noGrp="1" noChangeArrowheads="1"/>
          </p:cNvSpPr>
          <p:nvPr>
            <p:ph idx="1"/>
          </p:nvPr>
        </p:nvSpPr>
        <p:spPr>
          <a:xfrm>
            <a:off x="762000" y="1447800"/>
            <a:ext cx="7467600" cy="4800600"/>
          </a:xfrm>
        </p:spPr>
        <p:txBody>
          <a:bodyPr/>
          <a:lstStyle/>
          <a:p>
            <a:pPr marL="0" indent="0" algn="ctr">
              <a:buNone/>
            </a:pPr>
            <a:r>
              <a:rPr lang="en-IN" sz="2400" dirty="0"/>
              <a:t>Assets = Sources of </a:t>
            </a:r>
            <a:r>
              <a:rPr lang="en-IN" sz="2400" dirty="0" smtClean="0"/>
              <a:t>Finance</a:t>
            </a:r>
          </a:p>
          <a:p>
            <a:r>
              <a:rPr lang="en-IN" sz="2400" dirty="0"/>
              <a:t>Assets may be tangible e.g. land, building, plant, </a:t>
            </a:r>
            <a:r>
              <a:rPr lang="en-IN" sz="2400" dirty="0" smtClean="0"/>
              <a:t>machinery, equipment</a:t>
            </a:r>
            <a:r>
              <a:rPr lang="en-IN" sz="2400" dirty="0"/>
              <a:t>, furniture, investments, cash, bank, stock, debtors etc. or </a:t>
            </a:r>
            <a:r>
              <a:rPr lang="en-IN" sz="2400" dirty="0" smtClean="0"/>
              <a:t>intangible e.g</a:t>
            </a:r>
            <a:r>
              <a:rPr lang="en-IN" sz="2400" dirty="0"/>
              <a:t>. patent rights, trade marks, goodwill etc.,</a:t>
            </a:r>
          </a:p>
          <a:p>
            <a:r>
              <a:rPr lang="en-IN" sz="2400" dirty="0"/>
              <a:t>Sources include internal i.e. capital provided by the owner </a:t>
            </a:r>
            <a:r>
              <a:rPr lang="en-IN" sz="2400" dirty="0" smtClean="0"/>
              <a:t>and external </a:t>
            </a:r>
            <a:r>
              <a:rPr lang="en-IN" sz="2400" dirty="0"/>
              <a:t>i.e. liabilities. Liabilities are the obligations of the business to </a:t>
            </a:r>
            <a:r>
              <a:rPr lang="en-IN" sz="2400" dirty="0" smtClean="0"/>
              <a:t>others/outsiders</a:t>
            </a:r>
            <a:r>
              <a:rPr lang="en-IN" sz="2400" dirty="0"/>
              <a:t>.</a:t>
            </a:r>
            <a:endParaRPr lang="en-US" altLang="en-US" sz="2400" dirty="0"/>
          </a:p>
          <a:p>
            <a:pPr marL="0" indent="0" algn="ctr">
              <a:buNone/>
            </a:pPr>
            <a:r>
              <a:rPr lang="en-IN" sz="2400" dirty="0"/>
              <a:t>Assets = Liabilities + Owner's </a:t>
            </a:r>
            <a:r>
              <a:rPr lang="en-IN" sz="2400" dirty="0" smtClean="0"/>
              <a:t>equity</a:t>
            </a:r>
          </a:p>
          <a:p>
            <a:r>
              <a:rPr lang="en-IN" sz="2400" dirty="0"/>
              <a:t>To further explain the transaction of revenues, expenses, losses </a:t>
            </a:r>
            <a:r>
              <a:rPr lang="en-IN" sz="2400" dirty="0" smtClean="0"/>
              <a:t>and gains</a:t>
            </a:r>
            <a:r>
              <a:rPr lang="en-IN" sz="2400" dirty="0"/>
              <a:t>, the equation can be expanded thus </a:t>
            </a:r>
            <a:r>
              <a:rPr lang="en-IN" sz="2400" dirty="0" smtClean="0"/>
              <a:t>:</a:t>
            </a:r>
            <a:endParaRPr lang="en-US" altLang="en-US" sz="2400" dirty="0" smtClean="0"/>
          </a:p>
          <a:p>
            <a:pPr marL="0" indent="0" algn="ctr">
              <a:buNone/>
            </a:pPr>
            <a:r>
              <a:rPr lang="en-IN" sz="2400" dirty="0" smtClean="0"/>
              <a:t>Assets = Liabilities + (Revenue – Expenses) + Owner's equity</a:t>
            </a:r>
            <a:endParaRPr lang="en-US" altLang="en-US" sz="2400" dirty="0" smtClean="0"/>
          </a:p>
        </p:txBody>
      </p:sp>
    </p:spTree>
    <p:extLst>
      <p:ext uri="{BB962C8B-B14F-4D97-AF65-F5344CB8AC3E}">
        <p14:creationId xmlns:p14="http://schemas.microsoft.com/office/powerpoint/2010/main" val="1786293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228600"/>
            <a:ext cx="7458075" cy="1143000"/>
          </a:xfrm>
        </p:spPr>
        <p:txBody>
          <a:bodyPr/>
          <a:lstStyle/>
          <a:p>
            <a:pPr eaLnBrk="1" hangingPunct="1"/>
            <a:r>
              <a:rPr lang="en-US" altLang="en-US" sz="5400" b="1" dirty="0" smtClean="0">
                <a:latin typeface="Comic Sans MS" panose="030F0702030302020204" pitchFamily="66" charset="0"/>
              </a:rPr>
              <a:t>Accounting Equation</a:t>
            </a:r>
          </a:p>
        </p:txBody>
      </p:sp>
      <p:sp>
        <p:nvSpPr>
          <p:cNvPr id="17411" name="Rectangle 3"/>
          <p:cNvSpPr>
            <a:spLocks noGrp="1" noChangeArrowheads="1"/>
          </p:cNvSpPr>
          <p:nvPr>
            <p:ph idx="1"/>
          </p:nvPr>
        </p:nvSpPr>
        <p:spPr>
          <a:xfrm>
            <a:off x="762000" y="1447800"/>
            <a:ext cx="7467600" cy="4495800"/>
          </a:xfrm>
        </p:spPr>
        <p:txBody>
          <a:bodyPr/>
          <a:lstStyle/>
          <a:p>
            <a:pPr marL="0" indent="0" algn="ctr">
              <a:buNone/>
            </a:pPr>
            <a:endParaRPr lang="en-US" altLang="en-US" sz="2200" b="1" dirty="0" smtClean="0"/>
          </a:p>
          <a:p>
            <a:pPr marL="0" indent="0" algn="ctr">
              <a:buNone/>
            </a:pPr>
            <a:endParaRPr lang="en-US" altLang="en-US" sz="2200" b="1" dirty="0"/>
          </a:p>
          <a:p>
            <a:pPr marL="0" indent="0" algn="ctr">
              <a:buNone/>
            </a:pPr>
            <a:endParaRPr lang="en-US" altLang="en-US" sz="2200" b="1" dirty="0" smtClean="0"/>
          </a:p>
          <a:p>
            <a:pPr marL="0" indent="0" algn="ctr">
              <a:buNone/>
            </a:pPr>
            <a:endParaRPr lang="en-US" altLang="en-US" sz="2200" b="1" dirty="0"/>
          </a:p>
          <a:p>
            <a:pPr marL="0" indent="0" algn="ctr">
              <a:buNone/>
            </a:pPr>
            <a:r>
              <a:rPr lang="en-IN" altLang="en-US" sz="2200" b="1" dirty="0" smtClean="0">
                <a:hlinkClick r:id="rId3"/>
              </a:rPr>
              <a:t>Accounting Equation : You Tube Video</a:t>
            </a:r>
            <a:endParaRPr lang="en-IN" altLang="en-US" sz="2200" b="1" dirty="0" smtClean="0"/>
          </a:p>
          <a:p>
            <a:pPr marL="0" indent="0" algn="ctr">
              <a:buNone/>
            </a:pPr>
            <a:endParaRPr lang="en-US" altLang="en-US" sz="2200" b="1" dirty="0"/>
          </a:p>
          <a:p>
            <a:pPr marL="0" indent="0" algn="ctr">
              <a:buNone/>
            </a:pPr>
            <a:endParaRPr lang="en-US" altLang="en-US" sz="2200" b="1" dirty="0" smtClean="0"/>
          </a:p>
          <a:p>
            <a:pPr marL="0" indent="0" algn="ctr">
              <a:buNone/>
            </a:pPr>
            <a:r>
              <a:rPr lang="en-US" altLang="en-US" sz="2200" b="1" dirty="0">
                <a:hlinkClick r:id="rId3"/>
              </a:rPr>
              <a:t>https://</a:t>
            </a:r>
            <a:r>
              <a:rPr lang="en-US" altLang="en-US" sz="2200" b="1" dirty="0" smtClean="0">
                <a:hlinkClick r:id="rId3"/>
              </a:rPr>
              <a:t>youtu.be/AlrTS9u705Y</a:t>
            </a:r>
            <a:endParaRPr lang="en-US" altLang="en-US" sz="2200" b="1" dirty="0" smtClean="0"/>
          </a:p>
          <a:p>
            <a:pPr marL="0" indent="0" algn="ctr">
              <a:buNone/>
            </a:pPr>
            <a:endParaRPr lang="en-US" altLang="en-US" sz="2200" b="1" dirty="0"/>
          </a:p>
          <a:p>
            <a:pPr marL="0" indent="0" algn="ctr">
              <a:buNone/>
            </a:pPr>
            <a:endParaRPr lang="en-US" altLang="en-US" sz="2200" b="1" dirty="0" smtClean="0"/>
          </a:p>
        </p:txBody>
      </p:sp>
    </p:spTree>
    <p:extLst>
      <p:ext uri="{BB962C8B-B14F-4D97-AF65-F5344CB8AC3E}">
        <p14:creationId xmlns:p14="http://schemas.microsoft.com/office/powerpoint/2010/main" val="903078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228600"/>
            <a:ext cx="7458075" cy="1143000"/>
          </a:xfrm>
        </p:spPr>
        <p:txBody>
          <a:bodyPr/>
          <a:lstStyle/>
          <a:p>
            <a:pPr eaLnBrk="1" hangingPunct="1"/>
            <a:r>
              <a:rPr lang="en-US" altLang="en-US" sz="5400" b="1" dirty="0" smtClean="0">
                <a:latin typeface="Comic Sans MS" panose="030F0702030302020204" pitchFamily="66" charset="0"/>
              </a:rPr>
              <a:t>Accrual Concept</a:t>
            </a:r>
          </a:p>
        </p:txBody>
      </p:sp>
      <p:sp>
        <p:nvSpPr>
          <p:cNvPr id="17411" name="Rectangle 3"/>
          <p:cNvSpPr>
            <a:spLocks noGrp="1" noChangeArrowheads="1"/>
          </p:cNvSpPr>
          <p:nvPr>
            <p:ph idx="1"/>
          </p:nvPr>
        </p:nvSpPr>
        <p:spPr>
          <a:xfrm>
            <a:off x="762000" y="1447800"/>
            <a:ext cx="7467600" cy="4495800"/>
          </a:xfrm>
        </p:spPr>
        <p:txBody>
          <a:bodyPr/>
          <a:lstStyle/>
          <a:p>
            <a:r>
              <a:rPr lang="en-IN" sz="3600" dirty="0"/>
              <a:t>Accrual concept makes a </a:t>
            </a:r>
            <a:r>
              <a:rPr lang="en-IN" sz="3600" dirty="0" smtClean="0"/>
              <a:t>distinction between </a:t>
            </a:r>
            <a:r>
              <a:rPr lang="en-IN" sz="3600" b="1" dirty="0"/>
              <a:t>the receipt of cash</a:t>
            </a:r>
            <a:r>
              <a:rPr lang="en-IN" sz="3600" dirty="0"/>
              <a:t> and </a:t>
            </a:r>
            <a:r>
              <a:rPr lang="en-IN" sz="3600" b="1" dirty="0"/>
              <a:t>the right to receive it</a:t>
            </a:r>
            <a:r>
              <a:rPr lang="en-IN" sz="3600" dirty="0"/>
              <a:t>, and </a:t>
            </a:r>
            <a:r>
              <a:rPr lang="en-IN" sz="3600" b="1" dirty="0"/>
              <a:t>the payment </a:t>
            </a:r>
            <a:r>
              <a:rPr lang="en-IN" sz="3600" b="1" dirty="0" smtClean="0"/>
              <a:t>of cash</a:t>
            </a:r>
            <a:r>
              <a:rPr lang="en-IN" sz="3600" dirty="0" smtClean="0"/>
              <a:t> </a:t>
            </a:r>
            <a:r>
              <a:rPr lang="en-IN" sz="3600" dirty="0"/>
              <a:t>and </a:t>
            </a:r>
            <a:r>
              <a:rPr lang="en-IN" sz="3600" b="1" dirty="0"/>
              <a:t>the legal obligation to pay it</a:t>
            </a:r>
            <a:r>
              <a:rPr lang="en-IN" sz="3600" dirty="0" smtClean="0"/>
              <a:t>.</a:t>
            </a:r>
          </a:p>
          <a:p>
            <a:r>
              <a:rPr lang="en-IN" sz="3600" dirty="0"/>
              <a:t>It is generally accepted in accounting that </a:t>
            </a:r>
            <a:r>
              <a:rPr lang="en-IN" sz="3600" dirty="0" smtClean="0"/>
              <a:t>the basis </a:t>
            </a:r>
            <a:r>
              <a:rPr lang="en-IN" sz="3600" dirty="0"/>
              <a:t>of reporting </a:t>
            </a:r>
            <a:r>
              <a:rPr lang="en-IN" sz="3600" dirty="0" smtClean="0"/>
              <a:t>is </a:t>
            </a:r>
            <a:r>
              <a:rPr lang="en-IN" sz="3600" dirty="0"/>
              <a:t>accrual</a:t>
            </a:r>
            <a:r>
              <a:rPr lang="en-IN" sz="3600" dirty="0" smtClean="0"/>
              <a:t>.</a:t>
            </a:r>
          </a:p>
          <a:p>
            <a:endParaRPr lang="en-US" altLang="en-US" sz="2800" b="1" dirty="0" smtClean="0"/>
          </a:p>
        </p:txBody>
      </p:sp>
    </p:spTree>
    <p:extLst>
      <p:ext uri="{BB962C8B-B14F-4D97-AF65-F5344CB8AC3E}">
        <p14:creationId xmlns:p14="http://schemas.microsoft.com/office/powerpoint/2010/main" val="49732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3682</TotalTime>
  <Words>1833</Words>
  <Application>Microsoft Office PowerPoint</Application>
  <PresentationFormat>On-screen Show (4:3)</PresentationFormat>
  <Paragraphs>296</Paragraphs>
  <Slides>53</Slides>
  <Notes>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Calibri Light</vt:lpstr>
      <vt:lpstr>Comic Sans MS</vt:lpstr>
      <vt:lpstr>Times New Roman</vt:lpstr>
      <vt:lpstr>Wingdings</vt:lpstr>
      <vt:lpstr>Wingdings 2</vt:lpstr>
      <vt:lpstr>Office Theme</vt:lpstr>
      <vt:lpstr>Basic Accounting Principles</vt:lpstr>
      <vt:lpstr>What is Accounting</vt:lpstr>
      <vt:lpstr>Entity Concept</vt:lpstr>
      <vt:lpstr>Dual Aspect Concept</vt:lpstr>
      <vt:lpstr>Transactions</vt:lpstr>
      <vt:lpstr>Transactions - Types</vt:lpstr>
      <vt:lpstr>Accounting Equation</vt:lpstr>
      <vt:lpstr>Accounting Equation</vt:lpstr>
      <vt:lpstr>Accrual Concept</vt:lpstr>
      <vt:lpstr>Type of Accounts</vt:lpstr>
      <vt:lpstr>Type of Accounts</vt:lpstr>
      <vt:lpstr>Personal Accounts</vt:lpstr>
      <vt:lpstr>Real Accounts</vt:lpstr>
      <vt:lpstr>Nominal Accounts</vt:lpstr>
      <vt:lpstr>Assignment</vt:lpstr>
      <vt:lpstr>Golden Rule of Accounting</vt:lpstr>
      <vt:lpstr>Assignment</vt:lpstr>
      <vt:lpstr>Chart of Accounts</vt:lpstr>
      <vt:lpstr>Chart of Accounts</vt:lpstr>
      <vt:lpstr>PowerPoint Presentation</vt:lpstr>
      <vt:lpstr>Mapping of Account Types vs Chart of Accounts</vt:lpstr>
      <vt:lpstr>Capital (Balance Sheet Items)</vt:lpstr>
      <vt:lpstr>Asset Accounts</vt:lpstr>
      <vt:lpstr>Asset Accounts</vt:lpstr>
      <vt:lpstr>Asset Accounts</vt:lpstr>
      <vt:lpstr>Liability Accounts</vt:lpstr>
      <vt:lpstr>Liability Accounts</vt:lpstr>
      <vt:lpstr>Liability Accounts</vt:lpstr>
      <vt:lpstr>Equity Accounts</vt:lpstr>
      <vt:lpstr>Revenue (Profit and Loss Items)</vt:lpstr>
      <vt:lpstr>Income Accounts</vt:lpstr>
      <vt:lpstr>Income Accounts - Types</vt:lpstr>
      <vt:lpstr>Expense Accounts</vt:lpstr>
      <vt:lpstr>Expense Accounts - Types</vt:lpstr>
      <vt:lpstr>Journalize Transactions</vt:lpstr>
      <vt:lpstr>Journalize Transactions</vt:lpstr>
      <vt:lpstr>Case Study</vt:lpstr>
      <vt:lpstr>Journalize Transactions</vt:lpstr>
      <vt:lpstr>Opening Entry</vt:lpstr>
      <vt:lpstr>Case Study</vt:lpstr>
      <vt:lpstr>Financial Statements</vt:lpstr>
      <vt:lpstr>Financial Reports</vt:lpstr>
      <vt:lpstr>Trial Balance</vt:lpstr>
      <vt:lpstr>Balance Sheet</vt:lpstr>
      <vt:lpstr>Balance Sheet</vt:lpstr>
      <vt:lpstr>PowerPoint Presentation</vt:lpstr>
      <vt:lpstr>Profit-Loss Statement</vt:lpstr>
      <vt:lpstr>Profit-Loss Statement</vt:lpstr>
      <vt:lpstr>Statement of Cash Flows</vt:lpstr>
      <vt:lpstr>Statement of Owner Equity</vt:lpstr>
      <vt:lpstr>What is Accounting Cycle?</vt:lpstr>
      <vt:lpstr>What is Accounting Cycle?</vt:lpstr>
      <vt:lpstr>PowerPoint Presentation</vt:lpstr>
    </vt:vector>
  </TitlesOfParts>
  <Company>Management Information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Accounting Principles</dc:title>
  <dc:creator>Valued Gateway Client</dc:creator>
  <cp:lastModifiedBy>vijay</cp:lastModifiedBy>
  <cp:revision>160</cp:revision>
  <dcterms:created xsi:type="dcterms:W3CDTF">2000-02-01T21:02:43Z</dcterms:created>
  <dcterms:modified xsi:type="dcterms:W3CDTF">2022-01-11T13:58:27Z</dcterms:modified>
</cp:coreProperties>
</file>