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sldIdLst>
    <p:sldId id="275" r:id="rId2"/>
    <p:sldId id="257" r:id="rId3"/>
    <p:sldId id="258" r:id="rId4"/>
    <p:sldId id="259" r:id="rId5"/>
    <p:sldId id="273" r:id="rId6"/>
    <p:sldId id="263" r:id="rId7"/>
    <p:sldId id="264" r:id="rId8"/>
    <p:sldId id="265" r:id="rId9"/>
    <p:sldId id="277" r:id="rId10"/>
    <p:sldId id="266" r:id="rId11"/>
    <p:sldId id="267" r:id="rId12"/>
    <p:sldId id="276" r:id="rId13"/>
    <p:sldId id="283" r:id="rId14"/>
    <p:sldId id="279" r:id="rId15"/>
    <p:sldId id="282" r:id="rId16"/>
    <p:sldId id="285" r:id="rId17"/>
    <p:sldId id="281" r:id="rId18"/>
    <p:sldId id="280" r:id="rId19"/>
    <p:sldId id="278" r:id="rId20"/>
    <p:sldId id="284" r:id="rId21"/>
    <p:sldId id="268" r:id="rId22"/>
    <p:sldId id="290" r:id="rId23"/>
    <p:sldId id="288" r:id="rId24"/>
    <p:sldId id="287" r:id="rId25"/>
    <p:sldId id="289" r:id="rId26"/>
    <p:sldId id="269" r:id="rId27"/>
    <p:sldId id="271" r:id="rId28"/>
    <p:sldId id="292" r:id="rId29"/>
    <p:sldId id="293" r:id="rId30"/>
    <p:sldId id="294" r:id="rId31"/>
    <p:sldId id="295" r:id="rId32"/>
    <p:sldId id="296" r:id="rId33"/>
    <p:sldId id="297" r:id="rId34"/>
    <p:sldId id="30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272" r:id="rId44"/>
    <p:sldId id="306" r:id="rId45"/>
  </p:sldIdLst>
  <p:sldSz cx="10080625" cy="7559675"/>
  <p:notesSz cx="7556500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Luxi Sans" pitchFamily="16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33CC"/>
    <a:srgbClr val="009900"/>
    <a:srgbClr val="FF9900"/>
    <a:srgbClr val="FFFF99"/>
    <a:srgbClr val="FFFF00"/>
    <a:srgbClr val="FFFF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80" autoAdjust="0"/>
  </p:normalViewPr>
  <p:slideViewPr>
    <p:cSldViewPr>
      <p:cViewPr varScale="1">
        <p:scale>
          <a:sx n="58" d="100"/>
          <a:sy n="58" d="100"/>
        </p:scale>
        <p:origin x="1578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4900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Luxi Sans" pitchFamily="16" charset="0"/>
                <a:cs typeface="Luxi Sans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Luxi Sans" pitchFamily="16" charset="0"/>
                <a:cs typeface="Luxi Sans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Luxi Sans" pitchFamily="16" charset="0"/>
                <a:cs typeface="Luxi Sans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60EE21A-C64B-46B1-8E69-42E7782EFA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aa365680(v=VS.85).aspx" TargetMode="External"/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C6266D3-2849-4AA4-B022-854687B1CCB4}" type="slidenum">
              <a:rPr lang="en-GB" altLang="en-US" sz="1400" smtClean="0"/>
              <a:pPr>
                <a:spcBef>
                  <a:spcPct val="0"/>
                </a:spcBef>
              </a:pPr>
              <a:t>2</a:t>
            </a:fld>
            <a:endParaRPr lang="en-GB" altLang="en-US" sz="1400" smtClean="0"/>
          </a:p>
        </p:txBody>
      </p:sp>
      <p:sp>
        <p:nvSpPr>
          <p:cNvPr id="51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4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98C020C-E86E-4B3D-936F-83D257B7BD34}" type="slidenum">
              <a:rPr lang="en-GB" altLang="en-US" sz="1400" smtClean="0"/>
              <a:pPr>
                <a:spcBef>
                  <a:spcPct val="0"/>
                </a:spcBef>
              </a:pPr>
              <a:t>26</a:t>
            </a:fld>
            <a:endParaRPr lang="en-GB" altLang="en-US" sz="1400" smtClean="0"/>
          </a:p>
        </p:txBody>
      </p:sp>
      <p:sp>
        <p:nvSpPr>
          <p:cNvPr id="389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E803CD-4BC2-43A5-B07F-F8B0E1D7BAE4}" type="slidenum">
              <a:rPr lang="en-GB" altLang="en-US" sz="1400" smtClean="0"/>
              <a:pPr>
                <a:spcBef>
                  <a:spcPct val="0"/>
                </a:spcBef>
              </a:pPr>
              <a:t>27</a:t>
            </a:fld>
            <a:endParaRPr lang="en-GB" altLang="en-US" sz="1400" smtClean="0"/>
          </a:p>
        </p:txBody>
      </p:sp>
      <p:sp>
        <p:nvSpPr>
          <p:cNvPr id="409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Symbolic links are available in NTFS starting with Windows Vista.</a:t>
            </a:r>
          </a:p>
          <a:p>
            <a:r>
              <a:rPr lang="en-US" altLang="en-US" smtClean="0">
                <a:hlinkClick r:id="rId3"/>
              </a:rPr>
              <a:t>http://msdn.microsoft.com/en-us/library/aa365680(v=VS.85).aspx</a:t>
            </a:r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02B5E6C-BE3C-486C-B3D4-3EFE03345235}" type="slidenum">
              <a:rPr lang="en-GB" altLang="en-US" sz="1400" smtClean="0"/>
              <a:pPr>
                <a:spcBef>
                  <a:spcPct val="0"/>
                </a:spcBef>
              </a:pPr>
              <a:t>29</a:t>
            </a:fld>
            <a:endParaRPr lang="en-GB" altLang="en-US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Computer networks use the Domain Name System to determine the IP address associated with a domain name. This process is also known as </a:t>
            </a:r>
            <a:r>
              <a:rPr lang="en-US" altLang="en-US" i="1" smtClean="0"/>
              <a:t>forward</a:t>
            </a:r>
            <a:r>
              <a:rPr lang="en-US" altLang="en-US" smtClean="0"/>
              <a:t> DNS resolution. </a:t>
            </a:r>
            <a:r>
              <a:rPr lang="en-US" altLang="en-US" i="1" smtClean="0"/>
              <a:t>Reverse</a:t>
            </a:r>
            <a:r>
              <a:rPr lang="en-US" altLang="en-US" smtClean="0"/>
              <a:t> DNS lookup is the inverse process of this, the resolution of an IP address to its designated domain name.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788254-BEB8-4C0B-AE0F-ECF0F7D27CC4}" type="slidenum">
              <a:rPr lang="en-GB" altLang="en-US" sz="1400" smtClean="0"/>
              <a:pPr>
                <a:spcBef>
                  <a:spcPct val="0"/>
                </a:spcBef>
              </a:pPr>
              <a:t>34</a:t>
            </a:fld>
            <a:endParaRPr lang="en-GB" altLang="en-US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4FDEEBA-76FD-4F5A-9DFF-FF5A5DF6DBAF}" type="slidenum">
              <a:rPr lang="en-GB" altLang="en-US" sz="1400" smtClean="0"/>
              <a:pPr>
                <a:spcBef>
                  <a:spcPct val="0"/>
                </a:spcBef>
              </a:pPr>
              <a:t>43</a:t>
            </a:fld>
            <a:endParaRPr lang="en-GB" altLang="en-US" sz="1400" smtClean="0"/>
          </a:p>
        </p:txBody>
      </p:sp>
      <p:sp>
        <p:nvSpPr>
          <p:cNvPr id="604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600308A-829C-423F-8956-316E7E4E4AA0}" type="slidenum">
              <a:rPr lang="en-GB" altLang="en-US" sz="1400" smtClean="0"/>
              <a:pPr>
                <a:spcBef>
                  <a:spcPct val="0"/>
                </a:spcBef>
              </a:pPr>
              <a:t>3</a:t>
            </a:fld>
            <a:endParaRPr lang="en-GB" altLang="en-US" sz="1400" smtClean="0"/>
          </a:p>
        </p:txBody>
      </p:sp>
      <p:sp>
        <p:nvSpPr>
          <p:cNvPr id="71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2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CF78426-E33E-4102-BA10-411DB7E8D21B}" type="slidenum">
              <a:rPr lang="en-GB" altLang="en-US" sz="1400" smtClean="0"/>
              <a:pPr>
                <a:spcBef>
                  <a:spcPct val="0"/>
                </a:spcBef>
              </a:pPr>
              <a:t>4</a:t>
            </a:fld>
            <a:endParaRPr lang="en-GB" altLang="en-US" sz="1400" smtClean="0"/>
          </a:p>
        </p:txBody>
      </p:sp>
      <p:sp>
        <p:nvSpPr>
          <p:cNvPr id="92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0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E1ADD61-5D48-4CD3-BF91-BB3B18684745}" type="slidenum">
              <a:rPr lang="en-GB" altLang="en-US" sz="1400" smtClean="0"/>
              <a:pPr>
                <a:spcBef>
                  <a:spcPct val="0"/>
                </a:spcBef>
              </a:pPr>
              <a:t>6</a:t>
            </a:fld>
            <a:endParaRPr lang="en-GB" altLang="en-US" sz="1400" smtClean="0"/>
          </a:p>
        </p:txBody>
      </p:sp>
      <p:sp>
        <p:nvSpPr>
          <p:cNvPr id="122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2FAFA1-66BE-40F8-9365-73648CE7C1C1}" type="slidenum">
              <a:rPr lang="en-GB" altLang="en-US" sz="1400" smtClean="0"/>
              <a:pPr>
                <a:spcBef>
                  <a:spcPct val="0"/>
                </a:spcBef>
              </a:pPr>
              <a:t>7</a:t>
            </a:fld>
            <a:endParaRPr lang="en-GB" altLang="en-US" sz="1400" smtClean="0"/>
          </a:p>
        </p:txBody>
      </p:sp>
      <p:sp>
        <p:nvSpPr>
          <p:cNvPr id="1433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73D9CE-3ACD-480F-80F0-C784D246C847}" type="slidenum">
              <a:rPr lang="en-GB" altLang="en-US" sz="1400" smtClean="0"/>
              <a:pPr>
                <a:spcBef>
                  <a:spcPct val="0"/>
                </a:spcBef>
              </a:pPr>
              <a:t>8</a:t>
            </a:fld>
            <a:endParaRPr lang="en-GB" altLang="en-US" sz="1400" smtClean="0"/>
          </a:p>
        </p:txBody>
      </p:sp>
      <p:sp>
        <p:nvSpPr>
          <p:cNvPr id="1638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/>
          <p:cNvSpPr>
            <a:spLocks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1683EC6-6A9C-430F-8AEE-DFBE84631F4E}" type="slidenum">
              <a:rPr lang="en-GB" altLang="en-US" sz="1400" smtClean="0"/>
              <a:pPr>
                <a:spcBef>
                  <a:spcPct val="0"/>
                </a:spcBef>
              </a:pPr>
              <a:t>10</a:t>
            </a:fld>
            <a:endParaRPr lang="en-GB" altLang="en-US" sz="1400" smtClean="0"/>
          </a:p>
        </p:txBody>
      </p:sp>
      <p:sp>
        <p:nvSpPr>
          <p:cNvPr id="194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2DE30F5-7A52-45BC-B90D-BC1DFCF4FF95}" type="slidenum">
              <a:rPr lang="en-GB" altLang="en-US" sz="1400" smtClean="0"/>
              <a:pPr>
                <a:spcBef>
                  <a:spcPct val="0"/>
                </a:spcBef>
              </a:pPr>
              <a:t>11</a:t>
            </a:fld>
            <a:endParaRPr lang="en-GB" altLang="en-US" sz="1400" smtClean="0"/>
          </a:p>
        </p:txBody>
      </p:sp>
      <p:sp>
        <p:nvSpPr>
          <p:cNvPr id="2150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9BF6383-94F8-417C-BD0F-CC137A38EA03}" type="slidenum">
              <a:rPr lang="en-GB" altLang="en-US" sz="1400" smtClean="0"/>
              <a:pPr>
                <a:spcBef>
                  <a:spcPct val="0"/>
                </a:spcBef>
              </a:pPr>
              <a:t>21</a:t>
            </a:fld>
            <a:endParaRPr lang="en-GB" altLang="en-US" sz="1400" smtClean="0"/>
          </a:p>
        </p:txBody>
      </p:sp>
      <p:sp>
        <p:nvSpPr>
          <p:cNvPr id="327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2C846-45B2-4EF1-869B-47BBD21B62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573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F0441-A3C3-4ACC-A184-D1DF749B6F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821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52A04-4C39-4C62-989D-D99490ECA56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07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ECAB3-D625-4D6A-B436-6DACBC83EF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39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AC057-1481-4474-81A2-42ACF8C883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308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72A09-C77E-48A7-80D6-17764F52D5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482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1C05C-27A5-457F-A9FB-B46402628D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998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CE038-8236-4FFF-A5CC-60B73D9EF6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995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81642-D3BE-4F1A-8930-3799BA3809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538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55965-DBE6-4180-914C-C12CAA10C7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935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A0117-1C98-4274-9391-F565876A1A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959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C9AC6-7C83-4E10-A076-64A48CD0B6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483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69900" y="336550"/>
            <a:ext cx="9069388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0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A166C1F-2A69-4A68-8226-9F64A9D160C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1" name="Picture 34" descr="Sisoft Learni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513" y="0"/>
            <a:ext cx="1038225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5pPr>
      <a:lvl6pPr marL="25146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6pPr>
      <a:lvl7pPr marL="29718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7pPr>
      <a:lvl8pPr marL="34290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8pPr>
      <a:lvl9pPr marL="38862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Luxi Sans" pitchFamily="16" charset="0"/>
          <a:ea typeface="Luxi Sans" pitchFamily="16" charset="0"/>
          <a:cs typeface="Luxi Sans" pitchFamily="16" charset="0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1897040" y="2353357"/>
            <a:ext cx="6430431" cy="2002544"/>
          </a:xfrm>
          <a:prstGeom prst="snip2Diag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57150">
            <a:solidFill>
              <a:srgbClr val="00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241300" dist="50800" dir="5400000" sx="93000" sy="93000" algn="ctr" rotWithShape="0">
              <a:srgbClr val="000000">
                <a:alpha val="74000"/>
              </a:srgbClr>
            </a:outerShdw>
          </a:effectLst>
          <a:scene3d>
            <a:camera prst="orthographicFront"/>
            <a:lightRig rig="threePt" dir="t"/>
          </a:scene3d>
          <a:sp3d extrusionH="38100"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Restricting Access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73325" y="4859338"/>
            <a:ext cx="5719763" cy="501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>
              <a:lnSpc>
                <a:spcPct val="95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en-GB" sz="28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User authentication, passwords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9572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Apache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490663"/>
            <a:ext cx="9070975" cy="4989512"/>
          </a:xfrm>
        </p:spPr>
        <p:txBody>
          <a:bodyPr/>
          <a:lstStyle/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Authentication: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Verify if the user/</a:t>
            </a:r>
            <a:r>
              <a:rPr lang="en-GB" dirty="0" err="1" smtClean="0"/>
              <a:t>passwd</a:t>
            </a:r>
            <a:r>
              <a:rPr lang="en-GB" dirty="0" smtClean="0"/>
              <a:t> correct</a:t>
            </a:r>
          </a:p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Authorization: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Once authenticated, does user have permission?</a:t>
            </a:r>
          </a:p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 control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Grant or deny access based on some criteria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e.g., </a:t>
            </a:r>
            <a:r>
              <a:rPr lang="en-GB" b="1" dirty="0" smtClean="0">
                <a:solidFill>
                  <a:srgbClr val="009900"/>
                </a:solidFill>
              </a:rPr>
              <a:t>IP address, group name, domain </a:t>
            </a:r>
            <a:r>
              <a:rPr lang="en-GB" dirty="0" smtClean="0"/>
              <a:t>...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177800"/>
            <a:ext cx="9070975" cy="12620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File-based authentication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9574213" cy="5318125"/>
          </a:xfrm>
        </p:spPr>
        <p:txBody>
          <a:bodyPr/>
          <a:lstStyle/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Apache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smtClean="0"/>
              <a:t>has a module that provides authentication</a:t>
            </a:r>
          </a:p>
          <a:p>
            <a:pPr marL="863600" lvl="1" indent="-287338" eaLnBrk="1"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mod_auth_basic</a:t>
            </a:r>
            <a:endParaRPr lang="en-GB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63600" lvl="1" indent="-287338" eaLnBrk="1"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Similar to /etc/</a:t>
            </a:r>
            <a:r>
              <a:rPr lang="en-GB" dirty="0" err="1" smtClean="0"/>
              <a:t>passwd</a:t>
            </a:r>
            <a:r>
              <a:rPr lang="en-GB" dirty="0" smtClean="0"/>
              <a:t> in Unix</a:t>
            </a:r>
          </a:p>
          <a:p>
            <a:pPr marL="863600" lvl="1" indent="-287338" eaLnBrk="1"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Entries look like </a:t>
            </a:r>
            <a:r>
              <a:rPr lang="en-GB" b="1" dirty="0" smtClean="0">
                <a:solidFill>
                  <a:srgbClr val="0000FF"/>
                </a:solidFill>
                <a:latin typeface="Courier 10 Pitch" pitchFamily="1" charset="0"/>
              </a:rPr>
              <a:t>admin</a:t>
            </a:r>
            <a:r>
              <a:rPr lang="en-GB" dirty="0" smtClean="0">
                <a:solidFill>
                  <a:srgbClr val="0000FF"/>
                </a:solidFill>
                <a:latin typeface="Courier 10 Pitch" pitchFamily="1" charset="0"/>
              </a:rPr>
              <a:t>:kajsJjkh97U</a:t>
            </a:r>
            <a:r>
              <a:rPr lang="en-GB" dirty="0" smtClean="0">
                <a:latin typeface="Courier 10 Pitch" pitchFamily="1" charset="0"/>
              </a:rPr>
              <a:t> (encrypted)</a:t>
            </a:r>
          </a:p>
          <a:p>
            <a:pPr marL="431800" indent="-32385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To add a user (Linux and Windows)</a:t>
            </a:r>
          </a:p>
          <a:p>
            <a:pPr marL="863600" lvl="1" indent="-287338" eaLnBrk="1">
              <a:lnSpc>
                <a:spcPct val="112000"/>
              </a:lnSpc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err="1" smtClean="0">
                <a:solidFill>
                  <a:srgbClr val="0000FF"/>
                </a:solidFill>
                <a:latin typeface="Courier 10 Pitch" pitchFamily="1" charset="0"/>
              </a:rPr>
              <a:t>htpasswd</a:t>
            </a:r>
            <a:r>
              <a:rPr lang="en-GB" b="1" dirty="0" smtClean="0">
                <a:solidFill>
                  <a:srgbClr val="0000FF"/>
                </a:solidFill>
                <a:latin typeface="Courier 10 Pitch" pitchFamily="1" charset="0"/>
              </a:rPr>
              <a:t>  -c  &lt;file&gt; &lt;</a:t>
            </a:r>
            <a:r>
              <a:rPr lang="en-GB" b="1" dirty="0" err="1" smtClean="0">
                <a:solidFill>
                  <a:srgbClr val="0000FF"/>
                </a:solidFill>
                <a:latin typeface="Courier 10 Pitch" pitchFamily="1" charset="0"/>
              </a:rPr>
              <a:t>userid</a:t>
            </a:r>
            <a:r>
              <a:rPr lang="en-GB" b="1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1295400" lvl="2" indent="-21590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This creates a new file with encrypted passwords</a:t>
            </a:r>
          </a:p>
          <a:p>
            <a:pPr marL="863600" lvl="1" indent="-287338" eaLnBrk="1">
              <a:lnSpc>
                <a:spcPct val="112000"/>
              </a:lnSpc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err="1" smtClean="0">
                <a:solidFill>
                  <a:srgbClr val="0000FF"/>
                </a:solidFill>
                <a:latin typeface="Courier 10 Pitch" pitchFamily="1" charset="0"/>
              </a:rPr>
              <a:t>htpasswd</a:t>
            </a:r>
            <a:r>
              <a:rPr lang="en-GB" b="1" dirty="0" smtClean="0">
                <a:solidFill>
                  <a:srgbClr val="0000FF"/>
                </a:solidFill>
                <a:latin typeface="Courier 10 Pitch" pitchFamily="1" charset="0"/>
              </a:rPr>
              <a:t> &lt;file&gt; &lt;userid2&gt; </a:t>
            </a:r>
          </a:p>
          <a:p>
            <a:pPr marL="1295400" lvl="2" indent="-215900" eaLnBrk="1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Appends other users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9388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a </a:t>
            </a:r>
            <a:r>
              <a:rPr lang="en-NZ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 password</a:t>
            </a: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</a:t>
            </a:r>
            <a:endParaRPr lang="en-NZ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3238" y="2916238"/>
            <a:ext cx="9001125" cy="167005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latin typeface="Arial" pitchFamily="34" charset="0"/>
                <a:cs typeface="Arial" pitchFamily="34" charset="0"/>
              </a:rPr>
              <a:t>C:\Program Files (x86)\EasyPHP-5.3.3\apache\bin&gt;</a:t>
            </a:r>
            <a:r>
              <a:rPr lang="en-NZ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htpasswd</a:t>
            </a:r>
            <a:r>
              <a:rPr lang="en-NZ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-c </a:t>
            </a:r>
            <a:r>
              <a:rPr lang="en-N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password</a:t>
            </a:r>
            <a:r>
              <a:rPr lang="en-N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NZ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napoleon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NZ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latin typeface="Arial" pitchFamily="34" charset="0"/>
                <a:cs typeface="Arial" pitchFamily="34" charset="0"/>
              </a:rPr>
              <a:t>Automatically using </a:t>
            </a:r>
            <a:r>
              <a:rPr lang="en-N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MD5</a:t>
            </a:r>
            <a:r>
              <a:rPr lang="en-NZ" dirty="0">
                <a:latin typeface="Arial" pitchFamily="34" charset="0"/>
                <a:cs typeface="Arial" pitchFamily="34" charset="0"/>
              </a:rPr>
              <a:t> format.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latin typeface="Arial" pitchFamily="34" charset="0"/>
                <a:cs typeface="Arial" pitchFamily="34" charset="0"/>
              </a:rPr>
              <a:t>New password: ********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latin typeface="Arial" pitchFamily="34" charset="0"/>
                <a:cs typeface="Arial" pitchFamily="34" charset="0"/>
              </a:rPr>
              <a:t>Re-type new password: ********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latin typeface="Arial" pitchFamily="34" charset="0"/>
                <a:cs typeface="Arial" pitchFamily="34" charset="0"/>
              </a:rPr>
              <a:t>Adding password for user </a:t>
            </a:r>
            <a:r>
              <a:rPr lang="en-NZ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napoleon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03238" y="2195513"/>
            <a:ext cx="9001125" cy="644525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lvl="1" indent="-287338" eaLnBrk="1">
              <a:lnSpc>
                <a:spcPct val="112000"/>
              </a:lnSpc>
              <a:buClr>
                <a:srgbClr val="000000"/>
              </a:buClr>
              <a:buSzPct val="75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200" b="1" dirty="0">
                <a:latin typeface="Arial" pitchFamily="34" charset="0"/>
                <a:cs typeface="Arial" pitchFamily="34" charset="0"/>
              </a:rPr>
              <a:t>SYNTAX:</a:t>
            </a:r>
            <a:r>
              <a:rPr lang="en-GB" sz="3200" dirty="0">
                <a:latin typeface="Arial" pitchFamily="34" charset="0"/>
                <a:cs typeface="Arial" pitchFamily="34" charset="0"/>
              </a:rPr>
              <a:t>  </a:t>
            </a:r>
            <a:r>
              <a:rPr lang="en-GB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htpasswd</a:t>
            </a:r>
            <a:r>
              <a:rPr lang="en-GB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-c &lt;file&gt; &lt;</a:t>
            </a:r>
            <a:r>
              <a:rPr lang="en-GB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userid</a:t>
            </a:r>
            <a:r>
              <a:rPr lang="en-GB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&gt;</a:t>
            </a:r>
          </a:p>
        </p:txBody>
      </p:sp>
      <p:pic>
        <p:nvPicPr>
          <p:cNvPr id="6" name="Picture 19" descr="j023468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6835775"/>
            <a:ext cx="1228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0"/>
          <p:cNvSpPr>
            <a:spLocks noChangeArrowheads="1"/>
          </p:cNvSpPr>
          <p:nvPr/>
        </p:nvSpPr>
        <p:spPr bwMode="auto">
          <a:xfrm>
            <a:off x="7127875" y="4572000"/>
            <a:ext cx="2952750" cy="1944688"/>
          </a:xfrm>
          <a:prstGeom prst="wedgeRoundRectCallout">
            <a:avLst>
              <a:gd name="adj1" fmla="val 24313"/>
              <a:gd name="adj2" fmla="val 79214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cs typeface="+mn-cs"/>
              </a:rPr>
              <a:t>To create the file, use the </a:t>
            </a:r>
            <a:r>
              <a:rPr lang="en-NZ" b="1" dirty="0" err="1">
                <a:solidFill>
                  <a:srgbClr val="0000FF"/>
                </a:solidFill>
                <a:cs typeface="+mn-cs"/>
              </a:rPr>
              <a:t>htpasswd</a:t>
            </a:r>
            <a:r>
              <a:rPr lang="en-NZ" dirty="0">
                <a:cs typeface="+mn-cs"/>
              </a:rPr>
              <a:t> utility that came with Apache. This is located in the </a:t>
            </a:r>
            <a:r>
              <a:rPr lang="en-N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bin</a:t>
            </a:r>
            <a:r>
              <a:rPr lang="en-N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NZ" dirty="0">
                <a:cs typeface="+mn-cs"/>
              </a:rPr>
              <a:t>directory of wherever you installed </a:t>
            </a:r>
            <a:r>
              <a:rPr lang="en-NZ" b="1" dirty="0">
                <a:cs typeface="+mn-cs"/>
              </a:rPr>
              <a:t>Apache</a:t>
            </a:r>
            <a:r>
              <a:rPr lang="en-NZ" dirty="0">
                <a:cs typeface="+mn-cs"/>
              </a:rPr>
              <a:t>.</a:t>
            </a:r>
            <a:endParaRPr lang="en-US" dirty="0"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3238" y="5292725"/>
            <a:ext cx="6553200" cy="61753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napoleon:</a:t>
            </a:r>
            <a:r>
              <a:rPr lang="en-N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$apr1$B5gzgGKw$AWVqtO2Romn5B4Zkc1bPk0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NZ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3238" y="4932363"/>
            <a:ext cx="2339975" cy="355600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cs typeface="+mn-cs"/>
              </a:rPr>
              <a:t>Filename: </a:t>
            </a:r>
            <a:r>
              <a:rPr lang="en-N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password</a:t>
            </a:r>
          </a:p>
        </p:txBody>
      </p:sp>
      <p:sp>
        <p:nvSpPr>
          <p:cNvPr id="22537" name="Line Callout 1 9"/>
          <p:cNvSpPr>
            <a:spLocks/>
          </p:cNvSpPr>
          <p:nvPr/>
        </p:nvSpPr>
        <p:spPr bwMode="auto">
          <a:xfrm>
            <a:off x="3527425" y="6443663"/>
            <a:ext cx="3457575" cy="908050"/>
          </a:xfrm>
          <a:prstGeom prst="borderCallout1">
            <a:avLst>
              <a:gd name="adj1" fmla="val 17097"/>
              <a:gd name="adj2" fmla="val -2287"/>
              <a:gd name="adj3" fmla="val -100935"/>
              <a:gd name="adj4" fmla="val -25287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Encrypted password = hash key or message digest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- One way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NZ" altLang="en-US"/>
          </a:p>
        </p:txBody>
      </p:sp>
      <p:sp>
        <p:nvSpPr>
          <p:cNvPr id="22538" name="Line Callout 1 10"/>
          <p:cNvSpPr>
            <a:spLocks/>
          </p:cNvSpPr>
          <p:nvPr/>
        </p:nvSpPr>
        <p:spPr bwMode="auto">
          <a:xfrm>
            <a:off x="7704138" y="3635375"/>
            <a:ext cx="2089150" cy="865188"/>
          </a:xfrm>
          <a:prstGeom prst="borderCallout1">
            <a:avLst>
              <a:gd name="adj1" fmla="val 17097"/>
              <a:gd name="adj2" fmla="val -2287"/>
              <a:gd name="adj3" fmla="val -51181"/>
              <a:gd name="adj4" fmla="val -29005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Create a new file (will delete if it exists already)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3" y="323850"/>
            <a:ext cx="9069387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Settings for this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en-NZ" sz="24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Note</a:t>
            </a:r>
            <a:r>
              <a:rPr lang="en-NZ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The password file was moved to another directory.</a:t>
            </a:r>
          </a:p>
          <a:p>
            <a:pPr>
              <a:buFont typeface="Times New Roman" pitchFamily="16" charset="0"/>
              <a:buNone/>
              <a:defRPr/>
            </a:pPr>
            <a:endParaRPr lang="en-NZ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Times New Roman" pitchFamily="16" charset="0"/>
              <a:buNone/>
              <a:defRPr/>
            </a:pPr>
            <a:r>
              <a:rPr lang="en-NZ" b="1" dirty="0" smtClean="0">
                <a:latin typeface="Arial" pitchFamily="34" charset="0"/>
                <a:cs typeface="Arial" pitchFamily="34" charset="0"/>
              </a:rPr>
              <a:t>Password File:  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NZ" sz="2000" dirty="0" smtClean="0">
                <a:latin typeface="Arial" pitchFamily="34" charset="0"/>
                <a:cs typeface="Arial" pitchFamily="34" charset="0"/>
              </a:rPr>
              <a:t>				C:\Program Files (x86)\EasyPHP-5.3.3\apache\users\</a:t>
            </a:r>
            <a:r>
              <a:rPr lang="en-NZ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password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NZ" b="1" dirty="0" smtClean="0">
                <a:latin typeface="Arial" pitchFamily="34" charset="0"/>
                <a:cs typeface="Arial" pitchFamily="34" charset="0"/>
              </a:rPr>
              <a:t>Restricted Directory: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NZ" sz="2000" dirty="0" smtClean="0"/>
              <a:t>				C:\Program Files (x86)\EasyPHP-5.3.3\www\</a:t>
            </a:r>
            <a:r>
              <a:rPr lang="en-NZ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protected</a:t>
            </a:r>
            <a:endParaRPr lang="en-NZ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9572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Configuring Apache</a:t>
            </a: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NZ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httpd.conf</a:t>
            </a:r>
            <a:endParaRPr lang="en-NZ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2163" y="2771775"/>
            <a:ext cx="7704137" cy="254793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dirty="0">
                <a:latin typeface="Arial" pitchFamily="34" charset="0"/>
                <a:cs typeface="Arial" pitchFamily="34" charset="0"/>
              </a:rPr>
              <a:t>&lt;</a:t>
            </a:r>
            <a:r>
              <a:rPr lang="en-NZ" sz="2400" b="1" dirty="0">
                <a:latin typeface="Arial" pitchFamily="34" charset="0"/>
                <a:cs typeface="Arial" pitchFamily="34" charset="0"/>
              </a:rPr>
              <a:t>Directory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  "${path}/www/protected"&gt;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NZ" sz="2400" b="1" dirty="0" err="1">
                <a:latin typeface="Arial" pitchFamily="34" charset="0"/>
                <a:cs typeface="Arial" pitchFamily="34" charset="0"/>
              </a:rPr>
              <a:t>AuthUserFile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NZ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"</a:t>
            </a:r>
            <a:r>
              <a:rPr lang="en-NZ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${path}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/apache/users/</a:t>
            </a:r>
            <a:r>
              <a:rPr lang="en-NZ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password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" 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NZ" sz="2400" b="1" dirty="0" err="1">
                <a:latin typeface="Arial" pitchFamily="34" charset="0"/>
                <a:cs typeface="Arial" pitchFamily="34" charset="0"/>
              </a:rPr>
              <a:t>AuthName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       "This is a protected area"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NZ" sz="2400" b="1" dirty="0" err="1">
                <a:latin typeface="Arial" pitchFamily="34" charset="0"/>
                <a:cs typeface="Arial" pitchFamily="34" charset="0"/>
              </a:rPr>
              <a:t>AuthGroupFile</a:t>
            </a:r>
            <a:r>
              <a:rPr lang="en-N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 /dev/null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NZ" sz="2400" b="1" dirty="0" err="1">
                <a:latin typeface="Arial" pitchFamily="34" charset="0"/>
                <a:cs typeface="Arial" pitchFamily="34" charset="0"/>
              </a:rPr>
              <a:t>AuthType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    Basic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b="1" dirty="0">
                <a:latin typeface="Arial" pitchFamily="34" charset="0"/>
                <a:cs typeface="Arial" pitchFamily="34" charset="0"/>
              </a:rPr>
              <a:t> Require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       valid-user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dirty="0">
                <a:latin typeface="Arial" pitchFamily="34" charset="0"/>
                <a:cs typeface="Arial" pitchFamily="34" charset="0"/>
              </a:rPr>
              <a:t>&lt;/</a:t>
            </a:r>
            <a:r>
              <a:rPr lang="en-NZ" sz="2400" b="1" dirty="0">
                <a:latin typeface="Arial" pitchFamily="34" charset="0"/>
                <a:cs typeface="Arial" pitchFamily="34" charset="0"/>
              </a:rPr>
              <a:t>Directory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2163" y="2173288"/>
            <a:ext cx="4351337" cy="588962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3400" dirty="0">
                <a:latin typeface="Arial" pitchFamily="34" charset="0"/>
                <a:cs typeface="Arial" pitchFamily="34" charset="0"/>
              </a:rPr>
              <a:t>Filename: </a:t>
            </a:r>
            <a:r>
              <a:rPr lang="en-NZ" sz="3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httpd.conf</a:t>
            </a:r>
            <a:endParaRPr lang="en-NZ" sz="3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Line Callout 1 5"/>
          <p:cNvSpPr>
            <a:spLocks/>
          </p:cNvSpPr>
          <p:nvPr/>
        </p:nvSpPr>
        <p:spPr bwMode="auto">
          <a:xfrm>
            <a:off x="6048375" y="1835150"/>
            <a:ext cx="2520950" cy="576263"/>
          </a:xfrm>
          <a:prstGeom prst="borderCallout1">
            <a:avLst>
              <a:gd name="adj1" fmla="val 17097"/>
              <a:gd name="adj2" fmla="val -2287"/>
              <a:gd name="adj3" fmla="val 182134"/>
              <a:gd name="adj4" fmla="val -79278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Directory you want to restrict access to</a:t>
            </a:r>
          </a:p>
        </p:txBody>
      </p:sp>
      <p:sp>
        <p:nvSpPr>
          <p:cNvPr id="24582" name="Line Callout 1 6"/>
          <p:cNvSpPr>
            <a:spLocks/>
          </p:cNvSpPr>
          <p:nvPr/>
        </p:nvSpPr>
        <p:spPr bwMode="auto">
          <a:xfrm>
            <a:off x="7559675" y="4356100"/>
            <a:ext cx="2376488" cy="576263"/>
          </a:xfrm>
          <a:prstGeom prst="borderCallout1">
            <a:avLst>
              <a:gd name="adj1" fmla="val 17097"/>
              <a:gd name="adj2" fmla="val -2287"/>
              <a:gd name="adj3" fmla="val -143597"/>
              <a:gd name="adj4" fmla="val -28255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File containing user passwords</a:t>
            </a:r>
          </a:p>
        </p:txBody>
      </p:sp>
      <p:sp>
        <p:nvSpPr>
          <p:cNvPr id="24583" name="Line Callout 1 7"/>
          <p:cNvSpPr>
            <a:spLocks/>
          </p:cNvSpPr>
          <p:nvPr/>
        </p:nvSpPr>
        <p:spPr bwMode="auto">
          <a:xfrm>
            <a:off x="7200900" y="6156325"/>
            <a:ext cx="2519363" cy="576263"/>
          </a:xfrm>
          <a:prstGeom prst="borderCallout1">
            <a:avLst>
              <a:gd name="adj1" fmla="val 17097"/>
              <a:gd name="adj2" fmla="val -2287"/>
              <a:gd name="adj3" fmla="val -466023"/>
              <a:gd name="adj4" fmla="val -126898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${path} = directory of </a:t>
            </a:r>
            <a:r>
              <a:rPr lang="en-NZ" altLang="en-US" b="1"/>
              <a:t>easyPHP</a:t>
            </a:r>
          </a:p>
        </p:txBody>
      </p:sp>
      <p:pic>
        <p:nvPicPr>
          <p:cNvPr id="9" name="Picture 19" descr="j023468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4463" y="6948488"/>
            <a:ext cx="86360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20"/>
          <p:cNvSpPr>
            <a:spLocks noChangeArrowheads="1"/>
          </p:cNvSpPr>
          <p:nvPr/>
        </p:nvSpPr>
        <p:spPr bwMode="auto">
          <a:xfrm>
            <a:off x="215900" y="5724525"/>
            <a:ext cx="5184775" cy="1079500"/>
          </a:xfrm>
          <a:prstGeom prst="wedgeRoundRectCallout">
            <a:avLst>
              <a:gd name="adj1" fmla="val -35476"/>
              <a:gd name="adj2" fmla="val 74134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dirty="0">
                <a:cs typeface="+mn-cs"/>
              </a:rPr>
              <a:t>Putting authentication directives in a </a:t>
            </a:r>
            <a:r>
              <a:rPr lang="en-NZ" b="1" dirty="0">
                <a:cs typeface="+mn-cs"/>
              </a:rPr>
              <a:t>&lt;Directory&gt; </a:t>
            </a:r>
            <a:r>
              <a:rPr lang="en-NZ" dirty="0">
                <a:cs typeface="+mn-cs"/>
              </a:rPr>
              <a:t>section, in your main server configuration file, is the preferred way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smtClean="0"/>
              <a:t>Configuration Parameters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71663" y="1979613"/>
          <a:ext cx="6557962" cy="4479925"/>
        </p:xfrm>
        <a:graphic>
          <a:graphicData uri="http://schemas.openxmlformats.org/drawingml/2006/table">
            <a:tbl>
              <a:tblPr/>
              <a:tblGrid>
                <a:gridCol w="2088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9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8304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 err="1">
                          <a:solidFill>
                            <a:srgbClr val="0000FF"/>
                          </a:solidFill>
                        </a:rPr>
                        <a:t>AuthUserFile</a:t>
                      </a:r>
                      <a:endParaRPr lang="en-NZ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The location of the password file. </a:t>
                      </a: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3666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 err="1">
                          <a:solidFill>
                            <a:srgbClr val="0000FF"/>
                          </a:solidFill>
                        </a:rPr>
                        <a:t>AuthName</a:t>
                      </a:r>
                      <a:endParaRPr lang="en-NZ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The authentication realm or name. This is the message that the user will see in the username/password pop-up.</a:t>
                      </a: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304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 err="1">
                          <a:solidFill>
                            <a:srgbClr val="0000FF"/>
                          </a:solidFill>
                        </a:rPr>
                        <a:t>AuthGroupFile</a:t>
                      </a:r>
                      <a:endParaRPr lang="en-NZ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The location of the group file, if any. </a:t>
                      </a: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985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 err="1">
                          <a:solidFill>
                            <a:srgbClr val="0000FF"/>
                          </a:solidFill>
                        </a:rPr>
                        <a:t>AuthType</a:t>
                      </a:r>
                      <a:endParaRPr lang="en-NZ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The type of authentication being </a:t>
                      </a:r>
                      <a:r>
                        <a:rPr lang="en-NZ" sz="1800" dirty="0" smtClean="0"/>
                        <a:t>used.</a:t>
                      </a:r>
                      <a:endParaRPr lang="en-NZ" sz="1800" dirty="0"/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3666">
                <a:tc>
                  <a:txBody>
                    <a:bodyPr/>
                    <a:lstStyle/>
                    <a:p>
                      <a:pPr algn="ctr"/>
                      <a:r>
                        <a:rPr lang="en-NZ" sz="1800" b="1" dirty="0">
                          <a:solidFill>
                            <a:srgbClr val="0000FF"/>
                          </a:solidFill>
                        </a:rPr>
                        <a:t>Require</a:t>
                      </a:r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What conditions need to be satisfied in order to allow the user through. It could be more than one </a:t>
                      </a:r>
                      <a:r>
                        <a:rPr lang="en-NZ" sz="1800" dirty="0" smtClean="0"/>
                        <a:t>condition.</a:t>
                      </a:r>
                      <a:endParaRPr lang="en-NZ" sz="1800" dirty="0"/>
                    </a:p>
                  </a:txBody>
                  <a:tcPr marL="46474" marR="46474" marT="46472" marB="4647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C0E399">
                            <a:shade val="30000"/>
                            <a:satMod val="115000"/>
                          </a:srgbClr>
                        </a:gs>
                        <a:gs pos="50000">
                          <a:srgbClr val="C0E399">
                            <a:shade val="67500"/>
                            <a:satMod val="115000"/>
                          </a:srgbClr>
                        </a:gs>
                        <a:gs pos="100000">
                          <a:srgbClr val="C0E399">
                            <a:shade val="100000"/>
                            <a:satMod val="115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14" name="Rectangle 1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NZ" dirty="0" smtClean="0"/>
              <a:t>Create a password file.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NZ" dirty="0" smtClean="0"/>
              <a:t>Move the password file into a separate folder.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NZ" dirty="0" smtClean="0"/>
              <a:t>Create a directory to be restricted access to.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NZ" dirty="0" smtClean="0">
                <a:solidFill>
                  <a:schemeClr val="tx1"/>
                </a:solidFill>
              </a:rPr>
              <a:t>Modify Apache’s </a:t>
            </a:r>
            <a:r>
              <a:rPr lang="en-NZ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httpd.conf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NZ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NZ" dirty="0" smtClean="0"/>
              <a:t>Restart Apache </a:t>
            </a:r>
            <a:r>
              <a:rPr lang="en-NZ" dirty="0" err="1" smtClean="0"/>
              <a:t>webserver</a:t>
            </a:r>
            <a:r>
              <a:rPr lang="en-NZ" dirty="0" smtClean="0"/>
              <a:t> after making the modifications.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Run:  </a:t>
            </a: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Accessing a “</a:t>
            </a:r>
            <a:r>
              <a:rPr lang="en-NZ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protected</a:t>
            </a: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section of your site</a:t>
            </a: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88" y="2411413"/>
            <a:ext cx="5124450" cy="30861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Line Callout 1 4"/>
          <p:cNvSpPr>
            <a:spLocks/>
          </p:cNvSpPr>
          <p:nvPr/>
        </p:nvSpPr>
        <p:spPr bwMode="auto">
          <a:xfrm>
            <a:off x="6696075" y="5940425"/>
            <a:ext cx="2665413" cy="935038"/>
          </a:xfrm>
          <a:prstGeom prst="borderCallout1">
            <a:avLst>
              <a:gd name="adj1" fmla="val 17097"/>
              <a:gd name="adj2" fmla="val -2287"/>
              <a:gd name="adj3" fmla="val -137736"/>
              <a:gd name="adj4" fmla="val -29139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a dialog box automatically pops-up for user authentication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54563" y="2493963"/>
            <a:ext cx="928687" cy="214312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250825"/>
            <a:ext cx="9069387" cy="1296988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Run: </a:t>
            </a:r>
            <a:r>
              <a:rPr lang="en-NZ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Invalid</a:t>
            </a: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user name, password!</a:t>
            </a: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2017713"/>
            <a:ext cx="7734300" cy="3524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</a:t>
            </a:r>
            <a:endParaRPr lang="en-NZ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NZ" dirty="0" smtClean="0"/>
              <a:t>See Apache configuration, using </a:t>
            </a:r>
            <a:r>
              <a:rPr lang="en-NZ" dirty="0" err="1" smtClean="0"/>
              <a:t>EasyPHP</a:t>
            </a:r>
            <a:r>
              <a:rPr lang="en-NZ" dirty="0" smtClean="0"/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NZ" dirty="0" smtClean="0"/>
              <a:t>Find </a:t>
            </a:r>
            <a:r>
              <a:rPr lang="en-NZ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mod_auth_basic</a:t>
            </a:r>
            <a:endParaRPr lang="en-NZ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923925"/>
            <a:ext cx="8567738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 Authentication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0250" y="2555875"/>
            <a:ext cx="8567738" cy="4537075"/>
          </a:xfrm>
        </p:spPr>
        <p:txBody>
          <a:bodyPr lIns="90000" tIns="103248" rIns="90000" bIns="46800"/>
          <a:lstStyle/>
          <a:p>
            <a:pPr marL="431800" indent="-323850" eaLnBrk="1">
              <a:lnSpc>
                <a:spcPct val="86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mtClean="0"/>
              <a:t>Nowadays most internet applications are available only for registered (paying) users</a:t>
            </a:r>
          </a:p>
          <a:p>
            <a:pPr marL="431800" indent="-323850" eaLnBrk="1">
              <a:lnSpc>
                <a:spcPct val="86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mtClean="0"/>
              <a:t>How do we restrict access to our website only to privileged users?</a:t>
            </a:r>
          </a:p>
          <a:p>
            <a:pPr marL="431800" indent="-323850" eaLnBrk="1">
              <a:lnSpc>
                <a:spcPct val="86000"/>
              </a:lnSpc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mtClean="0"/>
              <a:t>Use login forms for user authentication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1223888" y="1691605"/>
            <a:ext cx="7535631" cy="1800200"/>
          </a:xfrm>
          <a:prstGeom prst="snip2Diag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57150">
            <a:solidFill>
              <a:srgbClr val="00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241300" dist="50800" dir="5400000" sx="93000" sy="93000" algn="ctr" rotWithShape="0">
              <a:srgbClr val="000000">
                <a:alpha val="74000"/>
              </a:srgbClr>
            </a:outerShdw>
          </a:effectLst>
          <a:scene3d>
            <a:camera prst="orthographicFront"/>
            <a:lightRig rig="threePt" dir="t"/>
          </a:scene3d>
          <a:sp3d extrusionH="38100"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Authentication using Apache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39912" y="3923853"/>
            <a:ext cx="7128792" cy="677108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4000" b="1" dirty="0">
                <a:latin typeface="Arial" pitchFamily="34" charset="0"/>
                <a:cs typeface="Arial" pitchFamily="34" charset="0"/>
              </a:rPr>
              <a:t>Part 2:  </a:t>
            </a: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en-NZ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htaccess</a:t>
            </a: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files</a:t>
            </a:r>
          </a:p>
        </p:txBody>
      </p:sp>
      <p:pic>
        <p:nvPicPr>
          <p:cNvPr id="4" name="Picture 19" descr="j023468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225" y="6948488"/>
            <a:ext cx="863600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20"/>
          <p:cNvSpPr>
            <a:spLocks noChangeArrowheads="1"/>
          </p:cNvSpPr>
          <p:nvPr/>
        </p:nvSpPr>
        <p:spPr bwMode="auto">
          <a:xfrm>
            <a:off x="6335713" y="5364163"/>
            <a:ext cx="3529012" cy="1295400"/>
          </a:xfrm>
          <a:prstGeom prst="wedgeRoundRectCallout">
            <a:avLst>
              <a:gd name="adj1" fmla="val 31340"/>
              <a:gd name="adj2" fmla="val 88405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</a:t>
            </a:r>
            <a:r>
              <a:rPr lang="en-NZ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htaccess</a:t>
            </a:r>
            <a:r>
              <a:rPr lang="en-N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files </a:t>
            </a:r>
            <a:r>
              <a:rPr lang="en-NZ" dirty="0">
                <a:cs typeface="+mn-cs"/>
              </a:rPr>
              <a:t>should be used </a:t>
            </a:r>
            <a:r>
              <a:rPr lang="en-NZ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only</a:t>
            </a:r>
            <a:r>
              <a:rPr lang="en-N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NZ" dirty="0">
                <a:cs typeface="+mn-cs"/>
              </a:rPr>
              <a:t>if you don't have access to the main server configuration file</a:t>
            </a:r>
            <a:endParaRPr lang="en-US" dirty="0">
              <a:cs typeface="+mn-cs"/>
            </a:endParaRPr>
          </a:p>
        </p:txBody>
      </p:sp>
      <p:sp>
        <p:nvSpPr>
          <p:cNvPr id="30728" name="TextBox 6"/>
          <p:cNvSpPr txBox="1">
            <a:spLocks noChangeArrowheads="1"/>
          </p:cNvSpPr>
          <p:nvPr/>
        </p:nvSpPr>
        <p:spPr bwMode="auto">
          <a:xfrm>
            <a:off x="254000" y="4708525"/>
            <a:ext cx="96869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The .htaccess file is used to </a:t>
            </a:r>
            <a:r>
              <a:rPr lang="en-US" altLang="en-US" b="1">
                <a:solidFill>
                  <a:srgbClr val="FF0000"/>
                </a:solidFill>
              </a:rPr>
              <a:t>override</a:t>
            </a:r>
            <a:r>
              <a:rPr lang="en-US" altLang="en-US"/>
              <a:t> default server settings in particular folders (directories).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File-based authentication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989513"/>
          </a:xfrm>
        </p:spPr>
        <p:txBody>
          <a:bodyPr/>
          <a:lstStyle/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By default overriding is not set on</a:t>
            </a:r>
          </a:p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err="1" smtClean="0"/>
              <a:t>httpd.conf</a:t>
            </a:r>
            <a:r>
              <a:rPr lang="en-GB" dirty="0" smtClean="0"/>
              <a:t> (Linux:  in /etc/</a:t>
            </a:r>
            <a:r>
              <a:rPr lang="en-GB" dirty="0" err="1" smtClean="0"/>
              <a:t>httpd</a:t>
            </a:r>
            <a:r>
              <a:rPr lang="en-GB" dirty="0" smtClean="0"/>
              <a:t>/conf/)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...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&lt;Directory /&gt;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    Options </a:t>
            </a:r>
            <a:r>
              <a:rPr lang="en-GB" sz="2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</a:rPr>
              <a:t>FollowSymLinks</a:t>
            </a:r>
            <a:endParaRPr lang="en-GB" sz="2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10 Pitch" pitchFamily="1" charset="0"/>
            </a:endParaRP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    </a:t>
            </a:r>
            <a:r>
              <a:rPr lang="en-GB" sz="2200" dirty="0" err="1" smtClean="0">
                <a:solidFill>
                  <a:srgbClr val="0000FF"/>
                </a:solidFill>
                <a:latin typeface="Courier 10 Pitch" pitchFamily="1" charset="0"/>
              </a:rPr>
              <a:t>AllowOverride</a:t>
            </a: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10 Pitch" pitchFamily="1" charset="0"/>
              </a:rPr>
              <a:t>None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&lt;/Directory&gt;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200" dirty="0" smtClean="0">
                <a:solidFill>
                  <a:srgbClr val="0000FF"/>
                </a:solidFill>
                <a:latin typeface="Courier 10 Pitch" pitchFamily="1" charset="0"/>
              </a:rPr>
              <a:t>...</a:t>
            </a:r>
          </a:p>
        </p:txBody>
      </p:sp>
      <p:sp>
        <p:nvSpPr>
          <p:cNvPr id="4" name="Line Callout 1 4"/>
          <p:cNvSpPr>
            <a:spLocks/>
          </p:cNvSpPr>
          <p:nvPr/>
        </p:nvSpPr>
        <p:spPr bwMode="auto">
          <a:xfrm>
            <a:off x="4897438" y="3779838"/>
            <a:ext cx="5183187" cy="3500437"/>
          </a:xfrm>
          <a:prstGeom prst="borderCallout1">
            <a:avLst>
              <a:gd name="adj1" fmla="val 9879"/>
              <a:gd name="adj2" fmla="val -662"/>
              <a:gd name="adj3" fmla="val 6916"/>
              <a:gd name="adj4" fmla="val -16855"/>
            </a:avLst>
          </a:prstGeom>
          <a:gradFill>
            <a:gsLst>
              <a:gs pos="0">
                <a:srgbClr val="FFFF99"/>
              </a:gs>
              <a:gs pos="50000">
                <a:schemeClr val="bg1"/>
              </a:gs>
              <a:gs pos="100000">
                <a:srgbClr val="FFFF99"/>
              </a:gs>
            </a:gsLst>
            <a:lin ang="5400000" scaled="0"/>
          </a:gra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If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FollowSymlinks</a:t>
            </a:r>
            <a:r>
              <a:rPr lang="en-US" dirty="0">
                <a:latin typeface="Arial" pitchFamily="34" charset="0"/>
                <a:cs typeface="Arial" pitchFamily="34" charset="0"/>
              </a:rPr>
              <a:t> is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NOT</a:t>
            </a:r>
            <a:r>
              <a:rPr lang="en-US" dirty="0">
                <a:latin typeface="Arial" pitchFamily="34" charset="0"/>
                <a:cs typeface="Arial" pitchFamily="34" charset="0"/>
              </a:rPr>
              <a:t> set at all, Apache has to issue some extra system calls when looking for a file.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For example, if you browse to the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/index.html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document, Apache would look for that file in your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/www,  /www/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htdocs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/www/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htdocs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/index.html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These additional system calls will add to the latency. The system call results are not cached, so they will occur on every request.</a:t>
            </a:r>
            <a:endParaRPr lang="en-NZ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TextBox 4"/>
          <p:cNvSpPr txBox="1">
            <a:spLocks noChangeArrowheads="1"/>
          </p:cNvSpPr>
          <p:nvPr/>
        </p:nvSpPr>
        <p:spPr bwMode="auto">
          <a:xfrm>
            <a:off x="4897438" y="3422650"/>
            <a:ext cx="2454275" cy="3556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Follow Symbolic Links</a:t>
            </a:r>
            <a:endParaRPr lang="en-US" altLang="en-US"/>
          </a:p>
        </p:txBody>
      </p:sp>
      <p:sp>
        <p:nvSpPr>
          <p:cNvPr id="31750" name="TextBox 5"/>
          <p:cNvSpPr txBox="1">
            <a:spLocks noChangeArrowheads="1"/>
          </p:cNvSpPr>
          <p:nvPr/>
        </p:nvSpPr>
        <p:spPr bwMode="auto">
          <a:xfrm>
            <a:off x="0" y="7065963"/>
            <a:ext cx="26797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000"/>
              <a:t>http://www.maxi-pedia.com/FollowSymLinks</a:t>
            </a:r>
          </a:p>
        </p:txBody>
      </p:sp>
      <p:sp>
        <p:nvSpPr>
          <p:cNvPr id="31751" name="Line Callout 1 4"/>
          <p:cNvSpPr>
            <a:spLocks/>
          </p:cNvSpPr>
          <p:nvPr/>
        </p:nvSpPr>
        <p:spPr bwMode="auto">
          <a:xfrm>
            <a:off x="968375" y="5494338"/>
            <a:ext cx="3397250" cy="1220787"/>
          </a:xfrm>
          <a:prstGeom prst="borderCallout1">
            <a:avLst>
              <a:gd name="adj1" fmla="val -2134"/>
              <a:gd name="adj2" fmla="val 40995"/>
              <a:gd name="adj3" fmla="val -79005"/>
              <a:gd name="adj4" fmla="val 42537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Specifies which directives declared in the .htaccess file can override earlier configuration directives.</a:t>
            </a:r>
            <a:endParaRPr lang="en-NZ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625" y="2182813"/>
            <a:ext cx="7215188" cy="534352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AccessFileName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htaccess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&lt;Directory /&gt;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Options </a:t>
            </a:r>
            <a:r>
              <a:rPr lang="en-US" dirty="0" err="1">
                <a:solidFill>
                  <a:srgbClr val="0000FF"/>
                </a:solidFill>
                <a:latin typeface="Courier 10 Pitch" pitchFamily="1" charset="0"/>
                <a:cs typeface="+mn-cs"/>
              </a:rPr>
              <a:t>FollowSymLinks</a:t>
            </a:r>
            <a:endParaRPr lang="en-US" dirty="0">
              <a:solidFill>
                <a:srgbClr val="0000FF"/>
              </a:solidFill>
              <a:latin typeface="Courier 10 Pitch" pitchFamily="1" charset="0"/>
              <a:cs typeface="+mn-cs"/>
            </a:endParaRP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</a:t>
            </a:r>
            <a:r>
              <a:rPr lang="en-US" dirty="0" err="1">
                <a:solidFill>
                  <a:srgbClr val="0000FF"/>
                </a:solidFill>
                <a:latin typeface="Courier 10 Pitch" pitchFamily="1" charset="0"/>
                <a:cs typeface="+mn-cs"/>
              </a:rPr>
              <a:t>AllowOverride</a:t>
            </a:r>
            <a:r>
              <a:rPr lang="en-US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None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Order Deny, Allow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Deny from All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&lt;/Directory&gt;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sz="2400" dirty="0">
              <a:solidFill>
                <a:srgbClr val="0000FF"/>
              </a:solidFill>
              <a:latin typeface="Courier 10 Pitch" pitchFamily="1" charset="0"/>
              <a:cs typeface="+mn-cs"/>
            </a:endParaRP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&lt;Directory "</a:t>
            </a:r>
            <a:r>
              <a:rPr lang="en-US" sz="2400" dirty="0">
                <a:latin typeface="Courier 10 Pitch" pitchFamily="1" charset="0"/>
                <a:cs typeface="+mn-cs"/>
              </a:rPr>
              <a:t>${path}/www/</a:t>
            </a:r>
            <a:r>
              <a:rPr lang="en-US" sz="2400" b="1" dirty="0">
                <a:latin typeface="Courier 10 Pitch" pitchFamily="1" charset="0"/>
                <a:cs typeface="+mn-cs"/>
              </a:rPr>
              <a:t>protected2</a:t>
            </a: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"&gt;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</a:t>
            </a:r>
            <a:r>
              <a:rPr lang="en-US" sz="2400" dirty="0" err="1">
                <a:solidFill>
                  <a:srgbClr val="0000FF"/>
                </a:solidFill>
                <a:latin typeface="Courier 10 Pitch" pitchFamily="1" charset="0"/>
                <a:cs typeface="+mn-cs"/>
              </a:rPr>
              <a:t>AllowOverride</a:t>
            </a: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All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Order </a:t>
            </a:r>
            <a:r>
              <a:rPr lang="en-US" sz="2400" dirty="0" err="1">
                <a:solidFill>
                  <a:srgbClr val="0000FF"/>
                </a:solidFill>
                <a:latin typeface="Courier 10 Pitch" pitchFamily="1" charset="0"/>
                <a:cs typeface="+mn-cs"/>
              </a:rPr>
              <a:t>allow,deny</a:t>
            </a:r>
            <a:endParaRPr lang="en-US" sz="2400" dirty="0">
              <a:solidFill>
                <a:srgbClr val="0000FF"/>
              </a:solidFill>
              <a:latin typeface="Courier 10 Pitch" pitchFamily="1" charset="0"/>
              <a:cs typeface="+mn-cs"/>
            </a:endParaRP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    Allow from all</a:t>
            </a:r>
          </a:p>
          <a:p>
            <a:pPr marL="431800" indent="-323850" eaLnBrk="1">
              <a:lnSpc>
                <a:spcPct val="112000"/>
              </a:lnSpc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>
                <a:solidFill>
                  <a:srgbClr val="0000FF"/>
                </a:solidFill>
                <a:latin typeface="Courier 10 Pitch" pitchFamily="1" charset="0"/>
                <a:cs typeface="+mn-cs"/>
              </a:rPr>
              <a:t>&lt;/Directory&gt;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80975"/>
            <a:ext cx="9070975" cy="12620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Example: </a:t>
            </a:r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File-based authentication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2625" y="1576388"/>
            <a:ext cx="4351338" cy="588962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3400" dirty="0">
                <a:latin typeface="Arial" pitchFamily="34" charset="0"/>
                <a:cs typeface="Arial" pitchFamily="34" charset="0"/>
              </a:rPr>
              <a:t>Filename: </a:t>
            </a:r>
            <a:r>
              <a:rPr lang="en-NZ" sz="3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httpd.conf</a:t>
            </a:r>
            <a:endParaRPr lang="en-NZ" sz="3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Rectangle 1"/>
          <p:cNvSpPr>
            <a:spLocks noChangeArrowheads="1"/>
          </p:cNvSpPr>
          <p:nvPr/>
        </p:nvSpPr>
        <p:spPr bwMode="auto">
          <a:xfrm>
            <a:off x="5254625" y="2994025"/>
            <a:ext cx="4826000" cy="1144588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en-US" b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that the default Apache access for &lt;Directory /&gt; is Allow from All. This means that Apache will serve any file mapped from an URL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3798" name="Line Callout 1 4"/>
          <p:cNvSpPr>
            <a:spLocks/>
          </p:cNvSpPr>
          <p:nvPr/>
        </p:nvSpPr>
        <p:spPr bwMode="auto">
          <a:xfrm>
            <a:off x="6683375" y="4279900"/>
            <a:ext cx="3397250" cy="1500188"/>
          </a:xfrm>
          <a:prstGeom prst="borderCallout1">
            <a:avLst>
              <a:gd name="adj1" fmla="val 17097"/>
              <a:gd name="adj2" fmla="val -2287"/>
              <a:gd name="adj3" fmla="val -11282"/>
              <a:gd name="adj4" fmla="val -106218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This is the recommended initial setting! 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NZ" altLang="en-US"/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We can then override this for directories we want accessible.</a:t>
            </a:r>
          </a:p>
        </p:txBody>
      </p:sp>
      <p:sp>
        <p:nvSpPr>
          <p:cNvPr id="33799" name="Line Callout 1 4"/>
          <p:cNvSpPr>
            <a:spLocks/>
          </p:cNvSpPr>
          <p:nvPr/>
        </p:nvSpPr>
        <p:spPr bwMode="auto">
          <a:xfrm>
            <a:off x="6683375" y="6273800"/>
            <a:ext cx="3397250" cy="1220788"/>
          </a:xfrm>
          <a:prstGeom prst="borderCallout1">
            <a:avLst>
              <a:gd name="adj1" fmla="val 17097"/>
              <a:gd name="adj2" fmla="val -2287"/>
              <a:gd name="adj3" fmla="val -23708"/>
              <a:gd name="adj4" fmla="val -93116"/>
            </a:avLst>
          </a:prstGeom>
          <a:solidFill>
            <a:srgbClr val="C0E399"/>
          </a:solidFill>
          <a:ln w="9525" algn="ctr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Specifies which directives declared in the .htaccess file can override earlier configuration directives.</a:t>
            </a:r>
            <a:endParaRPr lang="en-NZ" altLang="en-US"/>
          </a:p>
        </p:txBody>
      </p:sp>
      <p:sp>
        <p:nvSpPr>
          <p:cNvPr id="33800" name="TextBox 8"/>
          <p:cNvSpPr txBox="1">
            <a:spLocks noChangeArrowheads="1"/>
          </p:cNvSpPr>
          <p:nvPr/>
        </p:nvSpPr>
        <p:spPr bwMode="auto">
          <a:xfrm>
            <a:off x="6702425" y="5780088"/>
            <a:ext cx="33782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000">
                <a:latin typeface="Arial" panose="020B0604020202020204" pitchFamily="34" charset="0"/>
                <a:cs typeface="Arial" panose="020B0604020202020204" pitchFamily="34" charset="0"/>
              </a:rPr>
              <a:t>http://httpd.apache.org/docs/2.2/mod/core.html#directory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Settings for this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  <a:defRPr/>
            </a:pPr>
            <a:r>
              <a:rPr lang="en-NZ" sz="2400" dirty="0" smtClean="0">
                <a:latin typeface="Arial" pitchFamily="34" charset="0"/>
                <a:cs typeface="Arial" pitchFamily="34" charset="0"/>
              </a:rPr>
              <a:t>Note: The password file was moved to another directory.</a:t>
            </a:r>
          </a:p>
          <a:p>
            <a:pPr>
              <a:buFont typeface="Times New Roman" pitchFamily="16" charset="0"/>
              <a:buNone/>
              <a:defRPr/>
            </a:pPr>
            <a:endParaRPr lang="en-NZ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Times New Roman" pitchFamily="16" charset="0"/>
              <a:buNone/>
              <a:defRPr/>
            </a:pPr>
            <a:r>
              <a:rPr lang="en-NZ" b="1" dirty="0" smtClean="0">
                <a:latin typeface="Arial" pitchFamily="34" charset="0"/>
                <a:cs typeface="Arial" pitchFamily="34" charset="0"/>
              </a:rPr>
              <a:t>Password File:  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NZ" sz="2000" dirty="0" smtClean="0">
                <a:latin typeface="Arial" pitchFamily="34" charset="0"/>
                <a:cs typeface="Arial" pitchFamily="34" charset="0"/>
              </a:rPr>
              <a:t>				C:\Program Files (x86)\EasyPHP-5.3.3\apache\users\</a:t>
            </a:r>
            <a:r>
              <a:rPr lang="en-NZ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password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NZ" b="1" dirty="0" smtClean="0">
                <a:latin typeface="Arial" pitchFamily="34" charset="0"/>
                <a:cs typeface="Arial" pitchFamily="34" charset="0"/>
              </a:rPr>
              <a:t>Restricted Directory:</a:t>
            </a:r>
          </a:p>
          <a:p>
            <a:pPr>
              <a:buFont typeface="Times New Roman" pitchFamily="16" charset="0"/>
              <a:buNone/>
              <a:defRPr/>
            </a:pPr>
            <a:r>
              <a:rPr lang="en-NZ" sz="2000" dirty="0" smtClean="0"/>
              <a:t>				C:\Program Files (x86)\EasyPHP-5.3.3\www\</a:t>
            </a:r>
            <a:r>
              <a:rPr lang="en-NZ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protected2</a:t>
            </a:r>
            <a:endParaRPr lang="en-NZ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4820" name="Left Brace 3"/>
          <p:cNvSpPr>
            <a:spLocks/>
          </p:cNvSpPr>
          <p:nvPr/>
        </p:nvSpPr>
        <p:spPr bwMode="auto">
          <a:xfrm rot="5400000">
            <a:off x="7754938" y="2279650"/>
            <a:ext cx="785812" cy="2071688"/>
          </a:xfrm>
          <a:prstGeom prst="leftBrace">
            <a:avLst>
              <a:gd name="adj1" fmla="val 8336"/>
              <a:gd name="adj2" fmla="val 50000"/>
            </a:avLst>
          </a:prstGeom>
          <a:noFill/>
          <a:ln w="952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4821" name="TextBox 4"/>
          <p:cNvSpPr txBox="1">
            <a:spLocks noChangeArrowheads="1"/>
          </p:cNvSpPr>
          <p:nvPr/>
        </p:nvSpPr>
        <p:spPr bwMode="auto">
          <a:xfrm>
            <a:off x="2397125" y="2565400"/>
            <a:ext cx="7637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Away from the folder open to the public (not in the document root)</a:t>
            </a:r>
            <a:endParaRPr lang="en-US" altLang="en-US" sz="20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682625" y="2314575"/>
            <a:ext cx="8858250" cy="18462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AuthUserFile</a:t>
            </a:r>
            <a:r>
              <a:rPr lang="en-US" sz="2400" dirty="0">
                <a:latin typeface="Arial" charset="0"/>
                <a:cs typeface="Arial" charset="0"/>
              </a:rPr>
              <a:t>  "</a:t>
            </a:r>
            <a:r>
              <a:rPr lang="en-US" dirty="0">
                <a:latin typeface="Arial" charset="0"/>
                <a:cs typeface="Arial" charset="0"/>
              </a:rPr>
              <a:t>C:/Program Files/EasyPHP-5.3.2i/apache/users/password</a:t>
            </a:r>
            <a:r>
              <a:rPr lang="en-US" sz="2400" dirty="0">
                <a:latin typeface="Arial" charset="0"/>
                <a:cs typeface="Arial" charset="0"/>
              </a:rPr>
              <a:t>"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AuthName</a:t>
            </a:r>
            <a:r>
              <a:rPr lang="en-US" sz="2400" dirty="0">
                <a:latin typeface="Arial" charset="0"/>
                <a:cs typeface="Arial" charset="0"/>
              </a:rPr>
              <a:t>       "Protected Area 2"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AuthGroupFile</a:t>
            </a:r>
            <a:r>
              <a:rPr lang="en-US" sz="2400" dirty="0">
                <a:latin typeface="Arial" charset="0"/>
                <a:cs typeface="Arial" charset="0"/>
              </a:rPr>
              <a:t>  /dev/null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AuthType</a:t>
            </a:r>
            <a:r>
              <a:rPr lang="en-US" sz="2400" dirty="0">
                <a:latin typeface="Arial" charset="0"/>
                <a:cs typeface="Arial" charset="0"/>
              </a:rPr>
              <a:t>    </a:t>
            </a:r>
            <a:r>
              <a:rPr lang="en-US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Basic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>
                <a:latin typeface="Arial" charset="0"/>
                <a:cs typeface="Arial" charset="0"/>
              </a:rPr>
              <a:t> Require       valid-user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Example: </a:t>
            </a:r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GB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htaccess</a:t>
            </a:r>
            <a:endParaRPr lang="en-GB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2625" y="1708150"/>
            <a:ext cx="4205288" cy="588963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3400" dirty="0">
                <a:latin typeface="Arial" pitchFamily="34" charset="0"/>
                <a:cs typeface="Arial" pitchFamily="34" charset="0"/>
              </a:rPr>
              <a:t>Filename: </a:t>
            </a:r>
            <a:r>
              <a:rPr lang="en-NZ" sz="3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en-NZ" sz="3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htaccess</a:t>
            </a:r>
            <a:endParaRPr lang="en-NZ" sz="3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682625" y="6908800"/>
            <a:ext cx="6986588" cy="4429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NZ" sz="2400" dirty="0">
                <a:latin typeface="Arial" charset="0"/>
                <a:cs typeface="Arial" charset="0"/>
              </a:rPr>
              <a:t>Your </a:t>
            </a:r>
            <a:r>
              <a:rPr lang="en-N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.</a:t>
            </a:r>
            <a:r>
              <a:rPr lang="en-NZ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htaccess</a:t>
            </a:r>
            <a:r>
              <a:rPr lang="en-NZ" sz="2400" dirty="0">
                <a:latin typeface="Arial" charset="0"/>
                <a:cs typeface="Arial" charset="0"/>
              </a:rPr>
              <a:t> file should reside in this </a:t>
            </a:r>
            <a:r>
              <a:rPr lang="en-NZ" sz="2400" b="1" dirty="0">
                <a:latin typeface="Arial" charset="0"/>
                <a:cs typeface="Arial" charset="0"/>
              </a:rPr>
              <a:t>directory</a:t>
            </a:r>
            <a:endParaRPr lang="en-US" sz="2400" b="1" dirty="0"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2625" y="6467475"/>
            <a:ext cx="8820150" cy="442913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2400" dirty="0">
                <a:latin typeface="Arial" pitchFamily="34" charset="0"/>
                <a:cs typeface="Arial" pitchFamily="34" charset="0"/>
              </a:rPr>
              <a:t>Directory: </a:t>
            </a:r>
            <a:r>
              <a:rPr lang="en-NZ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C:\Program Files\EasyPHP-5.3.2i\www\</a:t>
            </a:r>
            <a:r>
              <a:rPr lang="en-N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protected2</a:t>
            </a:r>
          </a:p>
        </p:txBody>
      </p:sp>
      <p:sp>
        <p:nvSpPr>
          <p:cNvPr id="35847" name="Line Callout 1 5"/>
          <p:cNvSpPr>
            <a:spLocks/>
          </p:cNvSpPr>
          <p:nvPr/>
        </p:nvSpPr>
        <p:spPr bwMode="auto">
          <a:xfrm>
            <a:off x="5969000" y="3494088"/>
            <a:ext cx="4111625" cy="642937"/>
          </a:xfrm>
          <a:prstGeom prst="borderCallout1">
            <a:avLst>
              <a:gd name="adj1" fmla="val 17097"/>
              <a:gd name="adj2" fmla="val -2287"/>
              <a:gd name="adj3" fmla="val -198380"/>
              <a:gd name="adj4" fmla="val -29981"/>
            </a:avLst>
          </a:prstGeom>
          <a:solidFill>
            <a:srgbClr val="C0E399"/>
          </a:solidFill>
          <a:ln w="9525" algn="ctr">
            <a:solidFill>
              <a:srgbClr val="0000FF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NZ" altLang="en-US"/>
              <a:t>Create the file using a temporary name first, then rename it afterwards</a:t>
            </a:r>
          </a:p>
        </p:txBody>
      </p:sp>
      <p:sp>
        <p:nvSpPr>
          <p:cNvPr id="9" name="Line Callout 1 5"/>
          <p:cNvSpPr>
            <a:spLocks/>
          </p:cNvSpPr>
          <p:nvPr/>
        </p:nvSpPr>
        <p:spPr bwMode="auto">
          <a:xfrm>
            <a:off x="4897438" y="4279900"/>
            <a:ext cx="5000625" cy="857250"/>
          </a:xfrm>
          <a:prstGeom prst="borderCallout1">
            <a:avLst>
              <a:gd name="adj1" fmla="val 17097"/>
              <a:gd name="adj2" fmla="val -2287"/>
              <a:gd name="adj3" fmla="val -77421"/>
              <a:gd name="adj4" fmla="val -31213"/>
            </a:avLst>
          </a:prstGeom>
          <a:solidFill>
            <a:srgbClr val="C0E399"/>
          </a:solidFill>
          <a:ln w="9525" algn="ctr">
            <a:solidFill>
              <a:srgbClr val="0000FF"/>
            </a:solidFill>
            <a:round/>
            <a:headEnd/>
            <a:tailEnd type="arrow" w="med" len="med"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NZ" dirty="0">
                <a:cs typeface="+mn-cs"/>
              </a:rPr>
              <a:t>implemented by </a:t>
            </a:r>
            <a:r>
              <a:rPr lang="en-NZ" b="1" dirty="0" err="1">
                <a:cs typeface="+mn-cs"/>
              </a:rPr>
              <a:t>mod_auth_basic</a:t>
            </a:r>
            <a:r>
              <a:rPr lang="en-NZ" b="1" dirty="0">
                <a:cs typeface="+mn-cs"/>
              </a:rPr>
              <a:t>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NZ" b="1" dirty="0">
                <a:cs typeface="+mn-cs"/>
              </a:rPr>
              <a:t>(Alternatively, </a:t>
            </a:r>
            <a:r>
              <a:rPr lang="en-NZ" b="1" dirty="0" err="1">
                <a:cs typeface="+mn-cs"/>
              </a:rPr>
              <a:t>mod_auth_digest</a:t>
            </a:r>
            <a:r>
              <a:rPr lang="en-NZ" b="1" dirty="0">
                <a:cs typeface="+mn-cs"/>
              </a:rPr>
              <a:t>  for  </a:t>
            </a:r>
            <a:r>
              <a:rPr lang="en-NZ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Digest</a:t>
            </a:r>
            <a:r>
              <a:rPr lang="en-NZ" b="1" dirty="0">
                <a:cs typeface="+mn-cs"/>
              </a:rPr>
              <a:t>), better but non-standard yet.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NZ" dirty="0">
                <a:cs typeface="+mn-cs"/>
              </a:rPr>
              <a:t> </a:t>
            </a:r>
          </a:p>
        </p:txBody>
      </p:sp>
      <p:sp>
        <p:nvSpPr>
          <p:cNvPr id="35849" name="TextBox 10"/>
          <p:cNvSpPr txBox="1">
            <a:spLocks noChangeArrowheads="1"/>
          </p:cNvSpPr>
          <p:nvPr/>
        </p:nvSpPr>
        <p:spPr bwMode="auto">
          <a:xfrm>
            <a:off x="182563" y="5184775"/>
            <a:ext cx="9715500" cy="881063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To implement authentication, you must also use the </a:t>
            </a:r>
            <a:r>
              <a:rPr lang="en-US" altLang="en-US" b="1"/>
              <a:t>AuthName</a:t>
            </a:r>
            <a:r>
              <a:rPr lang="en-US" altLang="en-US"/>
              <a:t> and </a:t>
            </a:r>
            <a:r>
              <a:rPr lang="en-US" altLang="en-US" b="1"/>
              <a:t>Require</a:t>
            </a:r>
            <a:r>
              <a:rPr lang="en-US" altLang="en-US"/>
              <a:t> directives. In addition, the server must have an authentication-provider module such as </a:t>
            </a:r>
            <a:r>
              <a:rPr lang="en-US" altLang="en-US" b="1"/>
              <a:t>mod_authn_file </a:t>
            </a:r>
            <a:r>
              <a:rPr lang="en-US" altLang="en-US"/>
              <a:t>and an authorization module such as </a:t>
            </a:r>
            <a:r>
              <a:rPr lang="en-US" altLang="en-US" b="1"/>
              <a:t>mod_authz_user.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977900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Run</a:t>
            </a:r>
            <a:endParaRPr lang="en-US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438" y="4279900"/>
            <a:ext cx="4333875" cy="29622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682625" y="2314575"/>
            <a:ext cx="885825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AuthUserFile  "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C:/Program Files/EasyPHP-5.3.2i/apache/users/password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AuthName       "Protected Area 2"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AuthGroupFile  /dev/null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AuthType    Basic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Require       valid-user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2625" y="1708150"/>
            <a:ext cx="4205288" cy="588963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3400" dirty="0">
                <a:latin typeface="Arial" pitchFamily="34" charset="0"/>
                <a:cs typeface="Arial" pitchFamily="34" charset="0"/>
              </a:rPr>
              <a:t>Filename: </a:t>
            </a:r>
            <a:r>
              <a:rPr lang="en-NZ" sz="3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en-NZ" sz="3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htaccess</a:t>
            </a:r>
            <a:endParaRPr lang="en-NZ" sz="3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6870" name="Freeform 8"/>
          <p:cNvSpPr>
            <a:spLocks noChangeArrowheads="1"/>
          </p:cNvSpPr>
          <p:nvPr/>
        </p:nvSpPr>
        <p:spPr bwMode="auto">
          <a:xfrm rot="-482186">
            <a:off x="4418013" y="3009900"/>
            <a:ext cx="392112" cy="2359025"/>
          </a:xfrm>
          <a:custGeom>
            <a:avLst/>
            <a:gdLst>
              <a:gd name="T0" fmla="*/ 31784 w 393032"/>
              <a:gd name="T1" fmla="*/ 0 h 2249905"/>
              <a:gd name="T2" fmla="*/ 43704 w 393032"/>
              <a:gd name="T3" fmla="*/ 1204852 h 2249905"/>
              <a:gd name="T4" fmla="*/ 294010 w 393032"/>
              <a:gd name="T5" fmla="*/ 1433620 h 2249905"/>
              <a:gd name="T6" fmla="*/ 389364 w 393032"/>
              <a:gd name="T7" fmla="*/ 2851986 h 2249905"/>
              <a:gd name="T8" fmla="*/ 0 60000 65536"/>
              <a:gd name="T9" fmla="*/ 0 60000 65536"/>
              <a:gd name="T10" fmla="*/ 0 60000 65536"/>
              <a:gd name="T11" fmla="*/ 0 60000 65536"/>
              <a:gd name="T12" fmla="*/ 0 w 393032"/>
              <a:gd name="T13" fmla="*/ 0 h 2249905"/>
              <a:gd name="T14" fmla="*/ 393032 w 393032"/>
              <a:gd name="T15" fmla="*/ 2249905 h 22499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3032" h="2249905">
                <a:moveTo>
                  <a:pt x="32084" y="0"/>
                </a:moveTo>
                <a:cubicBezTo>
                  <a:pt x="16042" y="381000"/>
                  <a:pt x="0" y="762000"/>
                  <a:pt x="44116" y="950495"/>
                </a:cubicBezTo>
                <a:cubicBezTo>
                  <a:pt x="88232" y="1138990"/>
                  <a:pt x="238626" y="914400"/>
                  <a:pt x="296779" y="1130968"/>
                </a:cubicBezTo>
                <a:cubicBezTo>
                  <a:pt x="354932" y="1347536"/>
                  <a:pt x="373982" y="1798720"/>
                  <a:pt x="393032" y="2249905"/>
                </a:cubicBezTo>
              </a:path>
            </a:pathLst>
          </a:cu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397375" y="5351463"/>
            <a:ext cx="1000125" cy="1428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9064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.htaccess files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260475"/>
            <a:ext cx="9070975" cy="4989513"/>
          </a:xfrm>
        </p:spPr>
        <p:txBody>
          <a:bodyPr/>
          <a:lstStyle/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0000FF"/>
                </a:solidFill>
              </a:rPr>
              <a:t>Pros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Easy way to allow authentication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Control is given to users (</a:t>
            </a:r>
            <a:r>
              <a:rPr lang="en-GB" b="1" dirty="0" smtClean="0">
                <a:solidFill>
                  <a:srgbClr val="009900"/>
                </a:solidFill>
              </a:rPr>
              <a:t>developers</a:t>
            </a:r>
            <a:r>
              <a:rPr lang="en-GB" dirty="0" smtClean="0"/>
              <a:t>)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No admin </a:t>
            </a:r>
          </a:p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0000FF"/>
                </a:solidFill>
              </a:rPr>
              <a:t>Cons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Performance: Apache reads and looks for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GB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htaccess</a:t>
            </a:r>
            <a:r>
              <a:rPr lang="en-GB" dirty="0" smtClean="0"/>
              <a:t> files for every GET</a:t>
            </a:r>
          </a:p>
          <a:p>
            <a:pPr marL="863600" lvl="1" indent="-287338" eaLnBrk="1"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Wrong permissions (given by directory owners) can lead to security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Another </a:t>
            </a:r>
            <a:r>
              <a:rPr lang="en-GB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GB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htaccess</a:t>
            </a:r>
            <a:r>
              <a:rPr lang="en-GB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Example </a:t>
            </a:r>
            <a:r>
              <a:rPr lang="en-GB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(Linux)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989513"/>
          </a:xfrm>
        </p:spPr>
        <p:txBody>
          <a:bodyPr/>
          <a:lstStyle/>
          <a:p>
            <a:pPr marL="431800" indent="-323850" eaLnBrk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dirty="0" smtClean="0"/>
              <a:t>If allowed, the following 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GB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htaccess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</a:t>
            </a:r>
            <a:r>
              <a:rPr lang="en-GB" dirty="0" smtClean="0"/>
              <a:t>overrides authorisation: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b="1" dirty="0" smtClean="0">
                <a:solidFill>
                  <a:srgbClr val="0000FF"/>
                </a:solidFill>
                <a:latin typeface="Courier 10 Pitch" pitchFamily="1" charset="0"/>
              </a:rPr>
              <a:t>&lt;Directory /www/</a:t>
            </a:r>
            <a:r>
              <a:rPr lang="en-GB" sz="2800" b="1" dirty="0" err="1" smtClean="0">
                <a:solidFill>
                  <a:srgbClr val="0000FF"/>
                </a:solidFill>
                <a:latin typeface="Courier 10 Pitch" pitchFamily="1" charset="0"/>
              </a:rPr>
              <a:t>mysite</a:t>
            </a:r>
            <a:r>
              <a:rPr lang="en-GB" sz="2800" b="1" dirty="0" smtClean="0">
                <a:solidFill>
                  <a:srgbClr val="0000FF"/>
                </a:solidFill>
                <a:latin typeface="Courier 10 Pitch" pitchFamily="1" charset="0"/>
              </a:rPr>
              <a:t>/example&gt;</a:t>
            </a:r>
          </a:p>
          <a:p>
            <a:pPr marL="831850" lvl="1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IndexIgnore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 * ##does not allow dir lists</a:t>
            </a:r>
          </a:p>
          <a:p>
            <a:pPr marL="831850" lvl="1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AuthType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 Basic </a:t>
            </a:r>
          </a:p>
          <a:p>
            <a:pPr marL="831850" lvl="1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AuthName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 "Private Area" ##popup </a:t>
            </a:r>
          </a:p>
          <a:p>
            <a:pPr marL="831850" lvl="1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AuthUserFile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 /</a:t>
            </a: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usr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/local/apache/</a:t>
            </a: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passfile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</a:p>
          <a:p>
            <a:pPr marL="831850" lvl="1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err="1" smtClean="0">
                <a:solidFill>
                  <a:srgbClr val="0000FF"/>
                </a:solidFill>
                <a:latin typeface="Courier 10 Pitch" pitchFamily="1" charset="0"/>
              </a:rPr>
              <a:t>AuthAuthoritative</a:t>
            </a: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 on</a:t>
            </a:r>
          </a:p>
          <a:p>
            <a:pPr marL="831850" lvl="1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smtClean="0">
                <a:solidFill>
                  <a:srgbClr val="0000FF"/>
                </a:solidFill>
                <a:latin typeface="Courier 10 Pitch" pitchFamily="1" charset="0"/>
              </a:rPr>
              <a:t>Require valid-user</a:t>
            </a:r>
          </a:p>
          <a:p>
            <a:pPr marL="431800" indent="-323850" eaLnBrk="1">
              <a:lnSpc>
                <a:spcPct val="112000"/>
              </a:lnSpc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b="1" dirty="0" smtClean="0">
                <a:solidFill>
                  <a:srgbClr val="0000FF"/>
                </a:solidFill>
                <a:latin typeface="Courier 10 Pitch" pitchFamily="1" charset="0"/>
              </a:rPr>
              <a:t>&lt;/Directory&gt;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111222" y="1065193"/>
            <a:ext cx="7535631" cy="2945488"/>
          </a:xfrm>
          <a:prstGeom prst="snip2Diag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57150">
            <a:solidFill>
              <a:srgbClr val="00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241300" dist="50800" dir="5400000" sx="93000" sy="93000" algn="ctr" rotWithShape="0">
              <a:srgbClr val="000000">
                <a:alpha val="74000"/>
              </a:srgbClr>
            </a:outerShdw>
          </a:effectLst>
          <a:scene3d>
            <a:camera prst="orthographicFront"/>
            <a:lightRig rig="threePt" dir="t"/>
          </a:scene3d>
          <a:sp3d extrusionH="38100"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More on</a:t>
            </a:r>
            <a:endParaRPr lang="en-US" sz="53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66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Apache </a:t>
            </a:r>
            <a:r>
              <a:rPr lang="en-US" sz="5300" b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Webserver’s</a:t>
            </a: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Configuration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4779963"/>
            <a:ext cx="9069387" cy="549275"/>
          </a:xfrm>
          <a:ln>
            <a:solidFill>
              <a:srgbClr val="FF0000"/>
            </a:solidFill>
          </a:ln>
        </p:spPr>
        <p:txBody>
          <a:bodyPr/>
          <a:lstStyle/>
          <a:p>
            <a:pPr algn="l">
              <a:defRPr/>
            </a:pPr>
            <a:r>
              <a:rPr lang="en-NZ" sz="2800" b="1" dirty="0" smtClean="0">
                <a:latin typeface="Arial" pitchFamily="34" charset="0"/>
                <a:cs typeface="Arial" pitchFamily="34" charset="0"/>
              </a:rPr>
              <a:t>Options </a:t>
            </a:r>
            <a:r>
              <a:rPr lang="en-NZ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FollowSymLinks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68313" y="5494338"/>
            <a:ext cx="9069387" cy="549275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NZ" sz="2800" b="1" kern="0" dirty="0">
                <a:solidFill>
                  <a:srgbClr val="000000"/>
                </a:solidFill>
                <a:latin typeface="Arial" pitchFamily="34" charset="0"/>
                <a:ea typeface="+mj-ea"/>
                <a:cs typeface="Arial" pitchFamily="34" charset="0"/>
              </a:rPr>
              <a:t>Order </a:t>
            </a:r>
            <a:r>
              <a:rPr lang="en-NZ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Allow, Deny</a:t>
            </a:r>
            <a:endParaRPr lang="en-US" sz="28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Options </a:t>
            </a:r>
            <a:r>
              <a:rPr lang="en-NZ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FollowSymLinks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503238" y="1493838"/>
            <a:ext cx="9069387" cy="60658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Websites are often set up in a way that they show pictures and other content as being physically </a:t>
            </a:r>
            <a:r>
              <a:rPr lang="en-US" altLang="en-US" sz="2800" u="sng" smtClean="0">
                <a:latin typeface="Arial" panose="020B0604020202020204" pitchFamily="34" charset="0"/>
                <a:cs typeface="Arial" panose="020B0604020202020204" pitchFamily="34" charset="0"/>
              </a:rPr>
              <a:t>located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altLang="en-US" sz="2800" u="sng" smtClean="0">
                <a:latin typeface="Arial" panose="020B0604020202020204" pitchFamily="34" charset="0"/>
                <a:cs typeface="Arial" panose="020B0604020202020204" pitchFamily="34" charset="0"/>
              </a:rPr>
              <a:t>some other location 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than they really are.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5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If a visitor requests </a:t>
            </a:r>
            <a:r>
              <a:rPr lang="en-US" alt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/system/files/images/image.png </a:t>
            </a:r>
          </a:p>
          <a:p>
            <a:r>
              <a:rPr lang="en-US" alt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then show him </a:t>
            </a:r>
            <a:r>
              <a:rPr lang="en-US" alt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/pictures/image.png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</a:p>
          <a:p>
            <a:endParaRPr lang="en-US" altLang="en-US" sz="5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You might see something like </a:t>
            </a:r>
          </a:p>
          <a:p>
            <a:r>
              <a:rPr lang="en-US" alt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IMG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SRC="/system/files/images/image.png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" for the location of some picture.  This would be </a:t>
            </a:r>
            <a:r>
              <a:rPr lang="en-US" altLang="en-US" sz="2800" u="sng" smtClean="0">
                <a:latin typeface="Arial" panose="020B0604020202020204" pitchFamily="34" charset="0"/>
                <a:cs typeface="Arial" panose="020B0604020202020204" pitchFamily="34" charset="0"/>
              </a:rPr>
              <a:t>viewable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by a </a:t>
            </a:r>
            <a:r>
              <a:rPr lang="en-US" altLang="en-US" sz="2800" u="sng" smtClean="0">
                <a:latin typeface="Arial" panose="020B0604020202020204" pitchFamily="34" charset="0"/>
                <a:cs typeface="Arial" panose="020B0604020202020204" pitchFamily="34" charset="0"/>
              </a:rPr>
              <a:t>browser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, but </a:t>
            </a:r>
            <a:r>
              <a:rPr lang="en-US" altLang="en-US" sz="2800" u="sng" smtClean="0">
                <a:latin typeface="Arial" panose="020B0604020202020204" pitchFamily="34" charset="0"/>
                <a:cs typeface="Arial" panose="020B0604020202020204" pitchFamily="34" charset="0"/>
              </a:rPr>
              <a:t>not downloadable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as it resides in another physical directory.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Enable</a:t>
            </a: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 FollowSymLinks by default</a:t>
            </a:r>
          </a:p>
          <a:p>
            <a:endParaRPr lang="en-US" alt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06413" y="922338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Follow </a:t>
            </a:r>
            <a:r>
              <a:rPr lang="en-NZ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Symboli</a:t>
            </a: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 Links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287338" y="0"/>
            <a:ext cx="8567737" cy="611188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login script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87350" y="603250"/>
            <a:ext cx="9056688" cy="696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66204" rIns="90000" bIns="46800">
            <a:spAutoFit/>
          </a:bodyPr>
          <a:lstStyle>
            <a:lvl1pPr>
              <a:lnSpc>
                <a:spcPct val="95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1pPr>
            <a:lvl2pPr>
              <a:lnSpc>
                <a:spcPct val="95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2pPr>
            <a:lvl3pPr>
              <a:lnSpc>
                <a:spcPct val="95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3pPr>
            <a:lvl4pPr>
              <a:lnSpc>
                <a:spcPct val="95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4pPr>
            <a:lvl5pPr>
              <a:lnSpc>
                <a:spcPct val="95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9pPr>
          </a:lstStyle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&lt;head&gt;&lt;title&gt;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User Authentication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&lt;/title&gt;&lt;/head&gt;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&lt;body&gt;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$user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strtolower(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$_POST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["user"]);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$pass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strtolower(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$_POST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["pass"]);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(isset(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$user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&amp;&amp; isset(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$pass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&amp;&amp;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$user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  <a:r>
              <a:rPr lang="en-US" altLang="en-US" sz="2000" b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"php5"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&amp;&amp;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$pass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  <a:r>
              <a:rPr lang="en-US" altLang="en-US" sz="2000" b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"iscool"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endParaRPr lang="en-US" altLang="en-US" sz="20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&lt;h1&gt;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Welcome! Here is the truth about aliens visiting Earth ...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&lt;/h1&gt;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else {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endParaRPr lang="en-US" altLang="en-US" sz="20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&lt;h3&gt;Please login&lt;/h3&gt;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&lt;form method=post&gt;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User name: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&lt;input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/&gt;&lt;br/&gt;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Password: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&lt;input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password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 /&gt;&lt;br /&gt;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&lt;input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</a:t>
            </a:r>
            <a:r>
              <a:rPr lang="en-US" altLang="en-US" sz="2000" b="1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value=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Login /&gt;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&lt;/form&gt;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&lt;/body&gt;</a:t>
            </a:r>
          </a:p>
          <a:p>
            <a:pPr eaLnBrk="1">
              <a:lnSpc>
                <a:spcPct val="89000"/>
              </a:lnSpc>
              <a:spcAft>
                <a:spcPct val="0"/>
              </a:spcAft>
            </a:pP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&lt;/html&gt;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455988" y="6372225"/>
            <a:ext cx="5399087" cy="561975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>
            <a:lvl1pPr>
              <a:lnSpc>
                <a:spcPct val="95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32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1pPr>
            <a:lvl2pPr>
              <a:lnSpc>
                <a:spcPct val="95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8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2pPr>
            <a:lvl3pPr>
              <a:lnSpc>
                <a:spcPct val="95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4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3pPr>
            <a:lvl4pPr>
              <a:lnSpc>
                <a:spcPct val="95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4pPr>
            <a:lvl5pPr>
              <a:lnSpc>
                <a:spcPct val="95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>
                <a:solidFill>
                  <a:srgbClr val="000000"/>
                </a:solidFill>
                <a:latin typeface="Luxi Sans" pitchFamily="16" charset="0"/>
                <a:cs typeface="Luxi Sans" pitchFamily="16" charset="0"/>
              </a:defRPr>
            </a:lvl9pPr>
          </a:lstStyle>
          <a:p>
            <a:pPr eaLnBrk="1">
              <a:lnSpc>
                <a:spcPct val="117000"/>
              </a:lnSpc>
              <a:spcAft>
                <a:spcPct val="0"/>
              </a:spcAft>
            </a:pPr>
            <a:r>
              <a:rPr lang="en-GB" altLang="en-US" sz="2700">
                <a:latin typeface="Comic Sans MS" panose="030F0702030302020204" pitchFamily="66" charset="0"/>
              </a:rPr>
              <a:t>What are the limitations of this?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ChangeArrowheads="1"/>
          </p:cNvSpPr>
          <p:nvPr/>
        </p:nvSpPr>
        <p:spPr bwMode="auto">
          <a:xfrm>
            <a:off x="896938" y="2493963"/>
            <a:ext cx="8501062" cy="377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 b="1"/>
              <a:t> Order allow, deny</a:t>
            </a:r>
            <a:r>
              <a:rPr lang="en-US" altLang="en-US" sz="2800"/>
              <a:t> is a setting in your Apache web server configuration that is used to </a:t>
            </a:r>
            <a:r>
              <a:rPr lang="en-US" altLang="en-US" sz="2800" b="1"/>
              <a:t>restrict</a:t>
            </a:r>
            <a:r>
              <a:rPr lang="en-US" altLang="en-US" sz="2800"/>
              <a:t> access to </a:t>
            </a:r>
            <a:r>
              <a:rPr lang="en-US" altLang="en-US" sz="2800" b="1">
                <a:solidFill>
                  <a:srgbClr val="0033CC"/>
                </a:solidFill>
              </a:rPr>
              <a:t>certain directories </a:t>
            </a:r>
            <a:r>
              <a:rPr lang="en-US" altLang="en-US" sz="2800"/>
              <a:t>(folders) or even </a:t>
            </a:r>
            <a:r>
              <a:rPr lang="en-US" altLang="en-US" sz="2800" b="1">
                <a:solidFill>
                  <a:srgbClr val="0000FF"/>
                </a:solidFill>
              </a:rPr>
              <a:t>globally</a:t>
            </a:r>
            <a:r>
              <a:rPr lang="en-US" altLang="en-US" sz="2800"/>
              <a:t>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800"/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/>
              <a:t> Configuring who can access your directories is very important for your web site security.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800"/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800"/>
              <a:t> Order allow,deny is one way to restrict who can see what.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Restricting access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6938" y="1851025"/>
            <a:ext cx="8501062" cy="50038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800" dirty="0">
                <a:cs typeface="+mn-cs"/>
              </a:rPr>
              <a:t> The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Allow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2800" dirty="0">
                <a:cs typeface="+mn-cs"/>
              </a:rPr>
              <a:t>directive affects which hosts "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can access</a:t>
            </a:r>
            <a:r>
              <a:rPr lang="en-US" sz="2800" dirty="0">
                <a:cs typeface="+mn-cs"/>
              </a:rPr>
              <a:t>" an area of the server. Access is usually controlled by </a:t>
            </a:r>
            <a:r>
              <a:rPr lang="en-US" sz="2800" b="1" dirty="0">
                <a:solidFill>
                  <a:srgbClr val="009900"/>
                </a:solidFill>
                <a:cs typeface="+mn-cs"/>
              </a:rPr>
              <a:t>hostname, IP address, or IP address range</a:t>
            </a:r>
            <a:r>
              <a:rPr lang="en-US" sz="2800" dirty="0">
                <a:cs typeface="+mn-cs"/>
              </a:rPr>
              <a:t>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800" dirty="0">
              <a:cs typeface="+mn-cs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800" dirty="0">
                <a:cs typeface="+mn-cs"/>
              </a:rPr>
              <a:t>The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Deny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2800" dirty="0">
                <a:cs typeface="+mn-cs"/>
              </a:rPr>
              <a:t>directive "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restricts access</a:t>
            </a:r>
            <a:r>
              <a:rPr lang="en-US" sz="2800" dirty="0">
                <a:cs typeface="+mn-cs"/>
              </a:rPr>
              <a:t>" to the server. Restrictions can be based again on </a:t>
            </a:r>
            <a:r>
              <a:rPr lang="en-US" sz="2800" b="1" dirty="0">
                <a:solidFill>
                  <a:srgbClr val="009900"/>
                </a:solidFill>
                <a:cs typeface="+mn-cs"/>
              </a:rPr>
              <a:t>hostname, IP address, or environment variables</a:t>
            </a:r>
            <a:r>
              <a:rPr 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800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NZ" sz="2800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en-US" sz="2800" dirty="0">
                <a:cs typeface="+mn-cs"/>
              </a:rPr>
              <a:t>We can set the Order directive in two ways: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Courier New" pitchFamily="49" charset="0"/>
              <a:buChar char="o"/>
              <a:defRPr/>
            </a:pPr>
            <a:r>
              <a:rPr lang="en-US" sz="2800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 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Order allow, deny 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Courier New" pitchFamily="49" charset="0"/>
              <a:buChar char="o"/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  Order deny, allow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Restricting access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Restricting access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7108" name="Rectangle 6"/>
          <p:cNvSpPr>
            <a:spLocks noChangeArrowheads="1"/>
          </p:cNvSpPr>
          <p:nvPr/>
        </p:nvSpPr>
        <p:spPr bwMode="auto">
          <a:xfrm>
            <a:off x="682625" y="1993900"/>
            <a:ext cx="871537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 Order allow, deny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tells your web server that the 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Allow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rules are processed before the 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Deny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rules.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If the client does not match the 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Allow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rule or it does match the 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Deny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rule, then the client will be denied access.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NZ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 Order deny, allow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means that the deny rules are processed before the allow rules.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If the client does not match the deny rule or it does match the allow rule, then it will be granted access.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 of </a:t>
            </a: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Allow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8132" name="Rectangle 6"/>
          <p:cNvSpPr>
            <a:spLocks noChangeArrowheads="1"/>
          </p:cNvSpPr>
          <p:nvPr/>
        </p:nvSpPr>
        <p:spPr bwMode="auto">
          <a:xfrm>
            <a:off x="682625" y="2290763"/>
            <a:ext cx="8715375" cy="56038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Allow from example.com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33" name="Rectangle 7"/>
          <p:cNvSpPr>
            <a:spLocks noChangeArrowheads="1"/>
          </p:cNvSpPr>
          <p:nvPr/>
        </p:nvSpPr>
        <p:spPr bwMode="auto">
          <a:xfrm>
            <a:off x="682625" y="3116263"/>
            <a:ext cx="8715375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All hosts from this domain will be allowed.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Allowed:  </a:t>
            </a: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abc.example.com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                  www.example.com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Not Allowed:  </a:t>
            </a: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www.abcexample.com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1875" y="5422900"/>
            <a:ext cx="544513" cy="7350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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4625" y="4402138"/>
            <a:ext cx="628650" cy="735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</a:t>
            </a:r>
            <a:endParaRPr 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54625" y="3687763"/>
            <a:ext cx="628650" cy="735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</a:t>
            </a:r>
            <a:endParaRPr 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48137" name="Rectangle 11"/>
          <p:cNvSpPr>
            <a:spLocks noChangeArrowheads="1"/>
          </p:cNvSpPr>
          <p:nvPr/>
        </p:nvSpPr>
        <p:spPr bwMode="auto">
          <a:xfrm>
            <a:off x="682625" y="6122988"/>
            <a:ext cx="590550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Only complete components are matched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2708275"/>
            <a:ext cx="9069387" cy="45720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dirty="0" smtClean="0"/>
              <a:t>This configuration will cause the server to perform a </a:t>
            </a:r>
            <a:r>
              <a:rPr lang="en-US" sz="2800" u="sng" dirty="0" smtClean="0"/>
              <a:t>double reverse DNS lookup </a:t>
            </a:r>
            <a:r>
              <a:rPr lang="en-US" sz="2800" dirty="0" smtClean="0"/>
              <a:t>on the client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 address</a:t>
            </a:r>
            <a:r>
              <a:rPr lang="en-US" sz="2800" dirty="0" smtClean="0"/>
              <a:t>, regardless of the setting of the </a:t>
            </a:r>
            <a:r>
              <a:rPr lang="en-US" sz="2800" b="1" dirty="0" err="1" smtClean="0"/>
              <a:t>HostnameLookups</a:t>
            </a:r>
            <a:r>
              <a:rPr lang="en-US" sz="2800" dirty="0" smtClean="0"/>
              <a:t> directive.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 smtClean="0"/>
              <a:t>It will do a </a:t>
            </a:r>
            <a:r>
              <a:rPr lang="en-US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reverse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DNS lookup </a:t>
            </a:r>
            <a:r>
              <a:rPr lang="en-US" sz="2800" dirty="0" smtClean="0"/>
              <a:t>on the </a:t>
            </a:r>
            <a:r>
              <a:rPr lang="en-US" sz="2800" b="1" dirty="0" smtClean="0">
                <a:solidFill>
                  <a:srgbClr val="FF0000"/>
                </a:solidFill>
              </a:rPr>
              <a:t>IP address </a:t>
            </a:r>
            <a:r>
              <a:rPr lang="en-US" sz="2800" dirty="0" smtClean="0"/>
              <a:t>to find the associated </a:t>
            </a:r>
            <a:r>
              <a:rPr lang="en-US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hostname</a:t>
            </a:r>
            <a:r>
              <a:rPr lang="en-US" sz="2800" dirty="0" smtClean="0"/>
              <a:t>, and then do a </a:t>
            </a:r>
            <a:r>
              <a:rPr lang="en-US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forward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/>
              <a:t>lookup on the </a:t>
            </a:r>
            <a:r>
              <a:rPr lang="en-US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hostname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/>
              <a:t>to assure that it matches the original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 address</a:t>
            </a:r>
            <a:r>
              <a:rPr lang="en-US" sz="2800" dirty="0" smtClean="0"/>
              <a:t>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u="sng" dirty="0" smtClean="0"/>
              <a:t>Only</a:t>
            </a:r>
            <a:r>
              <a:rPr lang="en-US" sz="2800" dirty="0" smtClean="0"/>
              <a:t> if the </a:t>
            </a:r>
            <a:r>
              <a:rPr lang="en-US" sz="2800" b="1" dirty="0" smtClean="0"/>
              <a:t>forward and reverse DNS </a:t>
            </a:r>
            <a:r>
              <a:rPr lang="en-US" sz="2800" dirty="0" smtClean="0"/>
              <a:t>are </a:t>
            </a:r>
            <a:r>
              <a:rPr lang="en-US" sz="2800" u="sng" dirty="0" smtClean="0"/>
              <a:t>consistent</a:t>
            </a:r>
            <a:r>
              <a:rPr lang="en-US" sz="2800" dirty="0" smtClean="0"/>
              <a:t> and the hostname matches will access be allowed.</a:t>
            </a: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 of </a:t>
            </a: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Allow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9157" name="TextBox 5"/>
          <p:cNvSpPr txBox="1">
            <a:spLocks noChangeArrowheads="1"/>
          </p:cNvSpPr>
          <p:nvPr/>
        </p:nvSpPr>
        <p:spPr bwMode="auto">
          <a:xfrm>
            <a:off x="5940425" y="7256463"/>
            <a:ext cx="38862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000">
                <a:latin typeface="Arial" panose="020B0604020202020204" pitchFamily="34" charset="0"/>
                <a:cs typeface="Arial" panose="020B0604020202020204" pitchFamily="34" charset="0"/>
              </a:rPr>
              <a:t>http://httpd.apache.org/docs/2.0/mod/core.html#hostnamelookups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682625" y="1851025"/>
            <a:ext cx="8715375" cy="56038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Allow from example.com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 of </a:t>
            </a: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Allow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25" y="2290763"/>
            <a:ext cx="8715375" cy="5603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Allow from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10.1.2.3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1205" name="Rectangle 7"/>
          <p:cNvSpPr>
            <a:spLocks noChangeArrowheads="1"/>
          </p:cNvSpPr>
          <p:nvPr/>
        </p:nvSpPr>
        <p:spPr bwMode="auto">
          <a:xfrm>
            <a:off x="682625" y="3116263"/>
            <a:ext cx="8715375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You can define the access level also by providing the IP address. In this example, just the host with just that IP address would be allowed access.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1188" y="5065713"/>
            <a:ext cx="8715375" cy="5603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Allow from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10.1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1188" y="5765800"/>
            <a:ext cx="8715375" cy="9112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All hosts from all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subnets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within 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10.1.x.x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would be 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allowed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access.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25" y="1957388"/>
            <a:ext cx="8715375" cy="2138362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&lt;Directory "/www"&gt;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Order 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Allow, Deny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Deny from all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Allow from all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&lt;/Directory&gt;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25" y="4494213"/>
            <a:ext cx="8715375" cy="25479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In this case, your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client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would be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denied access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Why?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Apache first evaluates the Allow directive rules and then the Deny directive rules.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Allow from all would be executed first and then the Deny from all would take place.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 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Deny, Allow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Example: </a:t>
            </a:r>
            <a:r>
              <a:rPr lang="en-N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order has been swapped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25" y="1957388"/>
            <a:ext cx="8715375" cy="2138362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&lt;Directory "/www"&gt;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Order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Deny, Allow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Deny from all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Allow from all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&lt;/Directory&gt;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25" y="4494213"/>
            <a:ext cx="8715375" cy="14954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The configuration above would result in your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client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being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allowed access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because the Deny from all rule would be processed first and the Allow from all rule would be processed  second.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Deny, Allow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54927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Example: </a:t>
            </a:r>
            <a:r>
              <a:rPr lang="en-N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restricted server, intranet site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25" y="1957388"/>
            <a:ext cx="8715375" cy="2138362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&lt;Directory "/www"&gt;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Order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Deny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Allow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Deny from all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Allow from 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example.com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&lt;/Directory&gt;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25" y="4494213"/>
            <a:ext cx="8715375" cy="21971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This configuration would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restrict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everyone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from accessing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/www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directory </a:t>
            </a:r>
            <a:r>
              <a:rPr lang="en-US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except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hosts in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example.com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domain.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Abc.example.com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would be allowed access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www.myexample.com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would be restricted.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26250" y="6137275"/>
            <a:ext cx="544513" cy="7350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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69125" y="5422900"/>
            <a:ext cx="628650" cy="7350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</a:t>
            </a:r>
            <a:endParaRPr 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54280" name="Rectangle 10"/>
          <p:cNvSpPr>
            <a:spLocks noChangeArrowheads="1"/>
          </p:cNvSpPr>
          <p:nvPr/>
        </p:nvSpPr>
        <p:spPr bwMode="auto">
          <a:xfrm>
            <a:off x="754063" y="6708775"/>
            <a:ext cx="59055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Only complete components are matched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100012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Example: </a:t>
            </a:r>
            <a:r>
              <a:rPr lang="en-N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blocking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someone from some specific domain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284413"/>
            <a:ext cx="10080625" cy="2138362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&lt;Directory "/www"&gt;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Order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Allow, Deny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Allow from all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Deny from 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www.myattacker.com  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phishers.example.com</a:t>
            </a:r>
            <a:endParaRPr lang="en-US" sz="28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&lt;/Directory&gt;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750" y="4849813"/>
            <a:ext cx="8929688" cy="11445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The configuration provided above would give access to everyone and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restrict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all hosts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from the </a:t>
            </a:r>
            <a:r>
              <a:rPr lang="en-US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www.myattacker.com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phishers.example.com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domains.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31800" y="582613"/>
            <a:ext cx="8567738" cy="1592262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Limitations of simple login script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184400"/>
            <a:ext cx="8567738" cy="4537075"/>
          </a:xfrm>
        </p:spPr>
        <p:txBody>
          <a:bodyPr lIns="90000" tIns="66960" rIns="90000" bIns="46800"/>
          <a:lstStyle/>
          <a:p>
            <a:pPr marL="431800" indent="-323850" eaLnBrk="1"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mtClean="0"/>
              <a:t>It only protects the page on which it is included.</a:t>
            </a:r>
          </a:p>
          <a:p>
            <a:pPr marL="431800" indent="-323850" eaLnBrk="1"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mtClean="0"/>
              <a:t>We could include it on all pages we wish to protect using something like:</a:t>
            </a:r>
          </a:p>
          <a:p>
            <a:pPr marL="431800" indent="-323850" eaLnBrk="1">
              <a:lnSpc>
                <a:spcPct val="89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2800" b="1" smtClean="0">
              <a:latin typeface="Courier New" panose="02070309020205020404" pitchFamily="49" charset="0"/>
            </a:endParaRPr>
          </a:p>
          <a:p>
            <a:pPr marL="431800" indent="-323850" eaLnBrk="1">
              <a:lnSpc>
                <a:spcPct val="89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800" b="1" smtClean="0">
                <a:latin typeface="Courier New" panose="02070309020205020404" pitchFamily="49" charset="0"/>
              </a:rPr>
              <a:t>			</a:t>
            </a:r>
            <a:r>
              <a:rPr lang="en-US" altLang="en-US" sz="2800" b="1" smtClean="0">
                <a:solidFill>
                  <a:srgbClr val="0000FF"/>
                </a:solidFill>
                <a:latin typeface="Courier New" panose="02070309020205020404" pitchFamily="49" charset="0"/>
              </a:rPr>
              <a:t>include “</a:t>
            </a:r>
            <a:r>
              <a:rPr lang="en-US" altLang="en-US" sz="2800" b="1" smtClean="0">
                <a:solidFill>
                  <a:srgbClr val="00B050"/>
                </a:solidFill>
                <a:latin typeface="Courier New" panose="02070309020205020404" pitchFamily="49" charset="0"/>
              </a:rPr>
              <a:t>login.php</a:t>
            </a:r>
            <a:r>
              <a:rPr lang="en-US" altLang="en-US" sz="2800" b="1" smtClean="0">
                <a:solidFill>
                  <a:srgbClr val="0000FF"/>
                </a:solidFill>
                <a:latin typeface="Courier New" panose="02070309020205020404" pitchFamily="49" charset="0"/>
              </a:rPr>
              <a:t>”</a:t>
            </a:r>
          </a:p>
          <a:p>
            <a:pPr marL="431800" indent="-323850" eaLnBrk="1">
              <a:lnSpc>
                <a:spcPct val="89000"/>
              </a:lnSpc>
              <a:spcBef>
                <a:spcPts val="7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2800" b="1" smtClean="0">
              <a:latin typeface="Courier New" panose="02070309020205020404" pitchFamily="49" charset="0"/>
            </a:endParaRPr>
          </a:p>
          <a:p>
            <a:pPr marL="431800" indent="-323850" eaLnBrk="1"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mtClean="0"/>
              <a:t>Clearly not a good solution!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smtClean="0"/>
              <a:t>Order</a:t>
            </a:r>
            <a:r>
              <a:rPr lang="en-NZ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Allow, Deny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157162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What happens if you forget to provide specific rules and use just the Order </a:t>
            </a:r>
            <a:r>
              <a:rPr lang="en-US" sz="3200" dirty="0" err="1">
                <a:latin typeface="+mj-lt"/>
                <a:ea typeface="+mj-ea"/>
                <a:cs typeface="+mj-cs"/>
              </a:rPr>
              <a:t>allow,deny</a:t>
            </a:r>
            <a:r>
              <a:rPr lang="en-US" sz="3200" dirty="0">
                <a:latin typeface="+mj-lt"/>
                <a:ea typeface="+mj-ea"/>
                <a:cs typeface="+mj-cs"/>
              </a:rPr>
              <a:t> directive alone?</a:t>
            </a:r>
          </a:p>
        </p:txBody>
      </p:sp>
      <p:sp>
        <p:nvSpPr>
          <p:cNvPr id="56324" name="Rectangle 6"/>
          <p:cNvSpPr>
            <a:spLocks noChangeArrowheads="1"/>
          </p:cNvSpPr>
          <p:nvPr/>
        </p:nvSpPr>
        <p:spPr bwMode="auto">
          <a:xfrm>
            <a:off x="539750" y="2713038"/>
            <a:ext cx="9001125" cy="1319212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&lt;Directory "/www"&gt;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Order Allow, Deny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&lt;/Directory&gt;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5" name="Rectangle 7"/>
          <p:cNvSpPr>
            <a:spLocks noChangeArrowheads="1"/>
          </p:cNvSpPr>
          <p:nvPr/>
        </p:nvSpPr>
        <p:spPr bwMode="auto">
          <a:xfrm>
            <a:off x="539750" y="4994275"/>
            <a:ext cx="8929688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when you specify the Order allow,deny you also control the </a:t>
            </a: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access state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NZ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The example above will </a:t>
            </a: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Deny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u="sng">
                <a:latin typeface="Arial" panose="020B0604020202020204" pitchFamily="34" charset="0"/>
                <a:cs typeface="Arial" panose="020B0604020202020204" pitchFamily="34" charset="0"/>
              </a:rPr>
              <a:t>all access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to the </a:t>
            </a: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/www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directory because the default access state is set to Deny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err="1" smtClean="0"/>
              <a:t>IndexIgnore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06413" y="993775"/>
            <a:ext cx="9069387" cy="1571625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 err="1">
                <a:latin typeface="+mj-lt"/>
                <a:ea typeface="+mj-ea"/>
                <a:cs typeface="+mj-cs"/>
              </a:rPr>
              <a:t>IndexIgnore</a:t>
            </a:r>
            <a:r>
              <a:rPr lang="en-US" sz="2400" dirty="0">
                <a:latin typeface="+mj-lt"/>
                <a:ea typeface="+mj-ea"/>
                <a:cs typeface="+mj-cs"/>
              </a:rPr>
              <a:t> relates to the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default directory listing mechanism </a:t>
            </a:r>
            <a:r>
              <a:rPr lang="en-US" sz="2400" dirty="0">
                <a:latin typeface="+mj-lt"/>
                <a:ea typeface="+mj-ea"/>
                <a:cs typeface="+mj-cs"/>
              </a:rPr>
              <a:t>that returns a directory listing for directories which do not contain an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index.html</a:t>
            </a:r>
            <a:r>
              <a:rPr lang="en-US" sz="2400" dirty="0">
                <a:latin typeface="+mj-lt"/>
                <a:ea typeface="+mj-ea"/>
                <a:cs typeface="+mj-cs"/>
              </a:rPr>
              <a:t> or other "index" file. If that file is present, then </a:t>
            </a:r>
            <a:r>
              <a:rPr lang="en-US" sz="2400" dirty="0" err="1">
                <a:latin typeface="+mj-lt"/>
                <a:ea typeface="+mj-ea"/>
                <a:cs typeface="+mj-cs"/>
              </a:rPr>
              <a:t>IndexIgnore</a:t>
            </a:r>
            <a:r>
              <a:rPr lang="en-US" sz="2400" dirty="0">
                <a:latin typeface="+mj-lt"/>
                <a:ea typeface="+mj-ea"/>
                <a:cs typeface="+mj-cs"/>
              </a:rPr>
              <a:t> does not do anything. </a:t>
            </a:r>
          </a:p>
        </p:txBody>
      </p:sp>
      <p:sp>
        <p:nvSpPr>
          <p:cNvPr id="57348" name="Rectangle 6"/>
          <p:cNvSpPr>
            <a:spLocks noChangeArrowheads="1"/>
          </p:cNvSpPr>
          <p:nvPr/>
        </p:nvSpPr>
        <p:spPr bwMode="auto">
          <a:xfrm>
            <a:off x="539750" y="2713038"/>
            <a:ext cx="9001125" cy="501650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IndexIgnore file [file] ...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750" y="3422650"/>
            <a:ext cx="8929688" cy="36004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You can find the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IndexIgnore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directive in two places. 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httpd.conf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Apache server configuration file</a:t>
            </a:r>
          </a:p>
          <a:p>
            <a:pPr lvl="1"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NZ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en-NZ" sz="24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htaccess</a:t>
            </a:r>
            <a:r>
              <a:rPr lang="en-NZ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NZ" sz="2400" dirty="0">
                <a:latin typeface="Arial" pitchFamily="34" charset="0"/>
                <a:cs typeface="Arial" pitchFamily="34" charset="0"/>
              </a:rPr>
              <a:t>file</a:t>
            </a:r>
          </a:p>
          <a:p>
            <a:pPr lvl="2"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If you edit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IndexIgnore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your root .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htaccess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file, it will affect all subdirectories as well. If you want to apply your setting to a subdirectory only, then you have to add a .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htaccess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file to that subdirectory and edit that.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IndexIgnore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relies on the </a:t>
            </a:r>
            <a:r>
              <a:rPr lang="en-US" sz="24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mod_autoindex</a:t>
            </a:r>
            <a:r>
              <a:rPr lang="en-US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module. Without this module enabled, no directory listings take place.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549275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NZ" b="1" dirty="0" err="1" smtClean="0"/>
              <a:t>IndexIgnore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68313" y="922338"/>
            <a:ext cx="9069387" cy="928687"/>
          </a:xfrm>
          <a:prstGeom prst="rect">
            <a:avLst/>
          </a:prstGeo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  <a:round/>
            <a:headEnd/>
            <a:tailEnd/>
          </a:ln>
        </p:spPr>
        <p:txBody>
          <a:bodyPr lIns="0" tIns="27720" rIns="0" bIns="0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4000" b="1" dirty="0">
                <a:latin typeface="Arial" pitchFamily="34" charset="0"/>
                <a:ea typeface="+mj-ea"/>
                <a:cs typeface="Arial" pitchFamily="34" charset="0"/>
              </a:rPr>
              <a:t>Examples</a:t>
            </a:r>
            <a:endParaRPr lang="en-US" sz="4000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8372" name="Rectangle 7"/>
          <p:cNvSpPr>
            <a:spLocks noChangeArrowheads="1"/>
          </p:cNvSpPr>
          <p:nvPr/>
        </p:nvSpPr>
        <p:spPr bwMode="auto">
          <a:xfrm>
            <a:off x="468313" y="3208338"/>
            <a:ext cx="8929687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Disable the </a:t>
            </a: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readme.txt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en-US" sz="2400" b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.htaccess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files from showing in your directory listing.</a:t>
            </a:r>
          </a:p>
        </p:txBody>
      </p:sp>
      <p:sp>
        <p:nvSpPr>
          <p:cNvPr id="58373" name="Rectangle 8"/>
          <p:cNvSpPr>
            <a:spLocks noChangeArrowheads="1"/>
          </p:cNvSpPr>
          <p:nvPr/>
        </p:nvSpPr>
        <p:spPr bwMode="auto">
          <a:xfrm>
            <a:off x="468313" y="2422525"/>
            <a:ext cx="8715375" cy="56038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IndexIgnore  readme.txt .htaccess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374" name="Rectangle 9"/>
          <p:cNvSpPr>
            <a:spLocks noChangeArrowheads="1"/>
          </p:cNvSpPr>
          <p:nvPr/>
        </p:nvSpPr>
        <p:spPr bwMode="auto">
          <a:xfrm>
            <a:off x="468313" y="4851400"/>
            <a:ext cx="8715375" cy="56038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IndexIgnore  *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375" name="Rectangle 10"/>
          <p:cNvSpPr>
            <a:spLocks noChangeArrowheads="1"/>
          </p:cNvSpPr>
          <p:nvPr/>
        </p:nvSpPr>
        <p:spPr bwMode="auto">
          <a:xfrm>
            <a:off x="468313" y="5637213"/>
            <a:ext cx="8929687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Block the directory listing completely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350838"/>
            <a:ext cx="8567738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Summary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922463"/>
            <a:ext cx="8567738" cy="5167312"/>
          </a:xfrm>
        </p:spPr>
        <p:txBody>
          <a:bodyPr lIns="90000" tIns="66960" rIns="90000" bIns="46800"/>
          <a:lstStyle/>
          <a:p>
            <a:pPr marL="431800" indent="-323850" eaLnBrk="1">
              <a:spcBef>
                <a:spcPts val="800"/>
              </a:spcBef>
              <a:spcAft>
                <a:spcPct val="0"/>
              </a:spcAft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dirty="0" smtClean="0"/>
              <a:t>Methods for user authentication</a:t>
            </a:r>
          </a:p>
          <a:p>
            <a:pPr marL="863600" lvl="1" indent="-287338" eaLnBrk="1">
              <a:spcBef>
                <a:spcPts val="700"/>
              </a:spcBef>
              <a:spcAft>
                <a:spcPct val="0"/>
              </a:spcAft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dirty="0" smtClean="0"/>
              <a:t>Simple login scripts</a:t>
            </a:r>
          </a:p>
          <a:p>
            <a:pPr marL="863600" lvl="1" indent="-287338" eaLnBrk="1">
              <a:spcBef>
                <a:spcPts val="700"/>
              </a:spcBef>
              <a:spcAft>
                <a:spcPct val="0"/>
              </a:spcAft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dirty="0" smtClean="0"/>
              <a:t>HTTP authentication</a:t>
            </a:r>
          </a:p>
          <a:p>
            <a:pPr marL="863600" lvl="1" indent="-287338" eaLnBrk="1">
              <a:spcBef>
                <a:spcPts val="700"/>
              </a:spcBef>
              <a:spcAft>
                <a:spcPct val="0"/>
              </a:spcAft>
              <a:buSzPct val="75000"/>
              <a:buFont typeface="Symbol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dirty="0" smtClean="0"/>
              <a:t>Authentication using sessions</a:t>
            </a:r>
          </a:p>
          <a:p>
            <a:pPr marL="463550" indent="-287338" eaLnBrk="1">
              <a:spcBef>
                <a:spcPts val="70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 smtClean="0"/>
              <a:t>Enable </a:t>
            </a:r>
            <a:r>
              <a:rPr lang="en-US" b="1" dirty="0" err="1" smtClean="0">
                <a:solidFill>
                  <a:srgbClr val="FF0000"/>
                </a:solidFill>
              </a:rPr>
              <a:t>FollowSymLinks</a:t>
            </a:r>
            <a:r>
              <a:rPr lang="en-US" dirty="0" smtClean="0"/>
              <a:t> by default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Allow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directives are used to specify which clients are or are not allowed access to the server.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directive sets the </a:t>
            </a:r>
            <a:r>
              <a:rPr lang="en-US" b="1" u="sng" dirty="0" smtClean="0"/>
              <a:t>default access state</a:t>
            </a:r>
            <a:r>
              <a:rPr lang="en-US" dirty="0" smtClean="0"/>
              <a:t>, and configures how the Allow and Deny directives interact with each other.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350838"/>
            <a:ext cx="8567738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9388" cy="928688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N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include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25500" y="1136650"/>
            <a:ext cx="7929563" cy="640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vars.php</a:t>
            </a:r>
            <a:b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$color = 'green';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$fruit = 'apple';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test.php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echo "A $color $fruit"; </a:t>
            </a:r>
            <a:r>
              <a:rPr lang="en-US" altLang="en-US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 A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 '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vars.php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';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echo "A $color $fruit"; </a:t>
            </a:r>
            <a:r>
              <a:rPr lang="en-US" altLang="en-US" sz="24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 A green apple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5540375" y="1922463"/>
            <a:ext cx="3643313" cy="1846262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When a file is included, the code it contains 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inherits the variable scope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 of the line on which the include occurs.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755650"/>
            <a:ext cx="8567737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PHP Sessions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184400"/>
            <a:ext cx="8567738" cy="4537075"/>
          </a:xfrm>
        </p:spPr>
        <p:txBody>
          <a:bodyPr lIns="90000" tIns="66960" rIns="90000" bIns="46800"/>
          <a:lstStyle/>
          <a:p>
            <a:pPr marL="431800" indent="-323850" eaLnBrk="1"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mtClean="0"/>
              <a:t>Create a true login “session”</a:t>
            </a:r>
          </a:p>
          <a:p>
            <a:pPr marL="431800" indent="-323850" eaLnBrk="1">
              <a:spcBef>
                <a:spcPts val="80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mtClean="0"/>
              <a:t>Use session variables to tag a “logged in” status 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5875"/>
            <a:ext cx="8567738" cy="773113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Login script using sessions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25438" y="708025"/>
            <a:ext cx="9572625" cy="685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6204" rIns="90000" bIns="46800">
            <a:spAutoFit/>
          </a:bodyPr>
          <a:lstStyle/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&lt;?</a:t>
            </a:r>
            <a:r>
              <a:rPr lang="en-US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php</a:t>
            </a:r>
            <a:endParaRPr lang="en-US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session_start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();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if (</a:t>
            </a: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isset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(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$_POST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[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"submit"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] ) )</a:t>
            </a:r>
            <a:r>
              <a:rPr lang="en-US" b="1" dirty="0">
                <a:solidFill>
                  <a:srgbClr val="7030A0"/>
                </a:solidFill>
                <a:latin typeface="Arial" charset="0"/>
                <a:cs typeface="Arial" charset="0"/>
              </a:rPr>
              <a:t>// Have the credentials been submitted?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{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$user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= </a:t>
            </a: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strtolower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$_POST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["user"]);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$pass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= </a:t>
            </a: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strtolower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$_POST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["pass"]); 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if (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$user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==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"dug"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&amp;&amp;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$pass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==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"paradise"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) {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    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$_SESSION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[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"username"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$user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}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else {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  echo 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"&lt;p&gt;Login incorrect!"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}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}   </a:t>
            </a: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?&gt;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endParaRPr lang="en-US" b="1" dirty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&lt;html&gt;&lt;head&gt;&lt;title&gt;</a:t>
            </a: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Authentication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&lt;/title&gt;&lt;/head&gt;&lt;body&gt;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&lt;?</a:t>
            </a:r>
            <a:r>
              <a:rPr lang="en-US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php</a:t>
            </a:r>
            <a:endParaRPr lang="en-US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if (</a:t>
            </a: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isset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( </a:t>
            </a:r>
            <a:r>
              <a:rPr lang="en-US" b="1" dirty="0">
                <a:solidFill>
                  <a:srgbClr val="FF0000"/>
                </a:solidFill>
                <a:latin typeface="Arial" charset="0"/>
                <a:cs typeface="Arial" charset="0"/>
              </a:rPr>
              <a:t>$_SESSION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[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"username"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] ) ) </a:t>
            </a:r>
            <a:r>
              <a:rPr lang="en-US" b="1" dirty="0">
                <a:latin typeface="Arial" charset="0"/>
                <a:cs typeface="Arial" charset="0"/>
              </a:rPr>
              <a:t>{ 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  echo </a:t>
            </a:r>
            <a:r>
              <a:rPr lang="en-US" b="1" dirty="0">
                <a:solidFill>
                  <a:srgbClr val="008000"/>
                </a:solidFill>
                <a:latin typeface="Arial" charset="0"/>
                <a:cs typeface="Arial" charset="0"/>
              </a:rPr>
              <a:t>"&lt;p&gt;You are logged in"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latin typeface="Arial" charset="0"/>
                <a:cs typeface="Arial" charset="0"/>
              </a:rPr>
              <a:t>}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else </a:t>
            </a:r>
            <a:r>
              <a:rPr lang="en-US" b="1" dirty="0">
                <a:latin typeface="Arial" charset="0"/>
                <a:cs typeface="Arial" charset="0"/>
              </a:rPr>
              <a:t>{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?&gt;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&lt;h3&gt;</a:t>
            </a: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Please login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&lt;/h3&gt;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&lt;form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method=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post&gt;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User name: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&lt;input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type=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text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name=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user /&gt;&lt;</a:t>
            </a: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br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/&gt;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Password: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&lt;input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type=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password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name=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pass /&gt;&lt;</a:t>
            </a:r>
            <a:r>
              <a:rPr lang="en-US" b="1" dirty="0" err="1">
                <a:solidFill>
                  <a:srgbClr val="0000FF"/>
                </a:solidFill>
                <a:latin typeface="Arial" charset="0"/>
                <a:cs typeface="Arial" charset="0"/>
              </a:rPr>
              <a:t>br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/&gt;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&lt;input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type=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submit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name=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submit </a:t>
            </a:r>
            <a:r>
              <a:rPr lang="en-US" b="1" dirty="0">
                <a:solidFill>
                  <a:srgbClr val="FF00FF"/>
                </a:solidFill>
                <a:latin typeface="Arial" charset="0"/>
                <a:cs typeface="Arial" charset="0"/>
              </a:rPr>
              <a:t>value=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Login /&gt;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&lt;/form&gt;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/>
            </a:pP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&lt;?</a:t>
            </a:r>
            <a:r>
              <a:rPr lang="en-US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php</a:t>
            </a: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  </a:t>
            </a:r>
            <a:r>
              <a:rPr lang="en-US" b="1" dirty="0">
                <a:latin typeface="Arial" charset="0"/>
                <a:cs typeface="Arial" charset="0"/>
              </a:rPr>
              <a:t>}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576263" y="863600"/>
            <a:ext cx="8567737" cy="1260475"/>
          </a:xfrm>
          <a:gradFill>
            <a:gsLst>
              <a:gs pos="0">
                <a:srgbClr val="FFFF99"/>
              </a:gs>
              <a:gs pos="50000">
                <a:srgbClr val="0099FF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9050">
            <a:solidFill>
              <a:srgbClr val="FF0000"/>
            </a:solidFill>
          </a:ln>
        </p:spPr>
        <p:txBody>
          <a:bodyPr tIns="27720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Advanced logins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184400"/>
            <a:ext cx="8567738" cy="4537075"/>
          </a:xfrm>
        </p:spPr>
        <p:txBody>
          <a:bodyPr lIns="90000" tIns="64440" rIns="90000" bIns="46800"/>
          <a:lstStyle/>
          <a:p>
            <a:pPr marL="431800" indent="-323850" eaLnBrk="1">
              <a:spcBef>
                <a:spcPts val="70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Redirect after logging in</a:t>
            </a:r>
          </a:p>
          <a:p>
            <a:pPr marL="431800" indent="-323850" eaLnBrk="1">
              <a:spcBef>
                <a:spcPts val="70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Store login information for registered users</a:t>
            </a:r>
          </a:p>
          <a:p>
            <a:pPr marL="863600" lvl="1" indent="-287338" eaLnBrk="1">
              <a:spcBef>
                <a:spcPts val="600"/>
              </a:spcBef>
              <a:spcAft>
                <a:spcPct val="0"/>
              </a:spcAft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400" dirty="0" smtClean="0"/>
              <a:t>Take login information from a file storing usernames and passwords of registered users</a:t>
            </a:r>
          </a:p>
          <a:p>
            <a:pPr marL="863600" lvl="1" indent="-287338" eaLnBrk="1">
              <a:spcBef>
                <a:spcPts val="600"/>
              </a:spcBef>
              <a:spcAft>
                <a:spcPct val="0"/>
              </a:spcAft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400" dirty="0" smtClean="0"/>
              <a:t>Store this information in a database (see later)</a:t>
            </a:r>
          </a:p>
          <a:p>
            <a:pPr marL="863600" lvl="1" indent="-287338" eaLnBrk="1">
              <a:spcBef>
                <a:spcPts val="600"/>
              </a:spcBef>
              <a:spcAft>
                <a:spcPct val="0"/>
              </a:spcAft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400" dirty="0" smtClean="0"/>
              <a:t>Raises issues of data security.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1223888" y="1691605"/>
            <a:ext cx="7535631" cy="1800200"/>
          </a:xfrm>
          <a:prstGeom prst="snip2Diag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57150">
            <a:solidFill>
              <a:srgbClr val="00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241300" dist="50800" dir="5400000" sx="93000" sy="93000" algn="ctr" rotWithShape="0">
              <a:srgbClr val="000000">
                <a:alpha val="74000"/>
              </a:srgbClr>
            </a:outerShdw>
          </a:effectLst>
          <a:scene3d>
            <a:camera prst="orthographicFront"/>
            <a:lightRig rig="threePt" dir="t"/>
          </a:scene3d>
          <a:sp3d extrusionH="38100"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Authentication using Apache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39912" y="3923853"/>
            <a:ext cx="7672366" cy="1261884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NZ" sz="4000" b="1" dirty="0">
                <a:latin typeface="Arial" pitchFamily="34" charset="0"/>
                <a:cs typeface="Arial" pitchFamily="34" charset="0"/>
              </a:rPr>
              <a:t>Part 1:  </a:t>
            </a:r>
            <a:r>
              <a:rPr lang="en-N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Server Configuration:    </a:t>
            </a:r>
            <a:r>
              <a:rPr lang="en-NZ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			</a:t>
            </a:r>
            <a:r>
              <a:rPr lang="en-NZ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httpd.conf</a:t>
            </a:r>
            <a:endParaRPr lang="en-NZ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Luxi Sans"/>
        <a:ea typeface="Luxi Sans"/>
        <a:cs typeface="Luxi Sans"/>
      </a:majorFont>
      <a:minorFont>
        <a:latin typeface="Luxi Sans"/>
        <a:ea typeface="Luxi Sans"/>
        <a:cs typeface="Luxi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Luxi Sans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Luxi Sans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3328</TotalTime>
  <Words>2385</Words>
  <Application>Microsoft Office PowerPoint</Application>
  <PresentationFormat>Custom</PresentationFormat>
  <Paragraphs>405</Paragraphs>
  <Slides>44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Luxi Sans</vt:lpstr>
      <vt:lpstr>Arial</vt:lpstr>
      <vt:lpstr>Times New Roman</vt:lpstr>
      <vt:lpstr>Wingdings</vt:lpstr>
      <vt:lpstr>Comic Sans MS</vt:lpstr>
      <vt:lpstr>Courier New</vt:lpstr>
      <vt:lpstr>Symbol</vt:lpstr>
      <vt:lpstr>Courier 10 Pitch</vt:lpstr>
      <vt:lpstr>Office Theme</vt:lpstr>
      <vt:lpstr>PowerPoint Presentation</vt:lpstr>
      <vt:lpstr>User Authentication</vt:lpstr>
      <vt:lpstr>A simple login script</vt:lpstr>
      <vt:lpstr>Limitations of simple login script</vt:lpstr>
      <vt:lpstr>include</vt:lpstr>
      <vt:lpstr>PHP Sessions</vt:lpstr>
      <vt:lpstr>Login script using sessions</vt:lpstr>
      <vt:lpstr>More Advanced logins</vt:lpstr>
      <vt:lpstr>PowerPoint Presentation</vt:lpstr>
      <vt:lpstr>Apache</vt:lpstr>
      <vt:lpstr>File-based authentication</vt:lpstr>
      <vt:lpstr>Creating a user password file</vt:lpstr>
      <vt:lpstr>Settings for this Example</vt:lpstr>
      <vt:lpstr>Configuring Apache: httpd.conf</vt:lpstr>
      <vt:lpstr>Configuration Parameters</vt:lpstr>
      <vt:lpstr>Summary of Steps</vt:lpstr>
      <vt:lpstr>Sample Run:  Accessing a “protected” section of your site</vt:lpstr>
      <vt:lpstr>Sample Run: Invalid user name, password!</vt:lpstr>
      <vt:lpstr>Demo</vt:lpstr>
      <vt:lpstr>PowerPoint Presentation</vt:lpstr>
      <vt:lpstr>File-based authentication</vt:lpstr>
      <vt:lpstr>Example: File-based authentication</vt:lpstr>
      <vt:lpstr>Settings for this Example</vt:lpstr>
      <vt:lpstr>Example: .htaccess</vt:lpstr>
      <vt:lpstr>Sample Run</vt:lpstr>
      <vt:lpstr>.htaccess files</vt:lpstr>
      <vt:lpstr>Another .htaccess Example (Linux)</vt:lpstr>
      <vt:lpstr>Options FollowSymLinks</vt:lpstr>
      <vt:lpstr>Options FollowSymLinks</vt:lpstr>
      <vt:lpstr>Order Allow, Deny</vt:lpstr>
      <vt:lpstr>Order Allow, Deny</vt:lpstr>
      <vt:lpstr>Order Allow, Deny</vt:lpstr>
      <vt:lpstr>Order Allow, Deny</vt:lpstr>
      <vt:lpstr>Order Allow, Deny</vt:lpstr>
      <vt:lpstr>Order Allow, Deny</vt:lpstr>
      <vt:lpstr>Order Allow, Deny</vt:lpstr>
      <vt:lpstr>Order Deny, Allow</vt:lpstr>
      <vt:lpstr>Order Deny, Allow</vt:lpstr>
      <vt:lpstr>Order Allow, Deny</vt:lpstr>
      <vt:lpstr>Order Allow, Deny</vt:lpstr>
      <vt:lpstr>IndexIgnore</vt:lpstr>
      <vt:lpstr>IndexIgnore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Restricting Access</dc:title>
  <dc:creator>Reyes, Napoleon</dc:creator>
  <cp:lastModifiedBy>SIS_COMP3</cp:lastModifiedBy>
  <cp:revision>151</cp:revision>
  <cp:lastPrinted>1601-01-01T00:00:00Z</cp:lastPrinted>
  <dcterms:created xsi:type="dcterms:W3CDTF">2008-07-30T04:43:12Z</dcterms:created>
  <dcterms:modified xsi:type="dcterms:W3CDTF">2019-09-17T12:02:31Z</dcterms:modified>
</cp:coreProperties>
</file>