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7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2" descr="Sisoft Learning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0" y="0"/>
            <a:ext cx="85725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language.pseudo-types.php#language.types.mixed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language.pseudo-types.php#language.types.mixed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mysqli-stmt.affected-rows.php" TargetMode="External"/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-stmt.affected-rows.php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-stmt.errno.php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-stmt.errno.php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-stmt.error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-stmt.error.php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-stmt.num-rows.php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.summary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.affected-rows.php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mysqli.connect-error.php" TargetMode="External"/><Relationship Id="rId2" Type="http://schemas.openxmlformats.org/officeDocument/2006/relationships/hyperlink" Target="https://www.php.net/manual/en/mysqli.connect-errno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.errno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.error.ph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.field-count.php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mysqli.insert-id.php" TargetMode="External"/><Relationship Id="rId2" Type="http://schemas.openxmlformats.org/officeDocument/2006/relationships/hyperlink" Target="https://www.php.net/manual/en/language.pseudo-types.php#language.types.mixe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1724297" y="5000897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Sisoft Technologies Pvt Ltd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SRC E7, Shipra Riviera Bazar, Gyan Khand-3, Indirapuram, Ghaziabad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Website: </a:t>
            </a:r>
            <a:r>
              <a:rPr lang="en-US" sz="5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  <a:hlinkClick r:id="rId2"/>
              </a:rPr>
              <a:t>www.sisoft.in</a:t>
            </a:r>
            <a:r>
              <a:rPr lang="en-US" sz="5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 </a:t>
            </a: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Email:info@sisoft.in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Phone: +91-9999-283-283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669178" y="3243173"/>
            <a:ext cx="7239000" cy="982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 Oriented Style : MySQL</a:t>
            </a:r>
            <a:r>
              <a:rPr lang="en-US" altLang="en-US" sz="2700" b="1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7341" y="947695"/>
            <a:ext cx="1742592" cy="190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339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95300" y="744720"/>
            <a:ext cx="2377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</a:t>
            </a:r>
            <a:r>
              <a:rPr lang="en-IN" b="1" dirty="0" err="1">
                <a:solidFill>
                  <a:srgbClr val="793862"/>
                </a:solidFill>
                <a:latin typeface="Fira Sans"/>
              </a:rPr>
              <a:t>autocommit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91334" y="1166279"/>
            <a:ext cx="372445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mysqli::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autocommit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$mode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30138" y="2175406"/>
            <a:ext cx="6096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turn </a:t>
            </a:r>
            <a:r>
              <a:rPr lang="en-IN" sz="1500" dirty="0" err="1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autocommit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autocommit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@@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autocommit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fetch_row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Autocommit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is %s\n"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91334" y="1516954"/>
            <a:ext cx="81265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Turns on or off auto-commit mode on queries for the database connection.</a:t>
            </a:r>
          </a:p>
          <a:p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the current state of </a:t>
            </a:r>
            <a:r>
              <a:rPr lang="en-IN" sz="15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autocommit</a:t>
            </a:r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the SQL command </a:t>
            </a:r>
            <a:r>
              <a:rPr lang="en-IN" sz="15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@@</a:t>
            </a:r>
            <a:r>
              <a:rPr lang="en-IN" sz="1500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autocommit</a:t>
            </a:r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15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33700" y="205299"/>
            <a:ext cx="1846980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900" b="1" i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sqli Methods</a:t>
            </a:r>
            <a:endParaRPr lang="en-IN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767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946554" y="266002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mysqli::query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946554" y="733223"/>
            <a:ext cx="830797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mysqli::query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[, 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resultmode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MYSQLI_STORE_RESULT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] ) : 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AE508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mixed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08365" y="964055"/>
            <a:ext cx="6096000" cy="58631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check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connect_errno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connect_error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Create table doesn't return a </a:t>
            </a:r>
            <a:r>
              <a:rPr lang="en-IN" sz="1500" dirty="0" err="1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resultset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"CREATE TEMPORARY TABLE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myCity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LIKE City"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===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"Table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myCity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successfully created.\n"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Select queries return a </a:t>
            </a:r>
            <a:r>
              <a:rPr lang="en-IN" sz="1500" dirty="0" err="1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resultset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Name FROM City LIMIT 10"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returned %d rows.\n"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num_rows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free result set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803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0794" y="1681485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If we have to retrieve large amount of data we use MYSQLI_USE_RESULT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* FROM City"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MYSQLI_USE_RESULT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Note, that we can't execute any functions which interact with the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server until result set was closed. All calls will return an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'out of sync' error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(!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"SET @a:='this will not work'"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"Error: %s\n"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80794" y="590902"/>
            <a:ext cx="3095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query continued…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80794" y="1205443"/>
            <a:ext cx="830797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mysqli::query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[, 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resultmode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MYSQLI_STORE_RESULT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] ) : 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AE508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mixed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3120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3279" y="514197"/>
            <a:ext cx="2377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</a:t>
            </a:r>
            <a:r>
              <a:rPr lang="en-IN" b="1" dirty="0" err="1">
                <a:solidFill>
                  <a:srgbClr val="793862"/>
                </a:solidFill>
                <a:latin typeface="Fira Sans"/>
              </a:rPr>
              <a:t>multi_query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43279" y="992600"/>
            <a:ext cx="411170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mysqli::multi_query</a:t>
            </a: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79" y="1363281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2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2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check connection */</a:t>
            </a:r>
            <a:b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  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CURRENT_USER();"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 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.= 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Name FROM City ORDER BY ID LIMIT 20, 5"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execute multi query */</a:t>
            </a:r>
            <a:b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multi_query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do {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store first result set */</a:t>
            </a:r>
            <a:b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 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store_result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while (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 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fetch_row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"%s\n"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]);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}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}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print divider */</a:t>
            </a:r>
            <a:b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more_results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2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"-----------------\n"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}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} while (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2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next_result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connection */</a:t>
            </a:r>
            <a:br>
              <a:rPr lang="en-IN" sz="12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2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556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8935" y="279065"/>
            <a:ext cx="213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</a:t>
            </a:r>
            <a:r>
              <a:rPr lang="en-IN" b="1" dirty="0" err="1">
                <a:solidFill>
                  <a:srgbClr val="793862"/>
                </a:solidFill>
                <a:latin typeface="Fira Sans"/>
              </a:rPr>
              <a:t>select_db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8935" y="648397"/>
            <a:ext cx="380873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mysqli::select_db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$dbname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2165" y="1017729"/>
            <a:ext cx="6096000" cy="569386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"test"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check connection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return name of current default database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DATABASE()"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fetch_row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"Default database is %s.\n"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change </a:t>
            </a:r>
            <a:r>
              <a:rPr lang="en-IN" sz="1400" dirty="0" err="1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to world </a:t>
            </a:r>
            <a:r>
              <a:rPr lang="en-IN" sz="1400" dirty="0" err="1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select_db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return name of current default database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DATABASE()"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fetch_row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"Default database is %s.\n"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82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81621" y="266002"/>
            <a:ext cx="3954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333333"/>
                </a:solidFill>
                <a:latin typeface="Fira Sans"/>
              </a:rPr>
              <a:t>Summary of </a:t>
            </a:r>
            <a:r>
              <a:rPr lang="en-IN" b="1" dirty="0" err="1">
                <a:solidFill>
                  <a:srgbClr val="336699"/>
                </a:solidFill>
                <a:latin typeface="Fira Sans"/>
                <a:hlinkClick r:id="rId2"/>
              </a:rPr>
              <a:t>mysqli_stmt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methods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2774738" y="641253"/>
            <a:ext cx="3091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</a:t>
            </a:r>
            <a:r>
              <a:rPr lang="en-IN" dirty="0">
                <a:solidFill>
                  <a:srgbClr val="793862"/>
                </a:solidFill>
                <a:latin typeface="Fira Sans"/>
              </a:rPr>
              <a:t>::$</a:t>
            </a:r>
            <a:r>
              <a:rPr lang="en-IN" dirty="0" err="1">
                <a:solidFill>
                  <a:srgbClr val="793862"/>
                </a:solidFill>
                <a:latin typeface="Fira Sans"/>
              </a:rPr>
              <a:t>affected_rows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4738" y="1180402"/>
            <a:ext cx="3550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669933"/>
                </a:solidFill>
                <a:latin typeface="Fira Sans"/>
              </a:rPr>
              <a:t>int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3"/>
              </a:rPr>
              <a:t>$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3"/>
              </a:rPr>
              <a:t>mysqli_stmt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3"/>
              </a:rPr>
              <a:t>-&gt;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3"/>
              </a:rPr>
              <a:t>affected_rows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;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2681621" y="1928557"/>
            <a:ext cx="6096000" cy="40164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check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create temp table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"CREATE TEMPORARY TABLE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LIKE Country"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"INSERT INTO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SELECT * FROM Country WHERE Code LIKE ?"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300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30434" y="1352235"/>
            <a:ext cx="6096000" cy="447814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prepare statement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Bind variable for placeholder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$code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'A%'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$code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execute statement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"rows inserted: %d\n"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statement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3926" y="262430"/>
            <a:ext cx="44508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</a:t>
            </a:r>
            <a:r>
              <a:rPr lang="en-IN" dirty="0">
                <a:solidFill>
                  <a:srgbClr val="793862"/>
                </a:solidFill>
                <a:latin typeface="Fira Sans"/>
              </a:rPr>
              <a:t>::$</a:t>
            </a:r>
            <a:r>
              <a:rPr lang="en-IN" dirty="0" err="1" smtClean="0">
                <a:solidFill>
                  <a:srgbClr val="793862"/>
                </a:solidFill>
                <a:latin typeface="Fira Sans"/>
              </a:rPr>
              <a:t>affected_rows</a:t>
            </a:r>
            <a:r>
              <a:rPr lang="en-IN" dirty="0" smtClean="0">
                <a:solidFill>
                  <a:srgbClr val="793862"/>
                </a:solidFill>
                <a:latin typeface="Fira Sans"/>
              </a:rPr>
              <a:t> continued….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3926" y="801579"/>
            <a:ext cx="3550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669933"/>
                </a:solidFill>
                <a:latin typeface="Fira Sans"/>
              </a:rPr>
              <a:t>int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$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mysqli_stmt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-&gt;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affected_rows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93500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77396" y="109433"/>
            <a:ext cx="2403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>
                <a:solidFill>
                  <a:srgbClr val="793862"/>
                </a:solidFill>
                <a:latin typeface="Fira Sans"/>
              </a:rPr>
              <a:t>mysqli_stmt</a:t>
            </a:r>
            <a:r>
              <a:rPr lang="en-IN" b="1" dirty="0">
                <a:solidFill>
                  <a:srgbClr val="793862"/>
                </a:solidFill>
                <a:latin typeface="Fira Sans"/>
              </a:rPr>
              <a:t>::$</a:t>
            </a:r>
            <a:r>
              <a:rPr lang="en-IN" b="1" dirty="0" err="1">
                <a:solidFill>
                  <a:srgbClr val="793862"/>
                </a:solidFill>
                <a:latin typeface="Fira Sans"/>
              </a:rPr>
              <a:t>errno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77396" y="523117"/>
            <a:ext cx="2653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669933"/>
                </a:solidFill>
                <a:latin typeface="Fira Sans"/>
              </a:rPr>
              <a:t>int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$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mysqli_stmt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-&gt;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errno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;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1776549" y="1030948"/>
            <a:ext cx="85692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Returns the error code for the most recently invoked statement function that can succeed or fail.</a:t>
            </a:r>
            <a:endParaRPr lang="en-IN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76549" y="1763714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Open a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check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"CREATE TABLE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LIKE Country"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"INSERT INTO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SELECT * FROM Country"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Name, Code FROM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ORDER BY Name"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3177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55668" y="1840919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drop table */</a:t>
            </a:r>
            <a:b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"DROP TABLE </a:t>
            </a:r>
            <a:r>
              <a:rPr lang="en-IN" sz="16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execute query */</a:t>
            </a:r>
            <a:b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6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"Error: %d.\n"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6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errno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statement */</a:t>
            </a:r>
            <a:b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6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connection */</a:t>
            </a:r>
            <a:b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76059" y="788701"/>
            <a:ext cx="3801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>
                <a:solidFill>
                  <a:srgbClr val="793862"/>
                </a:solidFill>
                <a:latin typeface="Fira Sans"/>
              </a:rPr>
              <a:t>mysqli_stmt</a:t>
            </a:r>
            <a:r>
              <a:rPr lang="en-IN" b="1" dirty="0">
                <a:solidFill>
                  <a:srgbClr val="793862"/>
                </a:solidFill>
                <a:latin typeface="Fira Sans"/>
              </a:rPr>
              <a:t>::$</a:t>
            </a:r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errno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 continued…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76059" y="1202385"/>
            <a:ext cx="2653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669933"/>
                </a:solidFill>
                <a:latin typeface="Fira Sans"/>
              </a:rPr>
              <a:t>int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$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mysqli_stmt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-&gt;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errno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6740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8965" y="504373"/>
            <a:ext cx="2146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</a:t>
            </a:r>
            <a:r>
              <a:rPr lang="en-IN" dirty="0">
                <a:solidFill>
                  <a:srgbClr val="793862"/>
                </a:solidFill>
                <a:latin typeface="Fira Sans"/>
              </a:rPr>
              <a:t>::$error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8965" y="946816"/>
            <a:ext cx="29225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669933"/>
                </a:solidFill>
                <a:latin typeface="Fira Sans"/>
              </a:rPr>
              <a:t>string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$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mysqli_stmt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-&gt;error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;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1280161" y="1304592"/>
            <a:ext cx="966651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Returns a string containing the error message for the most recently invoked statement function that can succeed or fail.</a:t>
            </a:r>
            <a:endParaRPr lang="en-IN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80161" y="1920145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Open a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check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"CREATE TABLE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LIKE Country"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"INSERT INTO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SELECT * FROM Country"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Name, Code FROM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ORDER BY Name"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313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53096" y="683831"/>
            <a:ext cx="4493624" cy="570203"/>
          </a:xfrm>
        </p:spPr>
        <p:txBody>
          <a:bodyPr>
            <a:normAutofit/>
          </a:bodyPr>
          <a:lstStyle/>
          <a:p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Topics</a:t>
            </a:r>
            <a:endParaRPr lang="en-IN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77798" y="1841863"/>
            <a:ext cx="5120639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MYSQLi_stmt</a:t>
            </a: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MYSQLi_result</a:t>
            </a: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MYSQLi_driver</a:t>
            </a: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MYSQLi_warning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7159" y="1840858"/>
            <a:ext cx="5120639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Connections</a:t>
            </a: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Executing Statements</a:t>
            </a: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Prepared statements</a:t>
            </a: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Statements</a:t>
            </a: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API Support for Transactions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Metadata</a:t>
            </a:r>
          </a:p>
        </p:txBody>
      </p:sp>
    </p:spTree>
    <p:extLst>
      <p:ext uri="{BB962C8B-B14F-4D97-AF65-F5344CB8AC3E}">
        <p14:creationId xmlns:p14="http://schemas.microsoft.com/office/powerpoint/2010/main" val="3896369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6663" y="1684166"/>
            <a:ext cx="6096000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drop table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"DROP TABLE </a:t>
            </a:r>
            <a:r>
              <a:rPr lang="en-IN" sz="16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myCountry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execute query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"Error: %s.\n"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statement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connection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88337" y="439059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</a:t>
            </a:r>
            <a:r>
              <a:rPr lang="en-IN" dirty="0">
                <a:solidFill>
                  <a:srgbClr val="793862"/>
                </a:solidFill>
                <a:latin typeface="Fira Sans"/>
              </a:rPr>
              <a:t>::$</a:t>
            </a:r>
            <a:r>
              <a:rPr lang="en-IN" dirty="0" smtClean="0">
                <a:solidFill>
                  <a:srgbClr val="793862"/>
                </a:solidFill>
                <a:latin typeface="Fira Sans"/>
              </a:rPr>
              <a:t>error continued…..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88337" y="950578"/>
            <a:ext cx="29225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669933"/>
                </a:solidFill>
                <a:latin typeface="Fira Sans"/>
              </a:rPr>
              <a:t>string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$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mysqli_stmt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-&gt;error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4700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86529" y="605636"/>
            <a:ext cx="2839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>
                <a:solidFill>
                  <a:srgbClr val="793862"/>
                </a:solidFill>
                <a:latin typeface="Fira Sans"/>
              </a:rPr>
              <a:t>mysqli_stmt</a:t>
            </a:r>
            <a:r>
              <a:rPr lang="en-IN" b="1" dirty="0">
                <a:solidFill>
                  <a:srgbClr val="793862"/>
                </a:solidFill>
                <a:latin typeface="Fira Sans"/>
              </a:rPr>
              <a:t>::</a:t>
            </a:r>
            <a:r>
              <a:rPr lang="en-IN" b="1" dirty="0" err="1">
                <a:solidFill>
                  <a:srgbClr val="793862"/>
                </a:solidFill>
                <a:latin typeface="Fira Sans"/>
              </a:rPr>
              <a:t>num_rows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86529" y="1128151"/>
            <a:ext cx="31790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669933"/>
                </a:solidFill>
                <a:latin typeface="Fira Sans"/>
              </a:rPr>
              <a:t>int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$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mysqli_stmt</a:t>
            </a:r>
            <a:r>
              <a:rPr lang="en-IN" i="1" dirty="0">
                <a:solidFill>
                  <a:srgbClr val="336699"/>
                </a:solidFill>
                <a:latin typeface="Fira Sans"/>
                <a:hlinkClick r:id="rId2"/>
              </a:rPr>
              <a:t>-&gt;</a:t>
            </a:r>
            <a:r>
              <a:rPr lang="en-IN" i="1" dirty="0" err="1">
                <a:solidFill>
                  <a:srgbClr val="336699"/>
                </a:solidFill>
                <a:latin typeface="Fira Sans"/>
                <a:hlinkClick r:id="rId2"/>
              </a:rPr>
              <a:t>num_rows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;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1467395" y="1650666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Open a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check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Name, 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CountryCode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FROM City ORDER BY Name LIMIT 20"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execute query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store result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store_result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"Number of rows: %d.\n"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num_rows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statement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close connection */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542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895" y="1389225"/>
            <a:ext cx="10364451" cy="1876489"/>
          </a:xfrm>
        </p:spPr>
        <p:txBody>
          <a:bodyPr>
            <a:normAutofit/>
          </a:bodyPr>
          <a:lstStyle/>
          <a:p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other sqli methods AND STATEMENTS SUMMARY PLEASE CHECK THE BELOW LINK AND IMPLEMENT THEM</a:t>
            </a:r>
            <a:endParaRPr lang="en-IN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8575" y="3265714"/>
            <a:ext cx="71830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https://www.php.net/manual/en/mysqli.summary.php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9753901">
            <a:off x="3409404" y="5234270"/>
            <a:ext cx="35530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7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IN" sz="27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99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61754" y="294117"/>
            <a:ext cx="45448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u="sng" dirty="0">
                <a:solidFill>
                  <a:srgbClr val="333333"/>
                </a:solidFill>
                <a:latin typeface="Fira Sans"/>
              </a:rPr>
              <a:t>The MySQLi Extension Function Summary</a:t>
            </a:r>
            <a:endParaRPr lang="en-IN" b="0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7669" y="1216681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333333"/>
                </a:solidFill>
                <a:latin typeface="Fira Sans"/>
              </a:rPr>
              <a:t>mysqli Class</a:t>
            </a:r>
            <a:endParaRPr lang="en-IN" u="sng" dirty="0"/>
          </a:p>
        </p:txBody>
      </p:sp>
      <p:sp>
        <p:nvSpPr>
          <p:cNvPr id="6" name="Rectangle 5"/>
          <p:cNvSpPr/>
          <p:nvPr/>
        </p:nvSpPr>
        <p:spPr>
          <a:xfrm>
            <a:off x="284015" y="2091625"/>
            <a:ext cx="9140825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5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check connection */</a:t>
            </a:r>
            <a:br>
              <a:rPr lang="en-IN" sz="15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5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sz="15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Insert rows */</a:t>
            </a:r>
            <a:br>
              <a:rPr lang="en-IN" sz="15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"CREATE TABLE Language SELECT * from </a:t>
            </a:r>
            <a:r>
              <a:rPr lang="en-IN" sz="15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CountryLanguage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"Affected rows (INSERT): %d\n"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"ALTER TABLE Language ADD Status </a:t>
            </a:r>
            <a:r>
              <a:rPr lang="en-IN" sz="15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default 0"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update rows */</a:t>
            </a:r>
            <a:br>
              <a:rPr lang="en-IN" sz="15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"UPDATE Language SET Status=1 WHERE Percentage &gt; 50"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"Affected rows (UPDATE): %d\n"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015" y="1654153"/>
            <a:ext cx="2685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333333"/>
                </a:solidFill>
                <a:latin typeface="Fira Sans"/>
              </a:rPr>
              <a:t>Object oriented </a:t>
            </a:r>
            <a:r>
              <a:rPr lang="en-IN" b="1" u="sng" dirty="0" smtClean="0">
                <a:solidFill>
                  <a:srgbClr val="333333"/>
                </a:solidFill>
                <a:latin typeface="Fira Sans"/>
              </a:rPr>
              <a:t>style :-</a:t>
            </a:r>
            <a:endParaRPr lang="en-IN" b="1" u="sng" dirty="0"/>
          </a:p>
        </p:txBody>
      </p:sp>
      <p:sp>
        <p:nvSpPr>
          <p:cNvPr id="8" name="Rectangle 7"/>
          <p:cNvSpPr/>
          <p:nvPr/>
        </p:nvSpPr>
        <p:spPr>
          <a:xfrm>
            <a:off x="2777005" y="1654153"/>
            <a:ext cx="3226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>
                <a:solidFill>
                  <a:srgbClr val="669933"/>
                </a:solidFill>
                <a:latin typeface="Fira Sans"/>
              </a:rPr>
              <a:t>int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b="1" i="1" dirty="0">
                <a:solidFill>
                  <a:srgbClr val="336699"/>
                </a:solidFill>
                <a:latin typeface="Fira Sans"/>
                <a:hlinkClick r:id="rId2"/>
              </a:rPr>
              <a:t>$mysqli-&gt;</a:t>
            </a:r>
            <a:r>
              <a:rPr lang="en-IN" b="1" i="1" dirty="0" err="1">
                <a:solidFill>
                  <a:srgbClr val="336699"/>
                </a:solidFill>
                <a:latin typeface="Fira Sans"/>
                <a:hlinkClick r:id="rId2"/>
              </a:rPr>
              <a:t>affected_rows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;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726451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5491" y="228803"/>
            <a:ext cx="45448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u="sng" dirty="0">
                <a:solidFill>
                  <a:srgbClr val="333333"/>
                </a:solidFill>
                <a:latin typeface="Fira Sans"/>
              </a:rPr>
              <a:t>The MySQLi Extension Function Summary</a:t>
            </a:r>
            <a:endParaRPr lang="en-IN" b="0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89" y="949164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333333"/>
                </a:solidFill>
                <a:latin typeface="Fira Sans"/>
              </a:rPr>
              <a:t>mysqli Class</a:t>
            </a:r>
            <a:endParaRPr lang="en-IN" u="sng" dirty="0"/>
          </a:p>
        </p:txBody>
      </p:sp>
      <p:sp>
        <p:nvSpPr>
          <p:cNvPr id="6" name="Rectangle 5"/>
          <p:cNvSpPr/>
          <p:nvPr/>
        </p:nvSpPr>
        <p:spPr>
          <a:xfrm>
            <a:off x="2092289" y="1872612"/>
            <a:ext cx="914082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delete rows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"DELETE FROM Language WHERE Percentage &lt; 50"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"Affected rows (DELETE): %d\n"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select all rows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 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</a:t>
            </a:r>
            <a:r>
              <a:rPr lang="en-IN" sz="16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CountryCode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FROM Language"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"Affected rows (SELECT): %d\n"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Delete table Language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"DROP TABLE Language"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connection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92289" y="1318496"/>
            <a:ext cx="2287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u="sng" dirty="0">
                <a:solidFill>
                  <a:srgbClr val="333333"/>
                </a:solidFill>
                <a:latin typeface="Fira Sans"/>
              </a:rPr>
              <a:t>Object oriented style</a:t>
            </a:r>
            <a:endParaRPr lang="en-IN" u="sng" dirty="0"/>
          </a:p>
        </p:txBody>
      </p:sp>
    </p:spTree>
    <p:extLst>
      <p:ext uri="{BB962C8B-B14F-4D97-AF65-F5344CB8AC3E}">
        <p14:creationId xmlns:p14="http://schemas.microsoft.com/office/powerpoint/2010/main" val="573043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321044" y="555170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793862"/>
                </a:solidFill>
                <a:latin typeface="Fira Sans"/>
              </a:rPr>
              <a:t>mysqli::$</a:t>
            </a:r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connect_errno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21044" y="924502"/>
            <a:ext cx="3281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>
                <a:solidFill>
                  <a:srgbClr val="669933"/>
                </a:solidFill>
                <a:latin typeface="Fira Sans"/>
              </a:rPr>
              <a:t>int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b="1" i="1" dirty="0">
                <a:solidFill>
                  <a:srgbClr val="336699"/>
                </a:solidFill>
                <a:latin typeface="Fira Sans"/>
                <a:hlinkClick r:id="rId2"/>
              </a:rPr>
              <a:t>$mysqli-&gt;</a:t>
            </a:r>
            <a:r>
              <a:rPr lang="en-IN" b="1" i="1" dirty="0" err="1">
                <a:solidFill>
                  <a:srgbClr val="336699"/>
                </a:solidFill>
                <a:latin typeface="Fira Sans"/>
                <a:hlinkClick r:id="rId2"/>
              </a:rPr>
              <a:t>connect_errno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;</a:t>
            </a:r>
            <a:endParaRPr lang="en-IN" b="1" dirty="0"/>
          </a:p>
        </p:txBody>
      </p:sp>
      <p:sp>
        <p:nvSpPr>
          <p:cNvPr id="11" name="Rectangle 10"/>
          <p:cNvSpPr/>
          <p:nvPr/>
        </p:nvSpPr>
        <p:spPr>
          <a:xfrm>
            <a:off x="1321044" y="1293834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6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@new 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'localhost'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6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fake_user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6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6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my_db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connect_errno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{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die(</a:t>
            </a:r>
            <a:r>
              <a:rPr lang="en-IN" sz="16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'Connect Error: ' 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connect_errno</a:t>
            </a: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21044" y="3550050"/>
            <a:ext cx="2749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mysqli::$</a:t>
            </a:r>
            <a:r>
              <a:rPr lang="en-IN" b="1" dirty="0" err="1">
                <a:solidFill>
                  <a:srgbClr val="793862"/>
                </a:solidFill>
                <a:latin typeface="Fira Sans"/>
              </a:rPr>
              <a:t>connect_error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21044" y="4560063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@new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'localhost'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fake_user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5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my_db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 Works as of PHP 5.2.9 and 5.3.0.</a:t>
            </a:r>
            <a:br>
              <a:rPr lang="en-IN" sz="15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connect_error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{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die(</a:t>
            </a:r>
            <a:r>
              <a:rPr lang="en-IN" sz="15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'Connect Error: ' 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5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connect_error</a:t>
            </a: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5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21044" y="3976936"/>
            <a:ext cx="3589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669933"/>
                </a:solidFill>
                <a:latin typeface="Fira Sans"/>
              </a:rPr>
              <a:t>string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b="1" i="1" dirty="0">
                <a:solidFill>
                  <a:srgbClr val="336699"/>
                </a:solidFill>
                <a:latin typeface="Fira Sans"/>
                <a:hlinkClick r:id="rId3"/>
              </a:rPr>
              <a:t>$mysqli-&gt;</a:t>
            </a:r>
            <a:r>
              <a:rPr lang="en-IN" b="1" i="1" dirty="0" err="1">
                <a:solidFill>
                  <a:srgbClr val="336699"/>
                </a:solidFill>
                <a:latin typeface="Fira Sans"/>
                <a:hlinkClick r:id="rId3"/>
              </a:rPr>
              <a:t>connect_error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;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710387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5749" y="961907"/>
            <a:ext cx="1787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mysqli::$</a:t>
            </a:r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errno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55749" y="1497484"/>
            <a:ext cx="2268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>
                <a:solidFill>
                  <a:srgbClr val="669933"/>
                </a:solidFill>
                <a:latin typeface="Fira Sans"/>
              </a:rPr>
              <a:t>int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b="1" i="1" dirty="0">
                <a:solidFill>
                  <a:srgbClr val="336699"/>
                </a:solidFill>
                <a:latin typeface="Fira Sans"/>
                <a:hlinkClick r:id="rId2"/>
              </a:rPr>
              <a:t>$mysqli-&gt;</a:t>
            </a:r>
            <a:r>
              <a:rPr lang="en-IN" b="1" i="1" dirty="0" err="1">
                <a:solidFill>
                  <a:srgbClr val="336699"/>
                </a:solidFill>
                <a:latin typeface="Fira Sans"/>
                <a:hlinkClick r:id="rId2"/>
              </a:rPr>
              <a:t>errno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;</a:t>
            </a:r>
            <a:endParaRPr lang="en-IN" b="1" dirty="0"/>
          </a:p>
        </p:txBody>
      </p:sp>
      <p:sp>
        <p:nvSpPr>
          <p:cNvPr id="6" name="Rectangle 5"/>
          <p:cNvSpPr/>
          <p:nvPr/>
        </p:nvSpPr>
        <p:spPr>
          <a:xfrm>
            <a:off x="1255749" y="2199306"/>
            <a:ext cx="608557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check connection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connect_errno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{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connect_error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(!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"SET a=1"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Errorcode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%d\n"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errno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close connection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891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3341" y="383569"/>
            <a:ext cx="1736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mysqli::$error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63341" y="893020"/>
            <a:ext cx="2576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669933"/>
                </a:solidFill>
                <a:latin typeface="Fira Sans"/>
              </a:rPr>
              <a:t>string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b="1" i="1" dirty="0">
                <a:solidFill>
                  <a:srgbClr val="336699"/>
                </a:solidFill>
                <a:latin typeface="Fira Sans"/>
                <a:hlinkClick r:id="rId2"/>
              </a:rPr>
              <a:t>$mysqli-&gt;error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;</a:t>
            </a:r>
            <a:endParaRPr lang="en-IN" b="1" dirty="0"/>
          </a:p>
        </p:txBody>
      </p:sp>
      <p:sp>
        <p:nvSpPr>
          <p:cNvPr id="6" name="Rectangle 5"/>
          <p:cNvSpPr/>
          <p:nvPr/>
        </p:nvSpPr>
        <p:spPr>
          <a:xfrm>
            <a:off x="3763341" y="1402471"/>
            <a:ext cx="6096000" cy="427809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check connection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connect_errno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{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connect_error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(!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"SET a=1"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6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6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"Error message: %s\n"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connection */</a:t>
            </a:r>
            <a:br>
              <a:rPr lang="en-IN" sz="16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6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6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934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13529" y="187626"/>
            <a:ext cx="2428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mysqli::$</a:t>
            </a:r>
            <a:r>
              <a:rPr lang="en-IN" b="1" dirty="0" err="1">
                <a:solidFill>
                  <a:srgbClr val="793862"/>
                </a:solidFill>
                <a:latin typeface="Fira Sans"/>
              </a:rPr>
              <a:t>field_count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13529" y="723202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>
                <a:solidFill>
                  <a:srgbClr val="669933"/>
                </a:solidFill>
                <a:latin typeface="Fira Sans"/>
              </a:rPr>
              <a:t>int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b="1" i="1" dirty="0">
                <a:solidFill>
                  <a:srgbClr val="336699"/>
                </a:solidFill>
                <a:latin typeface="Fira Sans"/>
                <a:hlinkClick r:id="rId2"/>
              </a:rPr>
              <a:t>$mysqli-&gt;</a:t>
            </a:r>
            <a:r>
              <a:rPr lang="en-IN" b="1" i="1" dirty="0" err="1">
                <a:solidFill>
                  <a:srgbClr val="336699"/>
                </a:solidFill>
                <a:latin typeface="Fira Sans"/>
                <a:hlinkClick r:id="rId2"/>
              </a:rPr>
              <a:t>field_count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;</a:t>
            </a:r>
            <a:endParaRPr lang="en-IN" b="1" dirty="0"/>
          </a:p>
        </p:txBody>
      </p:sp>
      <p:sp>
        <p:nvSpPr>
          <p:cNvPr id="6" name="Rectangle 5"/>
          <p:cNvSpPr/>
          <p:nvPr/>
        </p:nvSpPr>
        <p:spPr>
          <a:xfrm>
            <a:off x="814251" y="1258778"/>
            <a:ext cx="6096000" cy="54784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"test"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"DROP TABLE IF EXISTS friends"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"CREATE TABLE friends (id </a:t>
            </a:r>
            <a:r>
              <a:rPr lang="en-IN" sz="14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name varchar(20))"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"INSERT INTO friends VALUES (1,'Hartmut'), (2, 'Ulf')"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real_query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"SELECT * FROM friends"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field_count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{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this was a select/show or describe query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store_result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process </a:t>
            </a:r>
            <a:r>
              <a:rPr lang="en-IN" sz="1400" dirty="0" err="1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resultset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fetch_row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free </a:t>
            </a:r>
            <a:r>
              <a:rPr lang="en-IN" sz="1400" dirty="0" err="1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resultset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connection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66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59700" y="0"/>
            <a:ext cx="2159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mysqli::$</a:t>
            </a:r>
            <a:r>
              <a:rPr lang="en-IN" b="1" dirty="0" err="1">
                <a:solidFill>
                  <a:srgbClr val="793862"/>
                </a:solidFill>
                <a:latin typeface="Fira Sans"/>
              </a:rPr>
              <a:t>insert_id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3492" y="344111"/>
            <a:ext cx="3025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336699"/>
                </a:solidFill>
                <a:latin typeface="Fira Sans"/>
                <a:hlinkClick r:id="rId2"/>
              </a:rPr>
              <a:t>mixed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b="1" i="1" dirty="0">
                <a:solidFill>
                  <a:srgbClr val="336699"/>
                </a:solidFill>
                <a:latin typeface="Fira Sans"/>
                <a:hlinkClick r:id="rId3"/>
              </a:rPr>
              <a:t>$mysqli-&gt;</a:t>
            </a:r>
            <a:r>
              <a:rPr lang="en-IN" b="1" i="1" dirty="0" err="1">
                <a:solidFill>
                  <a:srgbClr val="336699"/>
                </a:solidFill>
                <a:latin typeface="Fira Sans"/>
                <a:hlinkClick r:id="rId3"/>
              </a:rPr>
              <a:t>insert_id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;</a:t>
            </a:r>
            <a:endParaRPr lang="en-IN" b="1" dirty="0"/>
          </a:p>
        </p:txBody>
      </p:sp>
      <p:sp>
        <p:nvSpPr>
          <p:cNvPr id="6" name="Rectangle 5"/>
          <p:cNvSpPr/>
          <p:nvPr/>
        </p:nvSpPr>
        <p:spPr>
          <a:xfrm>
            <a:off x="1066223" y="839243"/>
            <a:ext cx="1045521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IN" sz="15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mysqli_insert_id</a:t>
            </a:r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 function returns the ID generated by a query (usually INSERT) on a table with a column having the AUTO_INCREMENT attribute. If no INSERT or UPDATE statements were sent via this connection, or if the modified table does not have a column with the AUTO_INCREMENT attribute, this function will return zero.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223" y="1624073"/>
            <a:ext cx="6096000" cy="50475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4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 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new </a:t>
            </a: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check connection */</a:t>
            </a:r>
            <a:b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4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"CREATE TABLE </a:t>
            </a:r>
            <a:r>
              <a:rPr lang="en-IN" sz="14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myCity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LIKE City"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 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"INSERT INTO </a:t>
            </a:r>
            <a:r>
              <a:rPr lang="en-IN" sz="14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myCity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VALUES (NULL, 'Stuttgart', 'DEU', 'Stuttgart', 617000)"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"New Record has id %d.\n"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err="1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insert_id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drop table */</a:t>
            </a:r>
            <a:b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"DROP TABLE </a:t>
            </a:r>
            <a:r>
              <a:rPr lang="en-IN" sz="1400" dirty="0" err="1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myCity</a:t>
            </a:r>
            <a:r>
              <a:rPr lang="en-IN" sz="1400" dirty="0" smtClean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connection */</a:t>
            </a:r>
            <a:b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$mysqli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4773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225</TotalTime>
  <Words>257</Words>
  <Application>Microsoft Office PowerPoint</Application>
  <PresentationFormat>Widescreen</PresentationFormat>
  <Paragraphs>100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Fira Sans</vt:lpstr>
      <vt:lpstr>Times New Roman</vt:lpstr>
      <vt:lpstr>Tw Cen MT</vt:lpstr>
      <vt:lpstr>Droplet</vt:lpstr>
      <vt:lpstr>PowerPoint Presentation</vt:lpstr>
      <vt:lpstr>Learning Topics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 other sqli methods AND STATEMENTS SUMMARY PLEASE CHECK THE BELOW LINK AND IMPLEMENT THEM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sisoft Technologies</dc:creator>
  <cp:lastModifiedBy>Sisoft-PC3</cp:lastModifiedBy>
  <cp:revision>13</cp:revision>
  <dcterms:created xsi:type="dcterms:W3CDTF">2019-07-02T04:39:08Z</dcterms:created>
  <dcterms:modified xsi:type="dcterms:W3CDTF">2019-11-11T09:12:43Z</dcterms:modified>
</cp:coreProperties>
</file>