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3"/>
  </p:notesMasterIdLst>
  <p:sldIdLst>
    <p:sldId id="256" r:id="rId2"/>
    <p:sldId id="412" r:id="rId3"/>
    <p:sldId id="346" r:id="rId4"/>
    <p:sldId id="347" r:id="rId5"/>
    <p:sldId id="348" r:id="rId6"/>
    <p:sldId id="349" r:id="rId7"/>
    <p:sldId id="350" r:id="rId8"/>
    <p:sldId id="351" r:id="rId9"/>
    <p:sldId id="353" r:id="rId10"/>
    <p:sldId id="386" r:id="rId11"/>
    <p:sldId id="387" r:id="rId12"/>
    <p:sldId id="388" r:id="rId13"/>
    <p:sldId id="354" r:id="rId14"/>
    <p:sldId id="355" r:id="rId15"/>
    <p:sldId id="356" r:id="rId16"/>
    <p:sldId id="389" r:id="rId17"/>
    <p:sldId id="357" r:id="rId18"/>
    <p:sldId id="390" r:id="rId19"/>
    <p:sldId id="391" r:id="rId20"/>
    <p:sldId id="358" r:id="rId21"/>
    <p:sldId id="392" r:id="rId22"/>
    <p:sldId id="359" r:id="rId23"/>
    <p:sldId id="393" r:id="rId24"/>
    <p:sldId id="360" r:id="rId25"/>
    <p:sldId id="394" r:id="rId26"/>
    <p:sldId id="395" r:id="rId27"/>
    <p:sldId id="361" r:id="rId28"/>
    <p:sldId id="396" r:id="rId29"/>
    <p:sldId id="397" r:id="rId30"/>
    <p:sldId id="362" r:id="rId31"/>
    <p:sldId id="398" r:id="rId32"/>
    <p:sldId id="363" r:id="rId33"/>
    <p:sldId id="399" r:id="rId34"/>
    <p:sldId id="400" r:id="rId35"/>
    <p:sldId id="364" r:id="rId36"/>
    <p:sldId id="401" r:id="rId37"/>
    <p:sldId id="402" r:id="rId38"/>
    <p:sldId id="403" r:id="rId39"/>
    <p:sldId id="365" r:id="rId40"/>
    <p:sldId id="404" r:id="rId41"/>
    <p:sldId id="366" r:id="rId42"/>
    <p:sldId id="405" r:id="rId43"/>
    <p:sldId id="367" r:id="rId44"/>
    <p:sldId id="368" r:id="rId45"/>
    <p:sldId id="369" r:id="rId46"/>
    <p:sldId id="370" r:id="rId47"/>
    <p:sldId id="409" r:id="rId48"/>
    <p:sldId id="406" r:id="rId49"/>
    <p:sldId id="407" r:id="rId50"/>
    <p:sldId id="408" r:id="rId51"/>
    <p:sldId id="410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31" autoAdjust="0"/>
  </p:normalViewPr>
  <p:slideViewPr>
    <p:cSldViewPr>
      <p:cViewPr varScale="1">
        <p:scale>
          <a:sx n="75" d="100"/>
          <a:sy n="75" d="100"/>
        </p:scale>
        <p:origin x="163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A15C998-F0F1-4A23-83B2-66CEC94FE0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FC190A0-4925-4B2D-9BAF-0D84AC56A2E0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05956E-462E-44F9-94E8-08B359697F36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25F565-E3D3-447F-833D-613762F18BEE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10F196-0385-4041-84D2-445AAC0698BA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834B73-CFE2-483E-BF5E-0DA2DE33C99F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67895AB-34E3-4E79-9984-1EBFF222014B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B8EDAC1-6EC5-4669-BBEC-A8174AFEE87E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8D7EA3F-68F7-4B61-849E-F34712F0186B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7AC645-788D-4349-8171-60B71C905212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99DB86-D2B0-4B07-8C20-329C07DE6B60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B05173-9836-4DA5-AEF1-5ABA6855AE51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40D7AF-30DC-419B-845E-1857B03520A1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EDF79B-C508-43E0-A26A-23CBEDE93057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354D38-7FE4-4651-B42C-BDF5B9EEEBE9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689AC3C-ED1F-4676-8569-7030297A8396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93BAF7-A92F-4F96-A559-52784D40B827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3E5D209-163F-4F70-8C34-1F18A6022E8B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395D6E-5DDF-4107-A5D4-BD79DB96B29F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41842F-DAC5-4B77-814C-78E51AAEDE2E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00ABD9-75A6-45AD-9EF3-FD5A6575F959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305FEAF-4549-465F-864A-2999B624CFD3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9C84A6-7D84-4240-A340-D33F7C04A7EE}" type="slidenum">
              <a:rPr lang="en-US" altLang="en-US" smtClean="0"/>
              <a:pPr/>
              <a:t>30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ABEA89-A4C8-42A0-91C7-35FE91C6CC3D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84B8376-BC1A-4B0B-9D95-F9E66FBEED0A}" type="slidenum">
              <a:rPr lang="en-US" altLang="en-US" smtClean="0"/>
              <a:pPr/>
              <a:t>31</a:t>
            </a:fld>
            <a:endParaRPr lang="en-US" alt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DC3AA7-3AC2-4E05-8723-10B4E9F41E7B}" type="slidenum">
              <a:rPr lang="en-US" altLang="en-US" smtClean="0"/>
              <a:pPr/>
              <a:t>32</a:t>
            </a:fld>
            <a:endParaRPr lang="en-US" alt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F9DDCF6-41FC-44EB-8945-D7770DAE5CB2}" type="slidenum">
              <a:rPr lang="en-US" altLang="en-US" smtClean="0"/>
              <a:pPr/>
              <a:t>33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59E787-0312-4681-945D-8EDB67A7832B}" type="slidenum">
              <a:rPr lang="en-US" altLang="en-US" smtClean="0"/>
              <a:pPr/>
              <a:t>34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8F73C3-9456-4A50-9815-48575A3B496F}" type="slidenum">
              <a:rPr lang="en-US" altLang="en-US" smtClean="0"/>
              <a:pPr/>
              <a:t>35</a:t>
            </a:fld>
            <a:endParaRPr lang="en-US" alt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621849-6D5F-4939-A358-81F386C4D4EE}" type="slidenum">
              <a:rPr lang="en-US" altLang="en-US" smtClean="0"/>
              <a:pPr/>
              <a:t>36</a:t>
            </a:fld>
            <a:endParaRPr lang="en-US" alt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21293E-B716-460F-9B6B-E616CA5F5054}" type="slidenum">
              <a:rPr lang="en-US" altLang="en-US" smtClean="0"/>
              <a:pPr/>
              <a:t>37</a:t>
            </a:fld>
            <a:endParaRPr lang="en-US" alt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65C8DC-7F2E-44A8-B190-98D19A87698E}" type="slidenum">
              <a:rPr lang="en-US" altLang="en-US" smtClean="0"/>
              <a:pPr/>
              <a:t>38</a:t>
            </a:fld>
            <a:endParaRPr lang="en-US" alt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4368AC-730C-4DF1-9638-75284B35AED2}" type="slidenum">
              <a:rPr lang="en-US" altLang="en-US" smtClean="0"/>
              <a:pPr/>
              <a:t>39</a:t>
            </a:fld>
            <a:endParaRPr lang="en-US" alt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23161F-1C17-4057-8A76-D3D5C5C2284B}" type="slidenum">
              <a:rPr lang="en-US" altLang="en-US" smtClean="0"/>
              <a:pPr/>
              <a:t>40</a:t>
            </a:fld>
            <a:endParaRPr lang="en-US" alt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BF3EBF-3BBD-4EF1-9F62-FBC42AFA4B86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F34EA0-D540-475F-B480-52804CCFE130}" type="slidenum">
              <a:rPr lang="en-US" altLang="en-US" smtClean="0"/>
              <a:pPr/>
              <a:t>41</a:t>
            </a:fld>
            <a:endParaRPr lang="en-US" alt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674D38C-7A2C-43C4-90A8-53A52B12E7D9}" type="slidenum">
              <a:rPr lang="en-US" altLang="en-US" smtClean="0"/>
              <a:pPr/>
              <a:t>42</a:t>
            </a:fld>
            <a:endParaRPr lang="en-US" alt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56AF82-833A-46F0-9AD0-6EE5A5C6EAB7}" type="slidenum">
              <a:rPr lang="en-US" altLang="en-US" smtClean="0"/>
              <a:pPr/>
              <a:t>43</a:t>
            </a:fld>
            <a:endParaRPr lang="en-US" alt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4A0702-34DF-4D2E-9F2F-A2C88DC5C41E}" type="slidenum">
              <a:rPr lang="en-US" altLang="en-US" smtClean="0"/>
              <a:pPr/>
              <a:t>44</a:t>
            </a:fld>
            <a:endParaRPr lang="en-US" altLang="en-US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D155848-A591-4658-99B1-9985DC4D7066}" type="slidenum">
              <a:rPr lang="en-US" altLang="en-US" smtClean="0"/>
              <a:pPr/>
              <a:t>45</a:t>
            </a:fld>
            <a:endParaRPr lang="en-US" altLang="en-US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8CF14CC-02E8-4CD9-B079-9A90D0334F81}" type="slidenum">
              <a:rPr lang="en-US" altLang="en-US" smtClean="0"/>
              <a:pPr/>
              <a:t>46</a:t>
            </a:fld>
            <a:endParaRPr lang="en-US" alt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63F2CE-7254-44BC-A5BB-B5AEFF268737}" type="slidenum">
              <a:rPr lang="en-US" altLang="en-US" smtClean="0"/>
              <a:pPr/>
              <a:t>47</a:t>
            </a:fld>
            <a:endParaRPr lang="en-US" alt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3D6097-F9A3-4074-8755-E39B32501084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73193E-5FB7-47E3-BE63-B56157ACDB93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862E2E-118C-4709-8977-1E7AAD9B0B3A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897443-BBE6-4B29-A8FF-7072570C1E41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226105-ABEA-44EF-9A3C-0DA604F782D5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6" name="Picture 34" descr="Sisoft Learni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0"/>
            <a:ext cx="1036637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4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EF7ED-73F6-454F-AF17-DD06116E45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188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9545C-8201-46EF-8188-7DD8C64D75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53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892E6-10E3-404E-AE9F-2D75CD51E7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19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B8B2E-8111-4E5E-BB47-580BA90F6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0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AA2F6-9E1B-407E-AB3D-181A97F83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17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3CA36-C465-4332-8AF0-75A2A051D6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62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85DBE-9A56-4039-8D76-2FC055EC2D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55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62D54-5520-4CB2-A8B3-62829EB1CE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61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BCDE9-F0E1-46A5-8338-8846B79ECD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07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44E6C-F699-4D7F-ABC0-63C3406EA8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91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6FEEF-3B21-4F9C-80DA-9C43EFC0D5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9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3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3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283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fld id="{A04414C4-D4D2-41E6-AF2E-7294BE3429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4008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1033" name="Picture 34" descr="Sisoft Learni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26988"/>
            <a:ext cx="1036637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295400"/>
            <a:ext cx="8382000" cy="1752600"/>
          </a:xfrm>
        </p:spPr>
        <p:txBody>
          <a:bodyPr/>
          <a:lstStyle/>
          <a:p>
            <a:pPr algn="ctr" eaLnBrk="1" hangingPunct="1"/>
            <a:r>
              <a:rPr lang="en-US" altLang="en-US" sz="4200" dirty="0" smtClean="0"/>
              <a:t/>
            </a:r>
            <a:br>
              <a:rPr lang="en-US" altLang="en-US" sz="4200" dirty="0" smtClean="0"/>
            </a:br>
            <a:r>
              <a:rPr lang="en-US" altLang="en-US" sz="4600" dirty="0" smtClean="0"/>
              <a:t> Object-Oriented PHP</a:t>
            </a:r>
            <a:br>
              <a:rPr lang="en-US" altLang="en-US" sz="4600" dirty="0" smtClean="0"/>
            </a:br>
            <a:r>
              <a:rPr lang="en-US" altLang="en-US" sz="4600" dirty="0" smtClean="0"/>
              <a:t/>
            </a:r>
            <a:br>
              <a:rPr lang="en-US" altLang="en-US" sz="4600" dirty="0" smtClean="0"/>
            </a:br>
            <a:endParaRPr lang="en-US" altLang="en-US" sz="3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905000" y="4648200"/>
            <a:ext cx="6096000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Sisoft Technologies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Bazar,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Indirapuram, Ghaziabad</a:t>
            </a: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3"/>
              </a:rPr>
              <a:t>www.sisoft.in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13AA53-0CE5-4F7B-82D0-C96838956F1C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Using Objects in PHP Scripts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983163"/>
          </a:xfrm>
        </p:spPr>
        <p:txBody>
          <a:bodyPr/>
          <a:lstStyle/>
          <a:p>
            <a:pPr eaLnBrk="1" hangingPunct="1"/>
            <a:r>
              <a:rPr lang="en-US" altLang="en-US" smtClean="0"/>
              <a:t>The identifiers for an object name:</a:t>
            </a:r>
          </a:p>
          <a:p>
            <a:pPr lvl="1" eaLnBrk="1" hangingPunct="1"/>
            <a:r>
              <a:rPr lang="en-US" altLang="en-US" smtClean="0"/>
              <a:t>Must begin with a dollar sign</a:t>
            </a:r>
          </a:p>
          <a:p>
            <a:pPr lvl="1" eaLnBrk="1" hangingPunct="1"/>
            <a:r>
              <a:rPr lang="en-US" altLang="en-US" smtClean="0"/>
              <a:t>Can include numbers or an underscore</a:t>
            </a:r>
          </a:p>
          <a:p>
            <a:pPr lvl="1" eaLnBrk="1" hangingPunct="1"/>
            <a:r>
              <a:rPr lang="en-US" altLang="en-US" smtClean="0"/>
              <a:t>Cannot include spaces</a:t>
            </a:r>
          </a:p>
          <a:p>
            <a:pPr lvl="1" eaLnBrk="1" hangingPunct="1"/>
            <a:r>
              <a:rPr lang="en-US" altLang="en-US" smtClean="0"/>
              <a:t>Are case sensitive</a:t>
            </a:r>
          </a:p>
          <a:p>
            <a:pPr lvl="1" eaLnBrk="1" hangingPunct="1">
              <a:spcBef>
                <a:spcPct val="25000"/>
              </a:spcBef>
              <a:buFont typeface="Wingdings" panose="05000000000000000000" pitchFamily="2" charset="2"/>
              <a:buNone/>
            </a:pPr>
            <a:r>
              <a:rPr lang="en-US" altLang="en-US" sz="2000" smtClean="0">
                <a:latin typeface="Courier New" panose="02070309020205020404" pitchFamily="49" charset="0"/>
              </a:rPr>
              <a:t>	</a:t>
            </a:r>
            <a:r>
              <a:rPr lang="en-US" altLang="en-US" sz="2200" b="1" smtClean="0">
                <a:latin typeface="Courier New" panose="02070309020205020404" pitchFamily="49" charset="0"/>
              </a:rPr>
              <a:t>$Checking = new BankAccount();</a:t>
            </a:r>
          </a:p>
          <a:p>
            <a:pPr lvl="1" eaLnBrk="1" hangingPunct="1">
              <a:spcBef>
                <a:spcPct val="25000"/>
              </a:spcBef>
            </a:pPr>
            <a:r>
              <a:rPr lang="en-US" altLang="en-US" smtClean="0"/>
              <a:t>Can pass arguments to many constructor </a:t>
            </a:r>
            <a:br>
              <a:rPr lang="en-US" altLang="en-US" smtClean="0"/>
            </a:br>
            <a:r>
              <a:rPr lang="en-US" altLang="en-US" smtClean="0"/>
              <a:t>functions</a:t>
            </a:r>
          </a:p>
          <a:p>
            <a:pPr eaLnBrk="1" hangingPunct="1">
              <a:spcBef>
                <a:spcPct val="35000"/>
              </a:spcBef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   </a:t>
            </a:r>
            <a:r>
              <a:rPr lang="en-US" altLang="en-US" sz="2100" b="1" smtClean="0">
                <a:latin typeface="Courier New" panose="02070309020205020404" pitchFamily="49" charset="0"/>
              </a:rPr>
              <a:t>$Checking = new BankAccount(01234587, 1021, 97.58);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410AF-22DC-4575-B450-D46310EE38D3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Objects in PHP Scripts (continued)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/>
            <a:r>
              <a:rPr lang="en-US" altLang="en-US" smtClean="0"/>
              <a:t>After an object is instantiated, use a hyphen and a greater-than symbol (</a:t>
            </a:r>
            <a:r>
              <a:rPr lang="en-US" altLang="en-US" smtClean="0">
                <a:latin typeface="Courier New" panose="02070309020205020404" pitchFamily="49" charset="0"/>
              </a:rPr>
              <a:t>-&gt;</a:t>
            </a:r>
            <a:r>
              <a:rPr lang="en-US" altLang="en-US" smtClean="0"/>
              <a:t>) to access the methods and properties contained in the object</a:t>
            </a:r>
          </a:p>
          <a:p>
            <a:pPr eaLnBrk="1" hangingPunct="1"/>
            <a:r>
              <a:rPr lang="en-US" altLang="en-US" smtClean="0"/>
              <a:t>Together, these two characters are referred to as </a:t>
            </a:r>
            <a:r>
              <a:rPr lang="en-US" altLang="en-US" b="1" i="1" smtClean="0"/>
              <a:t>member selection notation</a:t>
            </a:r>
          </a:p>
          <a:p>
            <a:pPr eaLnBrk="1" hangingPunct="1"/>
            <a:r>
              <a:rPr lang="en-US" altLang="en-US" smtClean="0"/>
              <a:t>With member selection notation append one or more characters to an object, followed by the name of a method or property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46015-FEFF-451F-8A44-B96FE82E9937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Objects in PHP Scripts (continued)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534400" cy="5064125"/>
          </a:xfrm>
        </p:spPr>
        <p:txBody>
          <a:bodyPr/>
          <a:lstStyle/>
          <a:p>
            <a:pPr eaLnBrk="1" hangingPunct="1"/>
            <a:r>
              <a:rPr lang="en-US" altLang="en-US" smtClean="0"/>
              <a:t>With methods, include a set of parentheses at the end of the method name, just as with functions</a:t>
            </a:r>
          </a:p>
          <a:p>
            <a:pPr eaLnBrk="1" hangingPunct="1"/>
            <a:r>
              <a:rPr lang="en-US" altLang="en-US" smtClean="0"/>
              <a:t>Like functions, methods can also accept arguments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Courier New" panose="02070309020205020404" pitchFamily="49" charset="0"/>
              </a:rPr>
              <a:t>		</a:t>
            </a:r>
            <a:r>
              <a:rPr lang="en-US" altLang="en-US" sz="2400" b="1" smtClean="0">
                <a:latin typeface="Courier New" panose="02070309020205020404" pitchFamily="49" charset="0"/>
              </a:rPr>
              <a:t>$Checking-&gt;getBalance();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smtClean="0">
                <a:latin typeface="Courier New" panose="02070309020205020404" pitchFamily="49" charset="0"/>
              </a:rPr>
              <a:t>		$CheckNumber = 1022;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b="1" smtClean="0">
                <a:latin typeface="Courier New" panose="02070309020205020404" pitchFamily="49" charset="0"/>
              </a:rPr>
              <a:t>		$Checking-&gt;getCheckAmount($CheckNumber);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ED2EF-F2D0-4F3B-86AD-945C144318F5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7813"/>
            <a:ext cx="8839200" cy="1139825"/>
          </a:xfrm>
        </p:spPr>
        <p:txBody>
          <a:bodyPr/>
          <a:lstStyle/>
          <a:p>
            <a:pPr eaLnBrk="1" hangingPunct="1"/>
            <a:r>
              <a:rPr lang="en-US" altLang="en-US" sz="3500" smtClean="0"/>
              <a:t>Working with Database Connections as Objects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534400" cy="4678363"/>
          </a:xfrm>
        </p:spPr>
        <p:txBody>
          <a:bodyPr/>
          <a:lstStyle/>
          <a:p>
            <a:pPr eaLnBrk="1" hangingPunct="1">
              <a:tabLst>
                <a:tab pos="1033463" algn="l"/>
              </a:tabLst>
            </a:pPr>
            <a:r>
              <a:rPr lang="en-US" altLang="en-US" smtClean="0"/>
              <a:t>Access MySQL database connections as objects by instantiating an object from the </a:t>
            </a:r>
            <a:r>
              <a:rPr lang="en-US" altLang="en-US" smtClean="0">
                <a:latin typeface="Courier New" panose="02070309020205020404" pitchFamily="49" charset="0"/>
              </a:rPr>
              <a:t>mysqli</a:t>
            </a:r>
            <a:r>
              <a:rPr lang="en-US" altLang="en-US" smtClean="0"/>
              <a:t> class</a:t>
            </a:r>
          </a:p>
          <a:p>
            <a:pPr eaLnBrk="1" hangingPunct="1">
              <a:tabLst>
                <a:tab pos="1033463" algn="l"/>
              </a:tabLst>
            </a:pPr>
            <a:r>
              <a:rPr lang="en-US" altLang="en-US" smtClean="0"/>
              <a:t>To connect to a MySQL database server: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  <a:tabLst>
                <a:tab pos="1033463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$DBConnect = mysqli_connect("localhost", "dongosselin", "rosebud", "real_estate");</a:t>
            </a:r>
          </a:p>
          <a:p>
            <a:pPr eaLnBrk="1" hangingPunct="1">
              <a:tabLst>
                <a:tab pos="1033463" algn="l"/>
              </a:tabLst>
            </a:pPr>
            <a:r>
              <a:rPr lang="en-US" altLang="en-US" smtClean="0"/>
              <a:t>To connect to the MySQL database server using object-oriented style: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  <a:tabLst>
                <a:tab pos="1033463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$DBConnect = new mysqli("localhost", "dongosselin",</a:t>
            </a:r>
          </a:p>
          <a:p>
            <a:pPr eaLnBrk="1" hangingPunct="1">
              <a:buFont typeface="Wingdings" panose="05000000000000000000" pitchFamily="2" charset="2"/>
              <a:buNone/>
              <a:tabLst>
                <a:tab pos="1033463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		"rosebud", "real_estate");</a:t>
            </a:r>
          </a:p>
          <a:p>
            <a:pPr eaLnBrk="1" hangingPunct="1">
              <a:tabLst>
                <a:tab pos="1033463" algn="l"/>
              </a:tabLst>
            </a:pPr>
            <a:endParaRPr lang="en-US" altLang="en-US" sz="2100" smtClean="0">
              <a:latin typeface="Courier New" panose="02070309020205020404" pitchFamily="49" charset="0"/>
            </a:endParaRPr>
          </a:p>
          <a:p>
            <a:pPr eaLnBrk="1" hangingPunct="1">
              <a:tabLst>
                <a:tab pos="1033463" algn="l"/>
              </a:tabLst>
            </a:pPr>
            <a:endParaRPr lang="en-US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463F5-1921-41C3-845A-DF7660512C1A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Instantiating and Closing a MySQL Database Object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tabLst>
                <a:tab pos="1206500" algn="l"/>
              </a:tabLst>
            </a:pPr>
            <a:r>
              <a:rPr lang="en-US" altLang="en-US" smtClean="0"/>
              <a:t>This statement also uses the </a:t>
            </a:r>
            <a:r>
              <a:rPr lang="en-US" altLang="en-US" smtClean="0">
                <a:latin typeface="Courier New" panose="02070309020205020404" pitchFamily="49" charset="0"/>
              </a:rPr>
              <a:t>mysqli()</a:t>
            </a:r>
            <a:r>
              <a:rPr lang="en-US" altLang="en-US" smtClean="0"/>
              <a:t> constructor function to instantiate a </a:t>
            </a:r>
            <a:r>
              <a:rPr lang="en-US" altLang="en-US" smtClean="0">
                <a:latin typeface="Courier New" panose="02070309020205020404" pitchFamily="49" charset="0"/>
              </a:rPr>
              <a:t>mysqli</a:t>
            </a:r>
            <a:r>
              <a:rPr lang="en-US" altLang="en-US" smtClean="0"/>
              <a:t> class object named </a:t>
            </a:r>
            <a:r>
              <a:rPr lang="en-US" altLang="en-US" smtClean="0">
                <a:latin typeface="Courier New" panose="02070309020205020404" pitchFamily="49" charset="0"/>
              </a:rPr>
              <a:t>$DBConnect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  <a:tabLst>
                <a:tab pos="1206500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</a:t>
            </a:r>
            <a:r>
              <a:rPr lang="en-US" altLang="en-US" sz="2100" smtClean="0">
                <a:latin typeface="Courier New" panose="02070309020205020404" pitchFamily="49" charset="0"/>
              </a:rPr>
              <a:t>$DBConnect = new mysqli("localhost", "dongosselin","rosebud", "real_estate");</a:t>
            </a:r>
          </a:p>
          <a:p>
            <a:pPr eaLnBrk="1" hangingPunct="1">
              <a:tabLst>
                <a:tab pos="1206500" algn="l"/>
              </a:tabLst>
            </a:pPr>
            <a:r>
              <a:rPr lang="en-US" altLang="en-US" smtClean="0"/>
              <a:t>To explicitly close the database connection, use the </a:t>
            </a:r>
            <a:r>
              <a:rPr lang="en-US" altLang="en-US" smtClean="0">
                <a:latin typeface="Courier New" panose="02070309020205020404" pitchFamily="49" charset="0"/>
              </a:rPr>
              <a:t>close()</a:t>
            </a:r>
            <a:r>
              <a:rPr lang="en-US" altLang="en-US" smtClean="0"/>
              <a:t> method of the </a:t>
            </a:r>
            <a:r>
              <a:rPr lang="en-US" altLang="en-US" smtClean="0">
                <a:latin typeface="Courier New" panose="02070309020205020404" pitchFamily="49" charset="0"/>
              </a:rPr>
              <a:t>mysqli</a:t>
            </a:r>
            <a:r>
              <a:rPr lang="en-US" altLang="en-US" smtClean="0"/>
              <a:t> class</a:t>
            </a:r>
          </a:p>
          <a:p>
            <a:pPr eaLnBrk="1" hangingPunct="1">
              <a:buFont typeface="Wingdings" panose="05000000000000000000" pitchFamily="2" charset="2"/>
              <a:buNone/>
              <a:tabLst>
                <a:tab pos="1206500" algn="l"/>
              </a:tabLst>
            </a:pPr>
            <a:r>
              <a:rPr lang="en-US" altLang="en-US" sz="2400" smtClean="0">
                <a:latin typeface="Courier New" panose="02070309020205020404" pitchFamily="49" charset="0"/>
              </a:rPr>
              <a:t>	 </a:t>
            </a:r>
            <a:r>
              <a:rPr lang="en-US" altLang="en-US" sz="2100" smtClean="0">
                <a:latin typeface="Courier New" panose="02070309020205020404" pitchFamily="49" charset="0"/>
              </a:rPr>
              <a:t>$DBConnect-&gt;close();</a:t>
            </a:r>
          </a:p>
          <a:p>
            <a:pPr eaLnBrk="1" hangingPunct="1">
              <a:buFont typeface="Wingdings" panose="05000000000000000000" pitchFamily="2" charset="2"/>
              <a:buNone/>
              <a:tabLst>
                <a:tab pos="1206500" algn="l"/>
              </a:tabLst>
            </a:pPr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62587F-1B96-4771-A861-7AC2814540FE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Selecting a Database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Select or change a database with the </a:t>
            </a:r>
            <a:r>
              <a:rPr lang="en-US" altLang="en-US" smtClean="0">
                <a:latin typeface="Courier New" panose="02070309020205020404" pitchFamily="49" charset="0"/>
              </a:rPr>
              <a:t>mysqli_select_db()</a:t>
            </a:r>
            <a:r>
              <a:rPr lang="en-US" altLang="en-US" smtClean="0"/>
              <a:t> function</a:t>
            </a:r>
          </a:p>
          <a:p>
            <a:pPr eaLnBrk="1" hangingPunct="1"/>
            <a:r>
              <a:rPr lang="en-US" altLang="en-US" smtClean="0"/>
              <a:t>Pass two arguments to the </a:t>
            </a:r>
            <a:r>
              <a:rPr lang="en-US" altLang="en-US" smtClean="0">
                <a:latin typeface="Courier New" panose="02070309020205020404" pitchFamily="49" charset="0"/>
              </a:rPr>
              <a:t>mysqli_select_db()</a:t>
            </a:r>
            <a:r>
              <a:rPr lang="en-US" altLang="en-US" smtClean="0"/>
              <a:t> function: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1. The variable representing the database   </a:t>
            </a:r>
            <a:br>
              <a:rPr lang="en-US" altLang="en-US" smtClean="0"/>
            </a:br>
            <a:r>
              <a:rPr lang="en-US" altLang="en-US" smtClean="0"/>
              <a:t> connection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2. The name of the database you want to use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7C797-5571-40EA-AFF5-D760DCC359FB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Selecting a Database (continued)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382000" cy="2743200"/>
          </a:xfrm>
        </p:spPr>
        <p:txBody>
          <a:bodyPr/>
          <a:lstStyle/>
          <a:p>
            <a:pPr eaLnBrk="1" hangingPunct="1"/>
            <a:r>
              <a:rPr lang="en-US" altLang="en-US" smtClean="0"/>
              <a:t>An object-oriented version of the code: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$DBConnect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=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mysqli_connect("localhost",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"dongosselin", "rosebud");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 smtClean="0">
                <a:latin typeface="Courier New" panose="02070309020205020404" pitchFamily="49" charset="0"/>
              </a:rPr>
              <a:t>$DBConnect-&gt;select_db("real_estate");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i="1" smtClean="0">
                <a:latin typeface="Courier New" panose="02070309020205020404" pitchFamily="49" charset="0"/>
              </a:rPr>
              <a:t>// additional statements that access or manipulate the database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$DBConnect-&gt;close();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7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C6CFF-325B-4432-9DB9-8C0A4025C964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Handling MySQL Errors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mtClean="0"/>
              <a:t>With object-oriented style, you cannot terminate script execution with the </a:t>
            </a:r>
            <a:r>
              <a:rPr lang="en-US" altLang="en-US" smtClean="0">
                <a:latin typeface="Courier New" panose="02070309020205020404" pitchFamily="49" charset="0"/>
              </a:rPr>
              <a:t>die()</a:t>
            </a:r>
            <a:r>
              <a:rPr lang="en-US" altLang="en-US" smtClean="0"/>
              <a:t> or </a:t>
            </a:r>
            <a:r>
              <a:rPr lang="en-US" altLang="en-US" smtClean="0">
                <a:latin typeface="Courier New" panose="02070309020205020404" pitchFamily="49" charset="0"/>
              </a:rPr>
              <a:t>exit()</a:t>
            </a:r>
            <a:r>
              <a:rPr lang="en-US" altLang="en-US" smtClean="0"/>
              <a:t> functions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$DBConnect = @mysqli_connect("localhost", "dongosselin", "rosebud")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      Or die("&lt;p&gt;Unable to connect to the database server.&lt;/p&gt;"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      . "&lt;p&gt;Error code " . mysqli_connect_errno()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smtClean="0">
                <a:latin typeface="Courier New" panose="02070309020205020404" pitchFamily="49" charset="0"/>
              </a:rPr>
              <a:t>      . ": " . mysqli_connect_error()) . "&lt;/p&gt;";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700" smtClean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F34E7-4BD1-4DE7-87F6-53C106D86B30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Handling MySQL Errors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458200" cy="4987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With object-oriented style, check whether a value is assigned to the </a:t>
            </a:r>
            <a:r>
              <a:rPr lang="en-US" altLang="en-US" smtClean="0">
                <a:latin typeface="Courier New" panose="02070309020205020404" pitchFamily="49" charset="0"/>
              </a:rPr>
              <a:t>mysqli_connect_errno()</a:t>
            </a:r>
            <a:r>
              <a:rPr lang="en-US" altLang="en-US" smtClean="0"/>
              <a:t> or </a:t>
            </a:r>
            <a:r>
              <a:rPr lang="en-US" altLang="en-US" smtClean="0">
                <a:latin typeface="Courier New" panose="02070309020205020404" pitchFamily="49" charset="0"/>
              </a:rPr>
              <a:t>mysqli_connect_error()</a:t>
            </a:r>
            <a:r>
              <a:rPr lang="en-US" altLang="en-US" smtClean="0"/>
              <a:t> functions and then call the </a:t>
            </a:r>
            <a:r>
              <a:rPr lang="en-US" altLang="en-US" smtClean="0">
                <a:latin typeface="Courier New" panose="02070309020205020404" pitchFamily="49" charset="0"/>
              </a:rPr>
              <a:t>die()</a:t>
            </a:r>
            <a:r>
              <a:rPr lang="en-US" altLang="en-US" smtClean="0"/>
              <a:t> function to terminate script execution</a:t>
            </a:r>
            <a:endParaRPr lang="en-US" altLang="en-US" sz="19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$DBConnect = @new mysqli("localhost", "dgosselin", "rosebud");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if (mysqli_connect_errno())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      die("&lt;p&gt;Unable to connect to the database server.&lt;/p&gt;"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      . "&lt;p&gt;Error code " . mysqli_connect_errno()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      . ": " . mysqli_connect_error()) . "&lt;/p&gt;";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65B8C5-100E-4B4E-9289-B2D73158443A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Handling MySQL Errors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4911725"/>
          </a:xfrm>
        </p:spPr>
        <p:txBody>
          <a:bodyPr/>
          <a:lstStyle/>
          <a:p>
            <a:pPr eaLnBrk="1" hangingPunct="1"/>
            <a:r>
              <a:rPr lang="en-US" altLang="en-US" sz="3500" smtClean="0"/>
              <a:t>For any methods of the </a:t>
            </a:r>
            <a:r>
              <a:rPr lang="en-US" altLang="en-US" sz="3500" smtClean="0">
                <a:latin typeface="Courier New" panose="02070309020205020404" pitchFamily="49" charset="0"/>
              </a:rPr>
              <a:t>mysqli</a:t>
            </a:r>
            <a:r>
              <a:rPr lang="en-US" altLang="en-US" sz="3500" smtClean="0"/>
              <a:t> class that fail (as indicated by a return value of false), terminate script execution by appending </a:t>
            </a:r>
            <a:r>
              <a:rPr lang="en-US" altLang="en-US" sz="3500" smtClean="0">
                <a:latin typeface="Courier New" panose="02070309020205020404" pitchFamily="49" charset="0"/>
              </a:rPr>
              <a:t>die()</a:t>
            </a:r>
            <a:r>
              <a:rPr lang="en-US" altLang="en-US" sz="3500" smtClean="0"/>
              <a:t> or </a:t>
            </a:r>
            <a:r>
              <a:rPr lang="en-US" altLang="en-US" sz="3500" smtClean="0">
                <a:latin typeface="Courier New" panose="02070309020205020404" pitchFamily="49" charset="0"/>
              </a:rPr>
              <a:t>exit()</a:t>
            </a:r>
            <a:r>
              <a:rPr lang="en-US" altLang="en-US" sz="3500" smtClean="0"/>
              <a:t> functions to method call statements</a:t>
            </a:r>
          </a:p>
          <a:p>
            <a:pPr eaLnBrk="1" hangingPunct="1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$DBName = "guitars";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@$DBConnect-&gt;select_db($DBName)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     Or die("&lt;p&gt;Unable to select the database.&lt;/p&gt;"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     . "&lt;p&gt;Error code " . mysqli_errno($DBConnect)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     . ": " . mysqli_error($DBConnect)) . "&lt;/p&gt;";</a:t>
            </a:r>
          </a:p>
          <a:p>
            <a:pPr eaLnBrk="1" hangingPunct="1"/>
            <a:endParaRPr lang="en-US" altLang="en-US" sz="21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PHP-Object Oriented Programming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63929" y="6388100"/>
            <a:ext cx="2133600" cy="457200"/>
          </a:xfrm>
        </p:spPr>
        <p:txBody>
          <a:bodyPr/>
          <a:lstStyle/>
          <a:p>
            <a:pPr>
              <a:defRPr/>
            </a:pPr>
            <a:fld id="{DE0B8B2E-8111-4E5E-BB47-580BA90F6340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2819400" y="685800"/>
            <a:ext cx="2279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/>
              <a:t>LEARNING TOPICS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2819400" y="1342098"/>
            <a:ext cx="2602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Introduction to OOP’s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3207055" y="1619097"/>
            <a:ext cx="3415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Understanding Encapsulation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3207055" y="1896096"/>
            <a:ext cx="2000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OOP and Class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3154155" y="2173095"/>
            <a:ext cx="3333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Using objects in PHP Scripts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>
            <a:off x="3154156" y="2450094"/>
            <a:ext cx="5180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Working with database connections as Objects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154155" y="2727093"/>
            <a:ext cx="2867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>
                <a:cs typeface="Courier New" pitchFamily="49" charset="0"/>
              </a:rPr>
              <a:t>Handling MYSQL Errors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2819399" y="3004092"/>
            <a:ext cx="3162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Executing SQL Statements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2819399" y="3281091"/>
            <a:ext cx="3526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Defining Custom PHP Classes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54224" y="3555531"/>
            <a:ext cx="2940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Creating Class Definition</a:t>
            </a:r>
            <a:endParaRPr lang="en-IN" dirty="0"/>
          </a:p>
        </p:txBody>
      </p:sp>
      <p:sp>
        <p:nvSpPr>
          <p:cNvPr id="16" name="Rectangle 15"/>
          <p:cNvSpPr/>
          <p:nvPr/>
        </p:nvSpPr>
        <p:spPr>
          <a:xfrm>
            <a:off x="3041115" y="3787508"/>
            <a:ext cx="3722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Storing Classes in External Files</a:t>
            </a:r>
            <a:endParaRPr lang="en-IN" dirty="0"/>
          </a:p>
        </p:txBody>
      </p:sp>
      <p:sp>
        <p:nvSpPr>
          <p:cNvPr id="17" name="Rectangle 16"/>
          <p:cNvSpPr/>
          <p:nvPr/>
        </p:nvSpPr>
        <p:spPr>
          <a:xfrm>
            <a:off x="3041115" y="4019484"/>
            <a:ext cx="160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Data Hiding</a:t>
            </a:r>
            <a:endParaRPr lang="en-IN" dirty="0"/>
          </a:p>
        </p:txBody>
      </p:sp>
      <p:sp>
        <p:nvSpPr>
          <p:cNvPr id="19" name="Rectangle 18"/>
          <p:cNvSpPr/>
          <p:nvPr/>
        </p:nvSpPr>
        <p:spPr>
          <a:xfrm>
            <a:off x="2819399" y="4287499"/>
            <a:ext cx="2863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Using Access Specifiers</a:t>
            </a:r>
            <a:endParaRPr lang="en-IN" dirty="0"/>
          </a:p>
        </p:txBody>
      </p:sp>
      <p:sp>
        <p:nvSpPr>
          <p:cNvPr id="20" name="Rectangle 19"/>
          <p:cNvSpPr/>
          <p:nvPr/>
        </p:nvSpPr>
        <p:spPr>
          <a:xfrm>
            <a:off x="2819400" y="4562014"/>
            <a:ext cx="2312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Serializing Objects</a:t>
            </a:r>
            <a:endParaRPr lang="en-IN" dirty="0"/>
          </a:p>
        </p:txBody>
      </p:sp>
      <p:sp>
        <p:nvSpPr>
          <p:cNvPr id="21" name="Rectangle 20"/>
          <p:cNvSpPr/>
          <p:nvPr/>
        </p:nvSpPr>
        <p:spPr>
          <a:xfrm>
            <a:off x="2819400" y="4839013"/>
            <a:ext cx="3744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Working With Member Functions</a:t>
            </a:r>
            <a:endParaRPr lang="en-IN" dirty="0"/>
          </a:p>
        </p:txBody>
      </p:sp>
      <p:sp>
        <p:nvSpPr>
          <p:cNvPr id="22" name="Rectangle 21"/>
          <p:cNvSpPr/>
          <p:nvPr/>
        </p:nvSpPr>
        <p:spPr>
          <a:xfrm>
            <a:off x="2819399" y="5117068"/>
            <a:ext cx="2722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 smtClean="0"/>
              <a:t>Serialization Functions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4860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B05C0D-886D-49CD-8387-1A213DB82CF4}" type="slidenum">
              <a:rPr lang="en-US" altLang="en-US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Executing SQL Statements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With object-oriented style, use the </a:t>
            </a:r>
            <a:r>
              <a:rPr lang="en-US" altLang="en-US" smtClean="0">
                <a:latin typeface="Courier New" panose="02070309020205020404" pitchFamily="49" charset="0"/>
              </a:rPr>
              <a:t>query()</a:t>
            </a:r>
            <a:r>
              <a:rPr lang="en-US" altLang="en-US" smtClean="0"/>
              <a:t> method of the </a:t>
            </a:r>
            <a:r>
              <a:rPr lang="en-US" altLang="en-US" smtClean="0">
                <a:latin typeface="Courier New" panose="02070309020205020404" pitchFamily="49" charset="0"/>
              </a:rPr>
              <a:t>mysqli</a:t>
            </a:r>
            <a:r>
              <a:rPr lang="en-US" altLang="en-US" smtClean="0"/>
              <a:t> class</a:t>
            </a:r>
          </a:p>
          <a:p>
            <a:pPr eaLnBrk="1" hangingPunct="1"/>
            <a:r>
              <a:rPr lang="en-US" altLang="en-US" smtClean="0"/>
              <a:t>To return the fields in the current row of a resultset into an indexed array use:</a:t>
            </a:r>
          </a:p>
          <a:p>
            <a:pPr lvl="1" eaLnBrk="1" hangingPunct="1"/>
            <a:r>
              <a:rPr lang="en-US" altLang="en-US" smtClean="0"/>
              <a:t>The </a:t>
            </a:r>
            <a:r>
              <a:rPr lang="en-US" altLang="en-US" smtClean="0">
                <a:latin typeface="Courier New" panose="02070309020205020404" pitchFamily="49" charset="0"/>
              </a:rPr>
              <a:t>mysqli_fetch_row()</a:t>
            </a:r>
            <a:r>
              <a:rPr lang="en-US" altLang="en-US" smtClean="0"/>
              <a:t> function</a:t>
            </a:r>
          </a:p>
          <a:p>
            <a:pPr eaLnBrk="1" hangingPunct="1"/>
            <a:r>
              <a:rPr lang="en-US" altLang="en-US" smtClean="0"/>
              <a:t>To return the fields in the current row of a resultset into an associative array use:</a:t>
            </a:r>
          </a:p>
          <a:p>
            <a:pPr lvl="1" eaLnBrk="1" hangingPunct="1"/>
            <a:r>
              <a:rPr lang="en-US" altLang="en-US" smtClean="0"/>
              <a:t>The </a:t>
            </a:r>
            <a:r>
              <a:rPr lang="en-US" altLang="en-US" smtClean="0">
                <a:latin typeface="Courier New" panose="02070309020205020404" pitchFamily="49" charset="0"/>
              </a:rPr>
              <a:t>mysqli_fetch_assoc()</a:t>
            </a:r>
            <a:r>
              <a:rPr lang="en-US" altLang="en-US" smtClean="0"/>
              <a:t> function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EECF00-E50F-4A8A-B595-0D6427A1AFED}" type="slidenum">
              <a:rPr lang="en-US" altLang="en-US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Executing SQL Statements (continued)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$TableName = "inventory";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$SQLstring = "SELECT * FROM inventory";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b="1" smtClean="0">
                <a:latin typeface="Courier New" panose="02070309020205020404" pitchFamily="49" charset="0"/>
              </a:rPr>
              <a:t>$QueryResult = $DBConnect-&gt;query($SQLstring)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 	Or die("&lt;p&gt;Unable to execute the query.&lt;/p&gt;"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        . "&lt;p&gt;Error code “ . $DBConnect-&gt;errno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        . ": “ . $DBConnect-&gt;error) . "&lt;/p&gt;";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echo "&lt;table width='100%‘ border='1'&gt;";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echo "&lt;tr&gt;&lt;th&gt;Make&lt;/th&gt;&lt;th&gt;Model&lt;/th&gt;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&lt;th&gt;Price&lt;/th&gt;&lt;th&gt;Inventory&lt;/th&gt;&lt;/tr&gt;";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b="1" smtClean="0">
                <a:latin typeface="Courier New" panose="02070309020205020404" pitchFamily="49" charset="0"/>
              </a:rPr>
              <a:t>$Row = $QueryResult-&gt;fetch_row();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do {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    	echo "&lt;tr&gt;&lt;td&gt;{$Row[0]}&lt;/td&gt;";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		echo "&lt;td&gt;{$Row[1]}&lt;/td&gt;";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		echo "&lt;td align='right'&gt;{$Row[2]}&lt;/td&gt;";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		echo "&lt;td align='right'&gt;{$Row[3]}&lt;/td&gt;&lt;/tr&gt;";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b="1" smtClean="0">
                <a:latin typeface="Courier New" panose="02070309020205020404" pitchFamily="49" charset="0"/>
              </a:rPr>
              <a:t>		$Row = $QueryResult-&gt;fetch_row();</a:t>
            </a:r>
          </a:p>
          <a:p>
            <a:pPr eaLnBrk="1" hangingPunct="1">
              <a:lnSpc>
                <a:spcPct val="75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} while ($Row);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570FA9-8F8C-4CDF-8319-F1D1F93FBC42}" type="slidenum">
              <a:rPr lang="en-US" altLang="en-US"/>
              <a:pPr>
                <a:defRPr/>
              </a:pPr>
              <a:t>22</a:t>
            </a:fld>
            <a:endParaRPr lang="en-US" altLang="en-US"/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Defining Custom PHP Classes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Data structure</a:t>
            </a:r>
            <a:r>
              <a:rPr lang="en-US" altLang="en-US" smtClean="0"/>
              <a:t> refers to a system for organizing data</a:t>
            </a:r>
          </a:p>
          <a:p>
            <a:pPr eaLnBrk="1" hangingPunct="1"/>
            <a:r>
              <a:rPr lang="en-US" altLang="en-US" smtClean="0"/>
              <a:t>The functions and variables defined in a class are called </a:t>
            </a:r>
            <a:r>
              <a:rPr lang="en-US" altLang="en-US" b="1" smtClean="0"/>
              <a:t>class members</a:t>
            </a:r>
          </a:p>
          <a:p>
            <a:pPr eaLnBrk="1" hangingPunct="1"/>
            <a:r>
              <a:rPr lang="en-US" altLang="en-US" smtClean="0"/>
              <a:t>Class variables are referred to as </a:t>
            </a:r>
            <a:r>
              <a:rPr lang="en-US" altLang="en-US" b="1" smtClean="0"/>
              <a:t>data members</a:t>
            </a:r>
            <a:r>
              <a:rPr lang="en-US" altLang="en-US" smtClean="0"/>
              <a:t> or </a:t>
            </a:r>
            <a:r>
              <a:rPr lang="en-US" altLang="en-US" b="1" smtClean="0"/>
              <a:t>member variables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smtClean="0"/>
              <a:t>Class functions are referred to as </a:t>
            </a:r>
            <a:r>
              <a:rPr lang="en-US" altLang="en-US" b="1" smtClean="0"/>
              <a:t>member</a:t>
            </a:r>
            <a:r>
              <a:rPr lang="en-US" altLang="en-US" smtClean="0"/>
              <a:t> </a:t>
            </a:r>
            <a:r>
              <a:rPr lang="en-US" altLang="en-US" b="1" smtClean="0"/>
              <a:t>functions</a:t>
            </a:r>
            <a:r>
              <a:rPr lang="en-US" altLang="en-US" smtClean="0"/>
              <a:t> or </a:t>
            </a:r>
            <a:r>
              <a:rPr lang="en-US" altLang="en-US" b="1" smtClean="0"/>
              <a:t>function members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B9677-6E50-474B-ADC0-C7549A05A3D2}" type="slidenum">
              <a:rPr lang="en-US" altLang="en-US"/>
              <a:pPr>
                <a:defRPr/>
              </a:pPr>
              <a:t>23</a:t>
            </a:fld>
            <a:endParaRPr lang="en-US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Defining Custom PHP Classes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eaLnBrk="1" hangingPunct="1"/>
            <a:r>
              <a:rPr lang="en-US" altLang="en-US" smtClean="0"/>
              <a:t>Classes: </a:t>
            </a:r>
          </a:p>
          <a:p>
            <a:pPr lvl="1" eaLnBrk="1" hangingPunct="1"/>
            <a:r>
              <a:rPr lang="en-US" altLang="en-US" smtClean="0"/>
              <a:t>Help make complex programs easier to manage</a:t>
            </a:r>
          </a:p>
          <a:p>
            <a:pPr lvl="1" eaLnBrk="1" hangingPunct="1"/>
            <a:r>
              <a:rPr lang="en-US" altLang="en-US" smtClean="0"/>
              <a:t>Hide information that users of a class do not need to access or know about</a:t>
            </a:r>
          </a:p>
          <a:p>
            <a:pPr lvl="1" eaLnBrk="1" hangingPunct="1"/>
            <a:r>
              <a:rPr lang="en-US" altLang="en-US" smtClean="0"/>
              <a:t>Make it easier to reuse code or distribute your code to others for use in their programs</a:t>
            </a:r>
          </a:p>
          <a:p>
            <a:pPr eaLnBrk="1" hangingPunct="1"/>
            <a:r>
              <a:rPr lang="en-US" altLang="en-US" smtClean="0"/>
              <a:t>Inherited characteristics allow you to build new classes based on existing classes without having to rewrite the code contained in the existing one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F9B46-BFAF-44AC-B091-572EDB0F1676}" type="slidenum">
              <a:rPr lang="en-US" altLang="en-US"/>
              <a:pPr>
                <a:defRPr/>
              </a:pPr>
              <a:t>24</a:t>
            </a:fld>
            <a:endParaRPr lang="en-US" alt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Creating a Class Definition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4911725"/>
          </a:xfrm>
        </p:spPr>
        <p:txBody>
          <a:bodyPr/>
          <a:lstStyle/>
          <a:p>
            <a:pPr eaLnBrk="1" hangingPunct="1"/>
            <a:r>
              <a:rPr lang="en-US" altLang="en-US" smtClean="0"/>
              <a:t>To create a class in PHP, use the </a:t>
            </a:r>
            <a:r>
              <a:rPr lang="en-US" altLang="en-US" smtClean="0">
                <a:latin typeface="Courier New" panose="02070309020205020404" pitchFamily="49" charset="0"/>
              </a:rPr>
              <a:t>class</a:t>
            </a:r>
            <a:r>
              <a:rPr lang="en-US" altLang="en-US" smtClean="0"/>
              <a:t> keyword to write a class definition</a:t>
            </a:r>
          </a:p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/>
              <a:t>class definition</a:t>
            </a:r>
            <a:r>
              <a:rPr lang="en-US" altLang="en-US" smtClean="0"/>
              <a:t> contains the data members and member functions that make up the class</a:t>
            </a:r>
          </a:p>
          <a:p>
            <a:pPr eaLnBrk="1" hangingPunct="1"/>
            <a:r>
              <a:rPr lang="en-US" altLang="en-US" smtClean="0"/>
              <a:t>The syntax for defining a class is:</a:t>
            </a:r>
          </a:p>
          <a:p>
            <a:pPr lvl="1" eaLnBrk="1" hangingPunct="1">
              <a:spcBef>
                <a:spcPct val="55000"/>
              </a:spcBef>
              <a:buFont typeface="Wingdings" panose="05000000000000000000" pitchFamily="2" charset="2"/>
              <a:buNone/>
            </a:pPr>
            <a:r>
              <a:rPr lang="en-US" altLang="en-US" sz="2200" smtClean="0">
                <a:latin typeface="Courier New" panose="02070309020205020404" pitchFamily="49" charset="0"/>
              </a:rPr>
              <a:t>class </a:t>
            </a:r>
            <a:r>
              <a:rPr lang="en-US" altLang="en-US" sz="2200" i="1" smtClean="0">
                <a:latin typeface="Courier New" panose="02070309020205020404" pitchFamily="49" charset="0"/>
              </a:rPr>
              <a:t>ClassName</a:t>
            </a:r>
            <a:r>
              <a:rPr lang="en-US" altLang="en-US" sz="2200" smtClean="0">
                <a:latin typeface="Courier New" panose="02070309020205020404" pitchFamily="49" charset="0"/>
              </a:rPr>
              <a:t> {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i="1" smtClean="0">
                <a:latin typeface="Courier New" panose="02070309020205020404" pitchFamily="49" charset="0"/>
              </a:rPr>
              <a:t>data member and member function definitions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200" smtClean="0">
                <a:latin typeface="Courier New" panose="02070309020205020404" pitchFamily="49" charset="0"/>
              </a:rPr>
              <a:t>}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5DDE-0016-4E25-86D3-AA96133D77E7}" type="slidenum">
              <a:rPr lang="en-US" altLang="en-US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Creating a Class Definition (continued)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458200" cy="5064125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US" smtClean="0"/>
              <a:t>The </a:t>
            </a:r>
            <a:r>
              <a:rPr lang="en-US" altLang="en-US" b="1" i="1" smtClean="0">
                <a:latin typeface="Courier New" panose="02070309020205020404" pitchFamily="49" charset="0"/>
              </a:rPr>
              <a:t>ClassName</a:t>
            </a:r>
            <a:r>
              <a:rPr lang="en-US" altLang="en-US" i="1" smtClean="0"/>
              <a:t> </a:t>
            </a:r>
            <a:r>
              <a:rPr lang="en-US" altLang="en-US" smtClean="0"/>
              <a:t>portion of the class definition is the name of the new class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smtClean="0"/>
              <a:t>Class names usually begin with an uppercase letter to distinguish them from other identifiers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smtClean="0"/>
              <a:t>Within the class’s curly braces, declare the data type and field names for each piece of information stored in the structure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latin typeface="Courier New" panose="02070309020205020404" pitchFamily="49" charset="0"/>
              </a:rPr>
              <a:t>     class BankAccount {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en-US" altLang="en-US" sz="2100" b="1" i="1" smtClean="0">
                <a:latin typeface="Courier New" panose="02070309020205020404" pitchFamily="49" charset="0"/>
              </a:rPr>
              <a:t>     data member and member function definitions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latin typeface="Courier New" panose="02070309020205020404" pitchFamily="49" charset="0"/>
              </a:rPr>
              <a:t>     }</a:t>
            </a:r>
          </a:p>
          <a:p>
            <a:pPr eaLnBrk="1" hangingPunct="1">
              <a:lnSpc>
                <a:spcPct val="95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solidFill>
                  <a:srgbClr val="3333FF"/>
                </a:solidFill>
                <a:latin typeface="Courier New" panose="02070309020205020404" pitchFamily="49" charset="0"/>
              </a:rPr>
              <a:t>     $Checking = new BankAccount();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026DE-E574-4916-8B25-60626179CB42}" type="slidenum">
              <a:rPr lang="en-US" altLang="en-US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Creating a Class Definition</a:t>
            </a: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763000" cy="4987925"/>
          </a:xfrm>
        </p:spPr>
        <p:txBody>
          <a:bodyPr/>
          <a:lstStyle/>
          <a:p>
            <a:pPr defTabSz="741363" eaLnBrk="1" hangingPunct="1">
              <a:lnSpc>
                <a:spcPct val="90000"/>
              </a:lnSpc>
              <a:tabLst>
                <a:tab pos="688975" algn="l"/>
              </a:tabLst>
            </a:pPr>
            <a:r>
              <a:rPr lang="en-US" altLang="en-US" smtClean="0"/>
              <a:t>Class names in a class definition are not followed by parentheses, as are function </a:t>
            </a:r>
            <a:br>
              <a:rPr lang="en-US" altLang="en-US" smtClean="0"/>
            </a:br>
            <a:r>
              <a:rPr lang="en-US" altLang="en-US" smtClean="0"/>
              <a:t>names in a function definition</a:t>
            </a:r>
          </a:p>
          <a:p>
            <a:pPr defTabSz="741363" eaLnBrk="1" hangingPunct="1">
              <a:lnSpc>
                <a:spcPct val="90000"/>
              </a:lnSpc>
              <a:spcBef>
                <a:spcPct val="55000"/>
              </a:spcBef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$Checking = new BankAccount();</a:t>
            </a:r>
          </a:p>
          <a:p>
            <a:pPr defTabSz="741363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echo 'The $Checking object is instantiated from the ' </a:t>
            </a:r>
          </a:p>
          <a:p>
            <a:pPr defTabSz="741363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88975" algn="l"/>
              </a:tabLst>
            </a:pPr>
            <a:r>
              <a:rPr lang="en-US" altLang="en-US" sz="1900" smtClean="0">
                <a:latin typeface="Courier New" panose="02070309020205020404" pitchFamily="49" charset="0"/>
              </a:rPr>
              <a:t>		. </a:t>
            </a:r>
            <a:r>
              <a:rPr lang="en-US" altLang="en-US" sz="1900" b="1" smtClean="0">
                <a:latin typeface="Courier New" panose="02070309020205020404" pitchFamily="49" charset="0"/>
              </a:rPr>
              <a:t>get_class($Checking)</a:t>
            </a:r>
            <a:r>
              <a:rPr lang="en-US" altLang="en-US" sz="1900" smtClean="0">
                <a:latin typeface="Courier New" panose="02070309020205020404" pitchFamily="49" charset="0"/>
              </a:rPr>
              <a:t> . " class.&lt;/p&gt;";</a:t>
            </a:r>
          </a:p>
          <a:p>
            <a:pPr defTabSz="741363" eaLnBrk="1" hangingPunct="1">
              <a:lnSpc>
                <a:spcPct val="90000"/>
              </a:lnSpc>
              <a:tabLst>
                <a:tab pos="688975" algn="l"/>
              </a:tabLst>
            </a:pPr>
            <a:endParaRPr lang="en-US" altLang="en-US" smtClean="0"/>
          </a:p>
          <a:p>
            <a:pPr defTabSz="741363" eaLnBrk="1" hangingPunct="1">
              <a:lnSpc>
                <a:spcPct val="90000"/>
              </a:lnSpc>
              <a:tabLst>
                <a:tab pos="688975" algn="l"/>
              </a:tabLst>
            </a:pPr>
            <a:r>
              <a:rPr lang="en-US" altLang="en-US" smtClean="0"/>
              <a:t>Use the </a:t>
            </a:r>
            <a:r>
              <a:rPr lang="en-US" altLang="en-US" smtClean="0">
                <a:latin typeface="Courier New" panose="02070309020205020404" pitchFamily="49" charset="0"/>
              </a:rPr>
              <a:t>instanceof</a:t>
            </a:r>
            <a:r>
              <a:rPr lang="en-US" altLang="en-US" smtClean="0"/>
              <a:t> operator to determine whether an object is instantiated from a given class</a:t>
            </a:r>
          </a:p>
          <a:p>
            <a:pPr defTabSz="741363" eaLnBrk="1" hangingPunct="1">
              <a:lnSpc>
                <a:spcPct val="90000"/>
              </a:lnSpc>
              <a:tabLst>
                <a:tab pos="688975" algn="l"/>
              </a:tabLst>
            </a:pPr>
            <a:endParaRPr lang="en-US" altLang="en-US" smtClean="0"/>
          </a:p>
          <a:p>
            <a:pPr defTabSz="741363" eaLnBrk="1" hangingPunct="1">
              <a:lnSpc>
                <a:spcPct val="90000"/>
              </a:lnSpc>
              <a:tabLst>
                <a:tab pos="688975" algn="l"/>
              </a:tabLst>
            </a:pPr>
            <a:endParaRPr lang="en-US" altLang="en-US" sz="21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379B2-89C4-4040-A128-BB5EB090FA84}" type="slidenum">
              <a:rPr lang="en-US" altLang="en-US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Storing Classes in External Files</a:t>
            </a:r>
          </a:p>
        </p:txBody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PHP provides the following functions that allow you to use external files in your PHP scripts: </a:t>
            </a:r>
          </a:p>
          <a:p>
            <a:pPr lvl="1" eaLnBrk="1" hangingPunct="1"/>
            <a:r>
              <a:rPr lang="en-US" altLang="en-US" smtClean="0">
                <a:latin typeface="Courier New" panose="02070309020205020404" pitchFamily="49" charset="0"/>
              </a:rPr>
              <a:t>include()</a:t>
            </a:r>
            <a:r>
              <a:rPr lang="en-US" altLang="en-US" smtClean="0"/>
              <a:t> </a:t>
            </a:r>
          </a:p>
          <a:p>
            <a:pPr lvl="1" eaLnBrk="1" hangingPunct="1"/>
            <a:r>
              <a:rPr lang="en-US" altLang="en-US" smtClean="0">
                <a:latin typeface="Courier New" panose="02070309020205020404" pitchFamily="49" charset="0"/>
              </a:rPr>
              <a:t>require()</a:t>
            </a:r>
          </a:p>
          <a:p>
            <a:pPr lvl="1" eaLnBrk="1" hangingPunct="1"/>
            <a:r>
              <a:rPr lang="en-US" altLang="en-US" smtClean="0">
                <a:latin typeface="Courier New" panose="02070309020205020404" pitchFamily="49" charset="0"/>
              </a:rPr>
              <a:t>include_once()</a:t>
            </a:r>
          </a:p>
          <a:p>
            <a:pPr lvl="1" eaLnBrk="1" hangingPunct="1"/>
            <a:r>
              <a:rPr lang="en-US" altLang="en-US" smtClean="0">
                <a:latin typeface="Courier New" panose="02070309020205020404" pitchFamily="49" charset="0"/>
              </a:rPr>
              <a:t>require_once()</a:t>
            </a:r>
          </a:p>
          <a:p>
            <a:pPr eaLnBrk="1" hangingPunct="1"/>
            <a:r>
              <a:rPr lang="en-US" altLang="en-US" smtClean="0"/>
              <a:t>You pass to each function the name and path of the external file you want to use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BE48CB-A2CE-4F5C-BEF1-05BF49920B52}" type="slidenum">
              <a:rPr lang="en-US" altLang="en-US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Storing Classes in External Files 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include()</a:t>
            </a:r>
            <a:r>
              <a:rPr lang="en-US" altLang="en-US" smtClean="0"/>
              <a:t> and </a:t>
            </a:r>
            <a:r>
              <a:rPr lang="en-US" altLang="en-US" smtClean="0">
                <a:latin typeface="Courier New" panose="02070309020205020404" pitchFamily="49" charset="0"/>
              </a:rPr>
              <a:t>require()</a:t>
            </a:r>
            <a:r>
              <a:rPr lang="en-US" altLang="en-US" smtClean="0"/>
              <a:t> functions both insert the contents of an external file, called an </a:t>
            </a:r>
            <a:r>
              <a:rPr lang="en-US" altLang="en-US" b="1" smtClean="0"/>
              <a:t>include file</a:t>
            </a:r>
            <a:r>
              <a:rPr lang="en-US" altLang="en-US" smtClean="0"/>
              <a:t>, into a PHP script</a:t>
            </a:r>
          </a:p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include_once()</a:t>
            </a:r>
            <a:r>
              <a:rPr lang="en-US" altLang="en-US" smtClean="0"/>
              <a:t> and </a:t>
            </a:r>
            <a:r>
              <a:rPr lang="en-US" altLang="en-US" smtClean="0">
                <a:latin typeface="Courier New" panose="02070309020205020404" pitchFamily="49" charset="0"/>
              </a:rPr>
              <a:t>require_once()</a:t>
            </a:r>
            <a:r>
              <a:rPr lang="en-US" altLang="en-US" smtClean="0"/>
              <a:t> functions only include an external file once during the processing of a script</a:t>
            </a:r>
          </a:p>
          <a:p>
            <a:pPr eaLnBrk="1" hangingPunct="1"/>
            <a:r>
              <a:rPr lang="en-US" altLang="en-US" smtClean="0"/>
              <a:t>Any PHP code must be contained within a PHP script section (</a:t>
            </a:r>
            <a:r>
              <a:rPr lang="en-US" altLang="en-US" smtClean="0">
                <a:latin typeface="Courier New" panose="02070309020205020404" pitchFamily="49" charset="0"/>
              </a:rPr>
              <a:t>&lt;?php ... ?&gt;)</a:t>
            </a:r>
            <a:r>
              <a:rPr lang="en-US" altLang="en-US" smtClean="0"/>
              <a:t> in an external file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A81B7-A18F-45D9-94F9-D150EEDAD331}" type="slidenum">
              <a:rPr lang="en-US" altLang="en-US"/>
              <a:pPr>
                <a:defRPr/>
              </a:pPr>
              <a:t>29</a:t>
            </a:fld>
            <a:endParaRPr lang="en-US" altLang="en-US"/>
          </a:p>
        </p:txBody>
      </p:sp>
      <p:sp>
        <p:nvSpPr>
          <p:cNvPr id="593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Storing Classes in External Files</a:t>
            </a:r>
          </a:p>
        </p:txBody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5064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Use the </a:t>
            </a:r>
            <a:r>
              <a:rPr lang="en-US" altLang="en-US" smtClean="0">
                <a:latin typeface="Courier New" panose="02070309020205020404" pitchFamily="49" charset="0"/>
              </a:rPr>
              <a:t>include()</a:t>
            </a:r>
            <a:r>
              <a:rPr lang="en-US" altLang="en-US" smtClean="0"/>
              <a:t> and </a:t>
            </a:r>
            <a:r>
              <a:rPr lang="en-US" altLang="en-US" smtClean="0">
                <a:latin typeface="Courier New" panose="02070309020205020404" pitchFamily="49" charset="0"/>
              </a:rPr>
              <a:t>include_once()</a:t>
            </a:r>
            <a:r>
              <a:rPr lang="en-US" altLang="en-US" smtClean="0"/>
              <a:t> functions for files that will not prevent the application from running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Use the </a:t>
            </a:r>
            <a:r>
              <a:rPr lang="en-US" altLang="en-US" smtClean="0">
                <a:latin typeface="Courier New" panose="02070309020205020404" pitchFamily="49" charset="0"/>
              </a:rPr>
              <a:t>require()</a:t>
            </a:r>
            <a:r>
              <a:rPr lang="en-US" altLang="en-US" smtClean="0"/>
              <a:t> or </a:t>
            </a:r>
            <a:r>
              <a:rPr lang="en-US" altLang="en-US" smtClean="0">
                <a:latin typeface="Courier New" panose="02070309020205020404" pitchFamily="49" charset="0"/>
              </a:rPr>
              <a:t>require_once()</a:t>
            </a:r>
            <a:r>
              <a:rPr lang="en-US" altLang="en-US" smtClean="0"/>
              <a:t> functions for files that will prevent the app from running if not present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External files can be used for classes and for any type of PHP code or HTML code that you want to reuse on multiple Web pages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You can use any file extension you want for include files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C3B0B7-6602-4C5F-A76B-4BCCB623AF9C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Object-Oriented Programming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Object-oriented programming</a:t>
            </a:r>
            <a:r>
              <a:rPr lang="en-US" altLang="en-US" smtClean="0"/>
              <a:t> (OOP) refers to the creation of reusable software objects that can be easily incorporated into multiple programs</a:t>
            </a:r>
          </a:p>
          <a:p>
            <a:pPr eaLnBrk="1" hangingPunct="1"/>
            <a:r>
              <a:rPr lang="en-US" altLang="en-US" smtClean="0"/>
              <a:t>An</a:t>
            </a:r>
            <a:r>
              <a:rPr lang="en-US" altLang="en-US" b="1" smtClean="0"/>
              <a:t> object</a:t>
            </a:r>
            <a:r>
              <a:rPr lang="en-US" altLang="en-US" smtClean="0"/>
              <a:t> refers to programming code and data that can be treated as an individual unit or component</a:t>
            </a:r>
          </a:p>
          <a:p>
            <a:pPr eaLnBrk="1" hangingPunct="1"/>
            <a:r>
              <a:rPr lang="en-US" altLang="en-US" smtClean="0"/>
              <a:t>Objects are often also called </a:t>
            </a:r>
            <a:r>
              <a:rPr lang="en-US" altLang="en-US" b="1" smtClean="0"/>
              <a:t>components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0F9A8-6FAE-4917-BFF8-4378EA38A7A5}" type="slidenum">
              <a:rPr lang="en-US" altLang="en-US"/>
              <a:pPr>
                <a:defRPr/>
              </a:pPr>
              <a:t>30</a:t>
            </a:fld>
            <a:endParaRPr lang="en-US" altLang="en-US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Collecting Garbage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Garbage collection</a:t>
            </a:r>
            <a:r>
              <a:rPr lang="en-US" altLang="en-US" smtClean="0"/>
              <a:t> refers to cleaning up or reclaiming memory that is reserved by a program</a:t>
            </a:r>
          </a:p>
          <a:p>
            <a:pPr eaLnBrk="1" hangingPunct="1"/>
            <a:r>
              <a:rPr lang="en-US" altLang="en-US" smtClean="0"/>
              <a:t>PHP knows when your program no longer needs a variable or object and automatically cleans up the memory for you</a:t>
            </a:r>
          </a:p>
          <a:p>
            <a:pPr eaLnBrk="1" hangingPunct="1"/>
            <a:r>
              <a:rPr lang="en-US" altLang="en-US" smtClean="0"/>
              <a:t>The one exception is with open database connections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8F060-8B4B-4C68-9B36-2A486051E3B6}" type="slidenum">
              <a:rPr lang="en-US" altLang="en-US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Information Hiding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Information hiding</a:t>
            </a:r>
            <a:r>
              <a:rPr lang="en-US" altLang="en-US" smtClean="0"/>
              <a:t> states that any class members that other programmers, sometimes called clients, do not need to access or know about should be hidden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Helps minimize the amount of information that needs to pass in and out of an object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Reduces the complexity of the code that clients see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Prevents other programmers from accidentally introducing a bug into a program by modifying a class’s internal workings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C5BFE-7D84-4D11-8A47-F7A46A0E1CC5}" type="slidenum">
              <a:rPr lang="en-US" altLang="en-US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Access Specifiers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Access specifiers</a:t>
            </a:r>
            <a:r>
              <a:rPr lang="en-US" altLang="en-US" smtClean="0"/>
              <a:t> control a client’s access to individual data members and member functions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There are three levels of access specifiers in PHP: </a:t>
            </a:r>
            <a:r>
              <a:rPr lang="en-US" altLang="en-US" smtClean="0">
                <a:latin typeface="Courier New" panose="02070309020205020404" pitchFamily="49" charset="0"/>
              </a:rPr>
              <a:t>public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anose="02070309020205020404" pitchFamily="49" charset="0"/>
              </a:rPr>
              <a:t>private</a:t>
            </a:r>
            <a:r>
              <a:rPr lang="en-US" altLang="en-US" smtClean="0"/>
              <a:t>, and </a:t>
            </a:r>
            <a:r>
              <a:rPr lang="en-US" altLang="en-US" smtClean="0">
                <a:latin typeface="Courier New" panose="02070309020205020404" pitchFamily="49" charset="0"/>
              </a:rPr>
              <a:t>protected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</a:t>
            </a:r>
            <a:r>
              <a:rPr lang="en-US" altLang="en-US" b="1" smtClean="0">
                <a:latin typeface="Courier New" panose="02070309020205020404" pitchFamily="49" charset="0"/>
              </a:rPr>
              <a:t>public</a:t>
            </a:r>
            <a:r>
              <a:rPr lang="en-US" altLang="en-US" b="1" smtClean="0"/>
              <a:t> access specifier</a:t>
            </a:r>
            <a:r>
              <a:rPr lang="en-US" altLang="en-US" smtClean="0"/>
              <a:t> allows anyone to call a class’s member function or to modify a data member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E1616-D8AE-4A94-8CD3-13BA0DA997FA}" type="slidenum">
              <a:rPr lang="en-US" altLang="en-US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Access Specifiers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</a:t>
            </a:r>
            <a:r>
              <a:rPr lang="en-US" altLang="en-US" b="1" smtClean="0">
                <a:latin typeface="Courier New" panose="02070309020205020404" pitchFamily="49" charset="0"/>
              </a:rPr>
              <a:t>private</a:t>
            </a:r>
            <a:r>
              <a:rPr lang="en-US" altLang="en-US" b="1" smtClean="0"/>
              <a:t> access specifier</a:t>
            </a:r>
            <a:r>
              <a:rPr lang="en-US" altLang="en-US" smtClean="0"/>
              <a:t> prevents clients from calling member functions or accessing data members and is one of the key elements in information hiding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Private access does not restrict a class’s internal access to its own members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Private access restricts clients from accessing class members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0EE65-9CE5-4C12-9BC2-0111152C3690}" type="slidenum">
              <a:rPr lang="en-US" altLang="en-US"/>
              <a:pPr>
                <a:defRPr/>
              </a:pPr>
              <a:t>34</a:t>
            </a:fld>
            <a:endParaRPr lang="en-US" altLang="en-US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Access Specifiers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Include an access specifier at the beginning of a data member declaration statement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Courier New" panose="02070309020205020404" pitchFamily="49" charset="0"/>
              </a:rPr>
              <a:t>		class BankAccount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Courier New" panose="02070309020205020404" pitchFamily="49" charset="0"/>
              </a:rPr>
              <a:t>		     </a:t>
            </a:r>
            <a:r>
              <a:rPr lang="en-US" altLang="en-US" sz="2400" b="1" smtClean="0">
                <a:latin typeface="Courier New" panose="02070309020205020404" pitchFamily="49" charset="0"/>
              </a:rPr>
              <a:t>public</a:t>
            </a:r>
            <a:r>
              <a:rPr lang="en-US" altLang="en-US" sz="2400" smtClean="0">
                <a:latin typeface="Courier New" panose="02070309020205020404" pitchFamily="49" charset="0"/>
              </a:rPr>
              <a:t> $Balance = 0;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smtClean="0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Always assign an initial value to a data member when you first declare it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class BankAccount {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     public $Balance = 1 + 2;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}</a:t>
            </a:r>
            <a:endParaRPr lang="en-US" altLang="en-US" sz="20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6984A-2630-4F89-9C75-2A77DC8F5301}" type="slidenum">
              <a:rPr lang="en-US" altLang="en-US"/>
              <a:pPr>
                <a:defRPr/>
              </a:pPr>
              <a:t>35</a:t>
            </a:fld>
            <a:endParaRPr lang="en-US" altLang="en-US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Serializing Objects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86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Serialization</a:t>
            </a:r>
            <a:r>
              <a:rPr lang="en-US" altLang="en-US" smtClean="0"/>
              <a:t> refers to the process of converting an object into a string that you can store for reuse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This enables the sharing of objects within the same session used by multiple scripts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Session variables could be used but you would need to instantiate a new object and reassign the session variable values to the data members each time you call a script – this could be time consuming if the object has dozens of data members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Serialization stores both data members and member functions into strings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AF08BC-5EC2-44AE-A21C-7396E00BFC64}" type="slidenum">
              <a:rPr lang="en-US" altLang="en-US"/>
              <a:pPr>
                <a:defRPr/>
              </a:pPr>
              <a:t>36</a:t>
            </a:fld>
            <a:endParaRPr lang="en-US" altLang="en-US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Serializing Objects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534400" cy="4987925"/>
          </a:xfrm>
        </p:spPr>
        <p:txBody>
          <a:bodyPr/>
          <a:lstStyle/>
          <a:p>
            <a:pPr eaLnBrk="1" hangingPunct="1"/>
            <a:r>
              <a:rPr lang="en-US" altLang="en-US" sz="2600" smtClean="0"/>
              <a:t>To serialize an object, pass an object name to the </a:t>
            </a:r>
            <a:r>
              <a:rPr lang="en-US" altLang="en-US" sz="2600" smtClean="0">
                <a:latin typeface="Courier New" panose="02070309020205020404" pitchFamily="49" charset="0"/>
              </a:rPr>
              <a:t>serialize()</a:t>
            </a:r>
            <a:r>
              <a:rPr lang="en-US" altLang="en-US" sz="2600" smtClean="0"/>
              <a:t> function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200" smtClean="0">
                <a:latin typeface="Courier New" panose="02070309020205020404" pitchFamily="49" charset="0"/>
              </a:rPr>
              <a:t>		$SavedAccount = serialize($Checking);</a:t>
            </a:r>
            <a:endParaRPr lang="en-US" altLang="en-US" sz="2600" smtClean="0"/>
          </a:p>
          <a:p>
            <a:pPr eaLnBrk="1" hangingPunct="1"/>
            <a:r>
              <a:rPr lang="en-US" altLang="en-US" sz="2600" smtClean="0"/>
              <a:t>To convert serialized data back into an object, you use the </a:t>
            </a:r>
            <a:r>
              <a:rPr lang="en-US" altLang="en-US" sz="2600" smtClean="0">
                <a:latin typeface="Courier New" panose="02070309020205020404" pitchFamily="49" charset="0"/>
              </a:rPr>
              <a:t>unserialize()</a:t>
            </a:r>
            <a:r>
              <a:rPr lang="en-US" altLang="en-US" sz="2600" smtClean="0"/>
              <a:t> function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smtClean="0">
                <a:latin typeface="Courier New" panose="02070309020205020404" pitchFamily="49" charset="0"/>
              </a:rPr>
              <a:t>		$Checking = unserialize($SavedAccount);</a:t>
            </a:r>
          </a:p>
          <a:p>
            <a:pPr eaLnBrk="1" hangingPunct="1"/>
            <a:r>
              <a:rPr lang="en-US" altLang="en-US" sz="2600" smtClean="0"/>
              <a:t>Serialization is also used to store the data in large arrays</a:t>
            </a:r>
          </a:p>
          <a:p>
            <a:pPr eaLnBrk="1" hangingPunct="1"/>
            <a:r>
              <a:rPr lang="en-US" altLang="en-US" sz="2600" smtClean="0"/>
              <a:t>To use serialized objects between scripts, assign a serialized object to a session variable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   session_start();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 smtClean="0">
                <a:latin typeface="Courier New" panose="02070309020205020404" pitchFamily="49" charset="0"/>
              </a:rPr>
              <a:t>   $_SESSION('SavedAccount') = serialize($Checking);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FC8FBB-1FEB-41A6-BD2D-47143C9258FA}" type="slidenum">
              <a:rPr lang="en-US" altLang="en-US"/>
              <a:pPr>
                <a:defRPr/>
              </a:pPr>
              <a:t>37</a:t>
            </a:fld>
            <a:endParaRPr lang="en-US" altLang="en-US"/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Working with Member Functions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Create </a:t>
            </a:r>
            <a:r>
              <a:rPr lang="en-US" altLang="en-US" b="1" smtClean="0"/>
              <a:t>public</a:t>
            </a:r>
            <a:r>
              <a:rPr lang="en-US" altLang="en-US" smtClean="0"/>
              <a:t> member functions for any functions that clients need to access </a:t>
            </a:r>
          </a:p>
          <a:p>
            <a:pPr eaLnBrk="1" hangingPunct="1"/>
            <a:r>
              <a:rPr lang="en-US" altLang="en-US" smtClean="0"/>
              <a:t>Create </a:t>
            </a:r>
            <a:r>
              <a:rPr lang="en-US" altLang="en-US" b="1" smtClean="0"/>
              <a:t>private</a:t>
            </a:r>
            <a:r>
              <a:rPr lang="en-US" altLang="en-US" smtClean="0"/>
              <a:t> member functions for any functions that clients do not need to access</a:t>
            </a:r>
          </a:p>
          <a:p>
            <a:pPr eaLnBrk="1" hangingPunct="1"/>
            <a:r>
              <a:rPr lang="en-US" altLang="en-US" smtClean="0"/>
              <a:t>Access specifiers control a client’s access to individual data members and member functions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31365E-E2F2-4135-99F1-C76C35F6FB0B}" type="slidenum">
              <a:rPr lang="en-US" altLang="en-US"/>
              <a:pPr>
                <a:defRPr/>
              </a:pPr>
              <a:t>38</a:t>
            </a:fld>
            <a:endParaRPr lang="en-US" altLang="en-US"/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Working with Member Functions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4906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class BankAccount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public $Balance = 958.20;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b="1" smtClean="0">
                <a:latin typeface="Courier New" panose="02070309020205020404" pitchFamily="49" charset="0"/>
              </a:rPr>
              <a:t>		public function withdrawal($Amount)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b="1" smtClean="0">
                <a:latin typeface="Courier New" panose="02070309020205020404" pitchFamily="49" charset="0"/>
              </a:rPr>
              <a:t>			$this-&gt;Balance -= $Amount;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b="1" smtClean="0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if (class_exists("BankAccount"))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$Checking = new BankAccount();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else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exit("&lt;p&gt;The BankAccount class is not available!&lt;/p&gt;");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printf("&lt;p&gt;Your checking account balance is $%.2f.&lt;/p&gt;",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$Checking-&gt;Balance);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$Cash = 200;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b="1" smtClean="0">
                <a:latin typeface="Courier New" panose="02070309020205020404" pitchFamily="49" charset="0"/>
              </a:rPr>
              <a:t>		$Checking-&gt;withdrawal(200);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printf("&lt;p&gt;After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withdrawing $%.2f,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your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checking</a:t>
            </a:r>
            <a:r>
              <a:rPr lang="en-US" altLang="en-US" sz="1700" smtClean="0"/>
              <a:t> </a:t>
            </a:r>
            <a:r>
              <a:rPr lang="en-US" altLang="en-US" sz="1700" smtClean="0">
                <a:latin typeface="Courier New" panose="02070309020205020404" pitchFamily="49" charset="0"/>
              </a:rPr>
              <a:t>account</a:t>
            </a:r>
            <a:r>
              <a:rPr lang="en-US" altLang="en-US" sz="17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r>
              <a:rPr lang="en-US" altLang="en-US" sz="1700" smtClean="0"/>
              <a:t>                </a:t>
            </a:r>
            <a:r>
              <a:rPr lang="en-US" altLang="en-US" sz="1700" smtClean="0">
                <a:latin typeface="Courier New" panose="02070309020205020404" pitchFamily="49" charset="0"/>
              </a:rPr>
              <a:t>balance is $%.2f.&lt;/p&gt;", $Cash, $Checking-&gt;Balance);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622300" algn="l"/>
                <a:tab pos="1311275" algn="l"/>
              </a:tabLst>
            </a:pPr>
            <a:endParaRPr lang="en-US" altLang="en-US" sz="17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7BB037-2EC9-4C57-9C12-8DB75FFEC43B}" type="slidenum">
              <a:rPr lang="en-US" altLang="en-US"/>
              <a:pPr>
                <a:defRPr/>
              </a:pPr>
              <a:t>39</a:t>
            </a:fld>
            <a:endParaRPr lang="en-US" altLang="en-US"/>
          </a:p>
        </p:txBody>
      </p:sp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Initializing with Constructor Functions</a:t>
            </a:r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258888" algn="l"/>
                <a:tab pos="2292350" algn="l"/>
              </a:tabLst>
            </a:pPr>
            <a:r>
              <a:rPr lang="en-US" altLang="en-US" smtClean="0"/>
              <a:t>A </a:t>
            </a:r>
            <a:r>
              <a:rPr lang="en-US" altLang="en-US" b="1" smtClean="0"/>
              <a:t>constructor function</a:t>
            </a:r>
            <a:r>
              <a:rPr lang="en-US" altLang="en-US" smtClean="0"/>
              <a:t> is a special function that is called automatically when an object from a class is instantiated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class BankAccount {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private $AccountNumber;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private $CustomerName;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private $Balance;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function __construct() {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	$this-&gt;AccountNumber = 0;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	$this-&gt;Balance = 0;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	$this-&gt;CustomerName = "";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258888" algn="l"/>
                <a:tab pos="2292350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5AC0A-71B9-433B-A4E9-979F2931449D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Object-Oriented Programming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Data</a:t>
            </a:r>
            <a:r>
              <a:rPr lang="en-US" altLang="en-US" smtClean="0"/>
              <a:t> refers to information contained within variables or other types of storage structures</a:t>
            </a:r>
          </a:p>
          <a:p>
            <a:pPr eaLnBrk="1" hangingPunct="1"/>
            <a:r>
              <a:rPr lang="en-US" altLang="en-US" smtClean="0"/>
              <a:t>The functions associated with an object are called </a:t>
            </a:r>
            <a:r>
              <a:rPr lang="en-US" altLang="en-US" b="1" smtClean="0"/>
              <a:t>methods</a:t>
            </a:r>
          </a:p>
          <a:p>
            <a:pPr eaLnBrk="1" hangingPunct="1"/>
            <a:r>
              <a:rPr lang="en-US" altLang="en-US" smtClean="0"/>
              <a:t>The variables that are associated with an object are called </a:t>
            </a:r>
            <a:r>
              <a:rPr lang="en-US" altLang="en-US" b="1" smtClean="0"/>
              <a:t>properties</a:t>
            </a:r>
            <a:r>
              <a:rPr lang="en-US" altLang="en-US" smtClean="0"/>
              <a:t> or </a:t>
            </a:r>
            <a:r>
              <a:rPr lang="en-US" altLang="en-US" b="1" smtClean="0"/>
              <a:t>attributes</a:t>
            </a:r>
          </a:p>
          <a:p>
            <a:pPr eaLnBrk="1" hangingPunct="1"/>
            <a:r>
              <a:rPr lang="en-US" altLang="en-US" smtClean="0"/>
              <a:t>Popular object-oriented programming languages include C++, Java, and Visual Basic</a:t>
            </a:r>
            <a:endParaRPr lang="en-US" altLang="en-US" b="1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A3C9E-DBEC-4A4B-9990-145402738557}" type="slidenum">
              <a:rPr lang="en-US" altLang="en-US"/>
              <a:pPr>
                <a:defRPr/>
              </a:pPr>
              <a:t>40</a:t>
            </a:fld>
            <a:endParaRPr lang="en-US" altLang="en-US"/>
          </a:p>
        </p:txBody>
      </p:sp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Initializing with Constructor Functions</a:t>
            </a:r>
          </a:p>
        </p:txBody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</a:t>
            </a:r>
            <a:r>
              <a:rPr lang="en-US" altLang="en-US" smtClean="0">
                <a:latin typeface="Courier New" panose="02070309020205020404" pitchFamily="49" charset="0"/>
              </a:rPr>
              <a:t>__construct()</a:t>
            </a:r>
            <a:r>
              <a:rPr lang="en-US" altLang="en-US" smtClean="0"/>
              <a:t> function takes precedence over a function with the same name as the class</a:t>
            </a:r>
          </a:p>
          <a:p>
            <a:pPr eaLnBrk="1" hangingPunct="1"/>
            <a:r>
              <a:rPr lang="en-US" altLang="en-US" smtClean="0"/>
              <a:t>Constructor functions are commonly used in PHP to handle database connection tasks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7E1510-31AA-4099-B523-BAFB804ABA56}" type="slidenum">
              <a:rPr lang="en-US" altLang="en-US"/>
              <a:pPr>
                <a:defRPr/>
              </a:pPr>
              <a:t>41</a:t>
            </a:fld>
            <a:endParaRPr lang="en-US" altLang="en-US"/>
          </a:p>
        </p:txBody>
      </p:sp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Cleaning Up with Destructor Functions</a:t>
            </a:r>
          </a:p>
        </p:txBody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/>
              <a:t>default</a:t>
            </a:r>
            <a:r>
              <a:rPr lang="en-US" altLang="en-US" smtClean="0"/>
              <a:t> constructor function is called when a class object is first instantiated</a:t>
            </a:r>
          </a:p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/>
              <a:t>destructor</a:t>
            </a:r>
            <a:r>
              <a:rPr lang="en-US" altLang="en-US" smtClean="0"/>
              <a:t> function is called when the object is destroyed </a:t>
            </a:r>
          </a:p>
          <a:p>
            <a:pPr eaLnBrk="1" hangingPunct="1"/>
            <a:r>
              <a:rPr lang="en-US" altLang="en-US" smtClean="0"/>
              <a:t>A destructor function cleans up any resources allocated to an object after the object is destroyed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2B3D02-0A73-4D19-9D19-D5EAF6D91A97}" type="slidenum">
              <a:rPr lang="en-US" altLang="en-US"/>
              <a:pPr>
                <a:defRPr/>
              </a:pPr>
              <a:t>42</a:t>
            </a:fld>
            <a:endParaRPr lang="en-US" altLang="en-US"/>
          </a:p>
        </p:txBody>
      </p:sp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Cleaning Up with Destructor Functions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5064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A destructor function is commonly called in two ways: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When a script ends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When you manually delete an object with </a:t>
            </a:r>
            <a:br>
              <a:rPr lang="en-US" altLang="en-US" sz="2000" smtClean="0"/>
            </a:br>
            <a:r>
              <a:rPr lang="en-US" altLang="en-US" sz="2000" smtClean="0"/>
              <a:t>the </a:t>
            </a:r>
            <a:r>
              <a:rPr lang="en-US" altLang="en-US" sz="2000" smtClean="0">
                <a:latin typeface="Courier New" panose="02070309020205020404" pitchFamily="49" charset="0"/>
              </a:rPr>
              <a:t>unset()</a:t>
            </a:r>
            <a:r>
              <a:rPr lang="en-US" altLang="en-US" sz="2000" smtClean="0"/>
              <a:t> function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To add a destructor function to a PHP class, create a function named </a:t>
            </a:r>
            <a:r>
              <a:rPr lang="en-US" altLang="en-US" sz="2100" smtClean="0">
                <a:latin typeface="Courier New" panose="02070309020205020404" pitchFamily="49" charset="0"/>
              </a:rPr>
              <a:t>__destruct()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1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function __construct()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		$DBConnect = new mysqli("localhost", "dongosselin","rosebud", "real_estate")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latin typeface="Courier New" panose="02070309020205020404" pitchFamily="49" charset="0"/>
              </a:rPr>
              <a:t>function __destruct() {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latin typeface="Courier New" panose="02070309020205020404" pitchFamily="49" charset="0"/>
              </a:rPr>
              <a:t>		$DBConnect-&gt;close();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100" b="1" smtClean="0">
                <a:latin typeface="Courier New" panose="02070309020205020404" pitchFamily="49" charset="0"/>
              </a:rPr>
              <a:t>}</a:t>
            </a:r>
            <a:endParaRPr lang="en-US" altLang="en-US" sz="21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100" smtClean="0"/>
          </a:p>
          <a:p>
            <a:pPr eaLnBrk="1" hangingPunct="1">
              <a:lnSpc>
                <a:spcPct val="90000"/>
              </a:lnSpc>
            </a:pPr>
            <a:endParaRPr lang="en-US" altLang="en-US" sz="21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064793-293A-43AD-BC0A-8AD68E0353DD}" type="slidenum">
              <a:rPr lang="en-US" altLang="en-US"/>
              <a:pPr>
                <a:defRPr/>
              </a:pPr>
              <a:t>43</a:t>
            </a:fld>
            <a:endParaRPr lang="en-US" altLang="en-US"/>
          </a:p>
        </p:txBody>
      </p:sp>
      <p:sp>
        <p:nvSpPr>
          <p:cNvPr id="880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Writing Accessor Functions</a:t>
            </a:r>
          </a:p>
        </p:txBody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Accessor functions</a:t>
            </a:r>
            <a:r>
              <a:rPr lang="en-US" altLang="en-US" smtClean="0"/>
              <a:t> are public member functions that a client can call to retrieve or modify the value of a data member</a:t>
            </a:r>
          </a:p>
          <a:p>
            <a:pPr eaLnBrk="1" hangingPunct="1"/>
            <a:r>
              <a:rPr lang="en-US" altLang="en-US" smtClean="0"/>
              <a:t>Accessor functions often begin with the words “set” or “get”</a:t>
            </a:r>
          </a:p>
          <a:p>
            <a:pPr eaLnBrk="1" hangingPunct="1"/>
            <a:r>
              <a:rPr lang="en-US" altLang="en-US" smtClean="0"/>
              <a:t>Set functions modify data member values</a:t>
            </a:r>
          </a:p>
          <a:p>
            <a:pPr eaLnBrk="1" hangingPunct="1"/>
            <a:r>
              <a:rPr lang="en-US" altLang="en-US" smtClean="0"/>
              <a:t>Get functions retrieve data member values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544AC3-046C-41A6-BD76-9D21E4517A61}" type="slidenum">
              <a:rPr lang="en-US" altLang="en-US"/>
              <a:pPr>
                <a:defRPr/>
              </a:pPr>
              <a:t>44</a:t>
            </a:fld>
            <a:endParaRPr lang="en-US" altLang="en-US"/>
          </a:p>
        </p:txBody>
      </p:sp>
      <p:sp>
        <p:nvSpPr>
          <p:cNvPr id="901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Writing Accessor Functions (continued)</a:t>
            </a:r>
          </a:p>
        </p:txBody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class BankAccount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private $Balance = 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public function </a:t>
            </a:r>
            <a:r>
              <a:rPr lang="en-US" altLang="en-US" sz="1700" b="1" i="1" smtClean="0">
                <a:latin typeface="Courier New" panose="02070309020205020404" pitchFamily="49" charset="0"/>
              </a:rPr>
              <a:t>setBalance</a:t>
            </a:r>
            <a:r>
              <a:rPr lang="en-US" altLang="en-US" sz="1700" smtClean="0">
                <a:latin typeface="Courier New" panose="02070309020205020404" pitchFamily="49" charset="0"/>
              </a:rPr>
              <a:t>($NewValue)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	$this-&gt;Balance = $NewValue;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public function </a:t>
            </a:r>
            <a:r>
              <a:rPr lang="en-US" altLang="en-US" sz="1700" b="1" i="1" smtClean="0">
                <a:latin typeface="Courier New" panose="02070309020205020404" pitchFamily="49" charset="0"/>
              </a:rPr>
              <a:t>getBalance</a:t>
            </a:r>
            <a:r>
              <a:rPr lang="en-US" altLang="en-US" sz="1700" smtClean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	return $this-&gt;Balance;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if (class_exists("BankAccount"))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$Checking = new BankAccount();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else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exit("&lt;p&gt;The BankAccount class is not available!&lt;/p&gt;");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$Checking-&gt;setBalance(100);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echo "&lt;p&gt;Your checking account balance is "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569913" algn="l"/>
                <a:tab pos="1258888" algn="l"/>
              </a:tabLst>
            </a:pPr>
            <a:r>
              <a:rPr lang="en-US" altLang="en-US" sz="1700" smtClean="0">
                <a:latin typeface="Courier New" panose="02070309020205020404" pitchFamily="49" charset="0"/>
              </a:rPr>
              <a:t>		. $Checking-&gt;getBalance() . "&lt;/p&gt;";</a:t>
            </a:r>
          </a:p>
          <a:p>
            <a:pPr eaLnBrk="1" hangingPunct="1">
              <a:lnSpc>
                <a:spcPct val="80000"/>
              </a:lnSpc>
              <a:tabLst>
                <a:tab pos="569913" algn="l"/>
                <a:tab pos="1258888" algn="l"/>
              </a:tabLst>
            </a:pPr>
            <a:endParaRPr lang="en-US" altLang="en-US" sz="17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50891E-6179-4931-AEC3-E4C911C234BF}" type="slidenum">
              <a:rPr lang="en-US" altLang="en-US"/>
              <a:pPr>
                <a:defRPr/>
              </a:pPr>
              <a:t>45</a:t>
            </a:fld>
            <a:endParaRPr lang="en-US" altLang="en-US"/>
          </a:p>
        </p:txBody>
      </p:sp>
      <p:sp>
        <p:nvSpPr>
          <p:cNvPr id="921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Serialization Functions</a:t>
            </a:r>
          </a:p>
        </p:txBody>
      </p:sp>
      <p:sp>
        <p:nvSpPr>
          <p:cNvPr id="921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When you serialize an object with the </a:t>
            </a:r>
            <a:r>
              <a:rPr lang="en-US" altLang="en-US" smtClean="0">
                <a:latin typeface="Courier New" panose="02070309020205020404" pitchFamily="49" charset="0"/>
              </a:rPr>
              <a:t>serialize()</a:t>
            </a:r>
            <a:r>
              <a:rPr lang="en-US" altLang="en-US" smtClean="0"/>
              <a:t> function, PHP looks in the object’s class for a special function named </a:t>
            </a:r>
            <a:r>
              <a:rPr lang="en-US" altLang="en-US" smtClean="0">
                <a:latin typeface="Courier New" panose="02070309020205020404" pitchFamily="49" charset="0"/>
              </a:rPr>
              <a:t>__sleep()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The primary reason for including a </a:t>
            </a:r>
            <a:r>
              <a:rPr lang="en-US" altLang="en-US" smtClean="0">
                <a:latin typeface="Courier New" panose="02070309020205020404" pitchFamily="49" charset="0"/>
              </a:rPr>
              <a:t>__sleep()</a:t>
            </a:r>
            <a:r>
              <a:rPr lang="en-US" altLang="en-US" smtClean="0"/>
              <a:t> function in a class is to specify which data members of the class to serialize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255D6-F850-4F85-8ABE-6BBC13CDD0CC}" type="slidenum">
              <a:rPr lang="en-US" altLang="en-US"/>
              <a:pPr>
                <a:defRPr/>
              </a:pPr>
              <a:t>46</a:t>
            </a:fld>
            <a:endParaRPr lang="en-US" altLang="en-US"/>
          </a:p>
        </p:txBody>
      </p:sp>
      <p:sp>
        <p:nvSpPr>
          <p:cNvPr id="942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Serialization Functions</a:t>
            </a:r>
          </a:p>
        </p:txBody>
      </p:sp>
      <p:sp>
        <p:nvSpPr>
          <p:cNvPr id="942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655763" algn="l"/>
              </a:tabLst>
            </a:pPr>
            <a:r>
              <a:rPr lang="en-US" altLang="en-US" smtClean="0"/>
              <a:t>If you do not include a </a:t>
            </a:r>
            <a:r>
              <a:rPr lang="en-US" altLang="en-US" smtClean="0">
                <a:latin typeface="Courier New" panose="02070309020205020404" pitchFamily="49" charset="0"/>
              </a:rPr>
              <a:t>__sleep()</a:t>
            </a:r>
            <a:r>
              <a:rPr lang="en-US" altLang="en-US" smtClean="0"/>
              <a:t> function in your class, the </a:t>
            </a:r>
            <a:r>
              <a:rPr lang="en-US" altLang="en-US" smtClean="0">
                <a:latin typeface="Courier New" panose="02070309020205020404" pitchFamily="49" charset="0"/>
              </a:rPr>
              <a:t>serialize()</a:t>
            </a:r>
            <a:r>
              <a:rPr lang="en-US" altLang="en-US" smtClean="0"/>
              <a:t> function serializes all of its data members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655763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function __sleep() {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655763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$SerialVars = array('Balance');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655763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		return $SerialVars;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None/>
              <a:tabLst>
                <a:tab pos="1655763" algn="l"/>
              </a:tabLst>
            </a:pPr>
            <a:r>
              <a:rPr lang="en-US" altLang="en-US" sz="20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  <a:tabLst>
                <a:tab pos="1655763" algn="l"/>
              </a:tabLst>
            </a:pPr>
            <a:r>
              <a:rPr lang="en-US" altLang="en-US" smtClean="0"/>
              <a:t>When the </a:t>
            </a:r>
            <a:r>
              <a:rPr lang="en-US" altLang="en-US" smtClean="0">
                <a:latin typeface="Courier New" panose="02070309020205020404" pitchFamily="49" charset="0"/>
              </a:rPr>
              <a:t>unserialize()</a:t>
            </a:r>
            <a:r>
              <a:rPr lang="en-US" altLang="en-US" smtClean="0"/>
              <a:t> function executes, PHP looks in the object’s class for a special function named </a:t>
            </a:r>
            <a:r>
              <a:rPr lang="en-US" altLang="en-US" smtClean="0">
                <a:latin typeface="Courier New" panose="02070309020205020404" pitchFamily="49" charset="0"/>
              </a:rPr>
              <a:t>__wakeup()</a:t>
            </a:r>
            <a:endParaRPr lang="en-US" altLang="en-US" smtClean="0"/>
          </a:p>
          <a:p>
            <a:pPr eaLnBrk="1" hangingPunct="1">
              <a:lnSpc>
                <a:spcPct val="90000"/>
              </a:lnSpc>
              <a:tabLst>
                <a:tab pos="1655763" algn="l"/>
              </a:tabLst>
            </a:pPr>
            <a:endParaRPr lang="en-US" alt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C3B31D-3E9C-4EAD-BD3D-AFCA1C1CA8E5}" type="slidenum">
              <a:rPr lang="en-US" altLang="en-US"/>
              <a:pPr>
                <a:defRPr/>
              </a:pPr>
              <a:t>47</a:t>
            </a:fld>
            <a:endParaRPr lang="en-US" altLang="en-US"/>
          </a:p>
        </p:txBody>
      </p:sp>
      <p:sp>
        <p:nvSpPr>
          <p:cNvPr id="962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Serialization Functions</a:t>
            </a:r>
          </a:p>
        </p:txBody>
      </p:sp>
      <p:sp>
        <p:nvSpPr>
          <p:cNvPr id="962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655763" algn="l"/>
              </a:tabLst>
            </a:pPr>
            <a:r>
              <a:rPr lang="en-US" altLang="en-US" smtClean="0"/>
              <a:t>Problem: Create a HitCounter class that counts the number of hits to a Web page and stores the results in a mySQL database’</a:t>
            </a:r>
          </a:p>
          <a:p>
            <a:pPr eaLnBrk="1" hangingPunct="1">
              <a:lnSpc>
                <a:spcPct val="90000"/>
              </a:lnSpc>
              <a:tabLst>
                <a:tab pos="1655763" algn="l"/>
              </a:tabLst>
            </a:pPr>
            <a:r>
              <a:rPr lang="en-US" altLang="en-US" smtClean="0"/>
              <a:t>Use a private data member to store the number of hits and include public set and get member functions to access the private counter member variable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78785D-E66D-4CFF-ACC8-3D0CFBFB848B}" type="slidenum">
              <a:rPr lang="en-US" altLang="en-US"/>
              <a:pPr>
                <a:defRPr/>
              </a:pPr>
              <a:t>48</a:t>
            </a:fld>
            <a:endParaRPr lang="en-US" altLang="en-US"/>
          </a:p>
        </p:txBody>
      </p:sp>
      <p:sp>
        <p:nvSpPr>
          <p:cNvPr id="983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HitCounter.php</a:t>
            </a:r>
          </a:p>
        </p:txBody>
      </p:sp>
      <p:sp>
        <p:nvSpPr>
          <p:cNvPr id="983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5140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&lt;?php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class HitCounter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private $DBConnect;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private $DBName = "newdb";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private $TableName = "hits";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private $Hits = 0;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function __construct()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$this-&gt;DBConnect = @new mysqli("localhost", "root", "mypassword");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if (mysqli_connect_errno())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die("&lt;p&gt;Unable to connect to the database server.&lt;/p&gt;"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"&lt;p&gt;Error code " . mysqli_connect_errno()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": " . mysqli_connect_error()) . "&lt;/p&gt;";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function __destruct()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$this-&gt;DBConnect-&gt;close();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public function setDatabase($Database)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$this-&gt;DBName = $Database;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@$this-&gt;DBConnect-&gt;select_db($this-&gt;DBName)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Or die("&lt;p&gt;Unable to select the database.&lt;/p&gt;"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"&lt;p&gt;Error code " . mysqli_errno($this-&gt;DBConnect)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": " . mysqli_error($this-&gt;DBConnect)) . "&lt;/p&gt;";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100" smtClean="0">
                <a:latin typeface="Courier New" panose="02070309020205020404" pitchFamily="49" charset="0"/>
              </a:rPr>
              <a:t>	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B76C0-0BAF-43F5-A570-404656108EB1}" type="slidenum">
              <a:rPr lang="en-US" altLang="en-US"/>
              <a:pPr>
                <a:defRPr/>
              </a:pPr>
              <a:t>49</a:t>
            </a:fld>
            <a:endParaRPr lang="en-US" altLang="en-US"/>
          </a:p>
        </p:txBody>
      </p:sp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HitCounter.php</a:t>
            </a:r>
          </a:p>
        </p:txBody>
      </p:sp>
      <p:sp>
        <p:nvSpPr>
          <p:cNvPr id="993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5140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500" smtClean="0">
                <a:latin typeface="Courier New" panose="02070309020205020404" pitchFamily="49" charset="0"/>
              </a:rPr>
              <a:t>	</a:t>
            </a:r>
            <a:r>
              <a:rPr lang="en-US" altLang="en-US" sz="1400" smtClean="0">
                <a:latin typeface="Courier New" panose="02070309020205020404" pitchFamily="49" charset="0"/>
              </a:rPr>
              <a:t>public function setTable($Table)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$this-&gt;TableName = $Table;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public function setHits()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$SQLstring = "UPDATE $this-&gt;TableName SET hits=$this-&gt;Hits WHERE id=1";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$QueryResult = @mysqli_query($this-&gt;DBConnect, $SQLstring)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Or die("&lt;p&gt;Unable to perform the query.&lt;/p&gt;"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"&lt;p&gt;Error code " . mysqli_errno($this-&gt;DBConnect)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": " . mysqli_error($this-&gt;DBConnect)) . "&lt;/p&gt;";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public function getHits()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$SQLstring = "SELECT * FROM $this-&gt;TableName WHERE id=1";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$QueryResult = $this-&gt;DBConnect-&gt;query($SQLstring)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Or die("&lt;p&gt;Unable to perform the query.&lt;/p&gt;"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"&lt;p&gt;Error code " . mysqli_errno($this-&gt;DBConnect)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	. ": " . mysqli_error($DBConnect)) . "&lt;/p&gt;";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$Row = $QueryResult-&gt;fetch_row();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$this-&gt;Hits = $Row[1];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$this-&gt;Hits = $this-&gt;Hits + 1;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	echo "&lt;p&gt;This page has received " . $this-&gt;Hits . " hits.&lt;/p&gt;";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3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C66E9C-EFCB-40C4-BDDB-15720AC52BA7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Object-Oriented Programming </a:t>
            </a:r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2133600" y="5638800"/>
            <a:ext cx="4106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Figure 11-1 Accounting program</a:t>
            </a:r>
          </a:p>
        </p:txBody>
      </p:sp>
      <p:pic>
        <p:nvPicPr>
          <p:cNvPr id="1024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60525"/>
            <a:ext cx="4133850" cy="3843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BA41AA-D000-4947-B905-D8BD554AEFF6}" type="slidenum">
              <a:rPr lang="en-US" altLang="en-US"/>
              <a:pPr>
                <a:defRPr/>
              </a:pPr>
              <a:t>50</a:t>
            </a:fld>
            <a:endParaRPr lang="en-US" altLang="en-US"/>
          </a:p>
        </p:txBody>
      </p:sp>
      <p:sp>
        <p:nvSpPr>
          <p:cNvPr id="1003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CountVisits.php</a:t>
            </a:r>
          </a:p>
        </p:txBody>
      </p:sp>
      <p:sp>
        <p:nvSpPr>
          <p:cNvPr id="1003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382000" cy="5292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&lt;?php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require_once("HitCounter.php");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?&gt;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&lt;!DOCTYPE html PUBLIC "-//W3C//DTD XHTML 1.0 Strict//EN"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    "http://www.w3.org/TR/xhtml1/DTD/xhtml1-strict.dtd"&gt;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&lt;html&gt;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&lt;head&gt;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&lt;title&gt;Hit Counter&lt;/title&gt;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&lt;/head&gt;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&lt;body&gt;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&lt;h3&gt;Hit Counter&lt;/h3&gt;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&lt;?php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$Database = "newdb";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$Table = "hits";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if (class_exists("HitCounter")) {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$Counter = new HitCounter();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$Counter-&gt;setDatabase($Database);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else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	exit("&lt;p&gt;The HitCounter class is not available!&lt;/p&gt;");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$Counter-&gt;setTable($Table);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$Counter-&gt;getHits();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$Counter-&gt;setHits();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?&gt;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&lt;/body&gt;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400" smtClean="0">
                <a:latin typeface="Courier New" panose="02070309020205020404" pitchFamily="49" charset="0"/>
              </a:rPr>
              <a:t>&lt;/html&gt;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400" smtClean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667000" y="2133600"/>
            <a:ext cx="4311650" cy="49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IN" altLang="en-US" sz="2585" dirty="0"/>
              <a:t>Thank You</a:t>
            </a: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1997075" y="3429000"/>
            <a:ext cx="5651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40000" lnSpcReduction="20000"/>
          </a:bodyPr>
          <a:lstStyle/>
          <a:p>
            <a:pPr algn="ctr">
              <a:defRPr/>
            </a:pPr>
            <a:r>
              <a:rPr lang="en-US" sz="3674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/>
            </a:r>
            <a:br>
              <a:rPr lang="en-US" sz="3674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</a:br>
            <a:r>
              <a:rPr lang="en-US" sz="3674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Sisoft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Technologies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>
              <a:defRPr/>
            </a:pP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Bazar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Indirapuram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Ghaziabad</a:t>
            </a:r>
          </a:p>
          <a:p>
            <a:pPr algn="ctr">
              <a:defRPr/>
            </a:pP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2"/>
              </a:rPr>
              <a:t>www.sisoft.in</a:t>
            </a: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3606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sz="3606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>
              <a:defRPr/>
            </a:pPr>
            <a:r>
              <a:rPr lang="en-US" sz="3606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  <a:p>
            <a:pPr algn="ctr">
              <a:defRPr/>
            </a:pPr>
            <a:endParaRPr lang="en-US" sz="3606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7DCC0D-8679-4519-BE4C-CD6880A01660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Understanding Encapsulation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Objects are </a:t>
            </a:r>
            <a:r>
              <a:rPr lang="en-US" altLang="en-US" b="1" smtClean="0"/>
              <a:t>encapsulated</a:t>
            </a:r>
            <a:r>
              <a:rPr lang="en-US" altLang="en-US" smtClean="0"/>
              <a:t> </a:t>
            </a:r>
            <a:r>
              <a:rPr lang="en-US" altLang="en-US" smtClean="0">
                <a:cs typeface="Arial" panose="020B0604020202020204" pitchFamily="34" charset="0"/>
              </a:rPr>
              <a:t>–</a:t>
            </a:r>
            <a:r>
              <a:rPr lang="en-US" altLang="en-US" smtClean="0"/>
              <a:t> all code and required data are contained within the object itself</a:t>
            </a:r>
          </a:p>
          <a:p>
            <a:pPr eaLnBrk="1" hangingPunct="1"/>
            <a:r>
              <a:rPr lang="en-US" altLang="en-US" smtClean="0"/>
              <a:t>Encapsulated objects hide all internal code </a:t>
            </a:r>
            <a:br>
              <a:rPr lang="en-US" altLang="en-US" smtClean="0"/>
            </a:br>
            <a:r>
              <a:rPr lang="en-US" altLang="en-US" smtClean="0"/>
              <a:t>and data</a:t>
            </a:r>
          </a:p>
          <a:p>
            <a:pPr eaLnBrk="1" hangingPunct="1"/>
            <a:r>
              <a:rPr lang="en-US" altLang="en-US" smtClean="0"/>
              <a:t>An </a:t>
            </a:r>
            <a:r>
              <a:rPr lang="en-US" altLang="en-US" b="1" smtClean="0"/>
              <a:t>interface</a:t>
            </a:r>
            <a:r>
              <a:rPr lang="en-US" altLang="en-US" smtClean="0"/>
              <a:t> refers to the methods and properties that are required for a source program to communicate with an object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FD6D4C-F348-4B92-9F44-6454783E380A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Understanding Encapsulation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Encapsulated objects allow users to see only the methods and properties of the object that you allow them to see</a:t>
            </a:r>
          </a:p>
          <a:p>
            <a:pPr eaLnBrk="1" hangingPunct="1"/>
            <a:r>
              <a:rPr lang="en-US" altLang="en-US" smtClean="0"/>
              <a:t>Encapsulation reduces the complexity of the code</a:t>
            </a:r>
          </a:p>
          <a:p>
            <a:pPr eaLnBrk="1" hangingPunct="1"/>
            <a:r>
              <a:rPr lang="en-US" altLang="en-US" smtClean="0"/>
              <a:t>Encapsulation prevents other programmers from accidentally introducing a bug into a program, or stealing code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63408-5058-4F8A-B888-000C8CDA71CB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Object-Oriented Programming and Classes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US" smtClean="0"/>
              <a:t>The code, methods, attributes, and other information that make up an object are organized into </a:t>
            </a:r>
            <a:r>
              <a:rPr lang="en-US" altLang="en-US" b="1" smtClean="0"/>
              <a:t>classes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smtClean="0"/>
              <a:t>An </a:t>
            </a:r>
            <a:r>
              <a:rPr lang="en-US" altLang="en-US" b="1" smtClean="0"/>
              <a:t>instance</a:t>
            </a:r>
            <a:r>
              <a:rPr lang="en-US" altLang="en-US" smtClean="0"/>
              <a:t> is an object that has been created from an existing class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smtClean="0"/>
              <a:t>Creating an object from an existing class is called </a:t>
            </a:r>
            <a:r>
              <a:rPr lang="en-US" altLang="en-US" b="1" smtClean="0"/>
              <a:t>instantiating</a:t>
            </a:r>
            <a:r>
              <a:rPr lang="en-US" altLang="en-US" smtClean="0"/>
              <a:t> the object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smtClean="0"/>
              <a:t>An object </a:t>
            </a:r>
            <a:r>
              <a:rPr lang="en-US" altLang="en-US" b="1" smtClean="0"/>
              <a:t>inherits</a:t>
            </a:r>
            <a:r>
              <a:rPr lang="en-US" altLang="en-US" smtClean="0"/>
              <a:t> its methods and properties from a class — it takes on the characteristics of the class on which it is based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PHP-Object Oriented Programming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1C33B7-E375-4A26-A367-925633EC6F95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Using Objects in PHP Scripts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Declare an object in PHP by using the </a:t>
            </a:r>
            <a:r>
              <a:rPr lang="en-US" altLang="en-US" b="1" smtClean="0">
                <a:latin typeface="Courier New" panose="02070309020205020404" pitchFamily="49" charset="0"/>
              </a:rPr>
              <a:t>new</a:t>
            </a:r>
            <a:r>
              <a:rPr lang="en-US" altLang="en-US" smtClean="0"/>
              <a:t> operator with a class constructor</a:t>
            </a:r>
          </a:p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/>
              <a:t>class constructor</a:t>
            </a:r>
            <a:r>
              <a:rPr lang="en-US" altLang="en-US" smtClean="0"/>
              <a:t> is a special function with the same name as its class that is called automatically when an object from the class is instantiated</a:t>
            </a:r>
          </a:p>
          <a:p>
            <a:pPr eaLnBrk="1" hangingPunct="1"/>
            <a:r>
              <a:rPr lang="en-US" altLang="en-US" smtClean="0"/>
              <a:t>The syntax for instantiating an object is: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mtClean="0"/>
              <a:t>	</a:t>
            </a:r>
            <a:r>
              <a:rPr lang="en-US" altLang="en-US" sz="2200" b="1" smtClean="0">
                <a:latin typeface="Courier New" panose="02070309020205020404" pitchFamily="49" charset="0"/>
              </a:rPr>
              <a:t>$</a:t>
            </a:r>
            <a:r>
              <a:rPr lang="en-US" altLang="en-US" sz="2200" b="1" i="1" smtClean="0">
                <a:latin typeface="Courier New" panose="02070309020205020404" pitchFamily="49" charset="0"/>
              </a:rPr>
              <a:t>ObjectName</a:t>
            </a:r>
            <a:r>
              <a:rPr lang="en-US" altLang="en-US" sz="2200" b="1" smtClean="0">
                <a:latin typeface="Courier New" panose="02070309020205020404" pitchFamily="49" charset="0"/>
              </a:rPr>
              <a:t> = new </a:t>
            </a:r>
            <a:r>
              <a:rPr lang="en-US" altLang="en-US" sz="2200" b="1" i="1" smtClean="0">
                <a:latin typeface="Courier New" panose="02070309020205020404" pitchFamily="49" charset="0"/>
              </a:rPr>
              <a:t>ClassName</a:t>
            </a:r>
            <a:r>
              <a:rPr lang="en-US" altLang="en-US" sz="2200" b="1" smtClean="0">
                <a:latin typeface="Courier New" panose="02070309020205020404" pitchFamily="49" charset="0"/>
              </a:rPr>
              <a:t>();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PHPTemplate</Template>
  <TotalTime>2439</TotalTime>
  <Words>2473</Words>
  <Application>Microsoft Office PowerPoint</Application>
  <PresentationFormat>On-screen Show (4:3)</PresentationFormat>
  <Paragraphs>538</Paragraphs>
  <Slides>51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MS PGothic</vt:lpstr>
      <vt:lpstr>Arial</vt:lpstr>
      <vt:lpstr>Calibri</vt:lpstr>
      <vt:lpstr>Courier New</vt:lpstr>
      <vt:lpstr>Garamond</vt:lpstr>
      <vt:lpstr>Wingdings</vt:lpstr>
      <vt:lpstr>Edge</vt:lpstr>
      <vt:lpstr>  Object-Oriented PHP  </vt:lpstr>
      <vt:lpstr>PowerPoint Presentation</vt:lpstr>
      <vt:lpstr>Object-Oriented Programming</vt:lpstr>
      <vt:lpstr>Object-Oriented Programming</vt:lpstr>
      <vt:lpstr>Object-Oriented Programming </vt:lpstr>
      <vt:lpstr>Understanding Encapsulation</vt:lpstr>
      <vt:lpstr>Understanding Encapsulation</vt:lpstr>
      <vt:lpstr>Object-Oriented Programming and Classes</vt:lpstr>
      <vt:lpstr>Using Objects in PHP Scripts</vt:lpstr>
      <vt:lpstr>Using Objects in PHP Scripts</vt:lpstr>
      <vt:lpstr>Using Objects in PHP Scripts (continued)</vt:lpstr>
      <vt:lpstr>Using Objects in PHP Scripts (continued)</vt:lpstr>
      <vt:lpstr>Working with Database Connections as Objects</vt:lpstr>
      <vt:lpstr>Instantiating and Closing a MySQL Database Object</vt:lpstr>
      <vt:lpstr>Selecting a Database</vt:lpstr>
      <vt:lpstr>Selecting a Database (continued)</vt:lpstr>
      <vt:lpstr>Handling MySQL Errors</vt:lpstr>
      <vt:lpstr>Handling MySQL Errors</vt:lpstr>
      <vt:lpstr>Handling MySQL Errors</vt:lpstr>
      <vt:lpstr>Executing SQL Statements</vt:lpstr>
      <vt:lpstr>Executing SQL Statements (continued)</vt:lpstr>
      <vt:lpstr>Defining Custom PHP Classes</vt:lpstr>
      <vt:lpstr>Defining Custom PHP Classes</vt:lpstr>
      <vt:lpstr>Creating a Class Definition</vt:lpstr>
      <vt:lpstr>Creating a Class Definition (continued)</vt:lpstr>
      <vt:lpstr>Creating a Class Definition</vt:lpstr>
      <vt:lpstr>Storing Classes in External Files</vt:lpstr>
      <vt:lpstr>Storing Classes in External Files </vt:lpstr>
      <vt:lpstr>Storing Classes in External Files</vt:lpstr>
      <vt:lpstr>Collecting Garbage</vt:lpstr>
      <vt:lpstr>Information Hiding</vt:lpstr>
      <vt:lpstr>Using Access Specifiers</vt:lpstr>
      <vt:lpstr>Using Access Specifiers</vt:lpstr>
      <vt:lpstr>Using Access Specifiers</vt:lpstr>
      <vt:lpstr>Serializing Objects</vt:lpstr>
      <vt:lpstr>Serializing Objects</vt:lpstr>
      <vt:lpstr>Working with Member Functions</vt:lpstr>
      <vt:lpstr>Working with Member Functions</vt:lpstr>
      <vt:lpstr>Initializing with Constructor Functions</vt:lpstr>
      <vt:lpstr>Initializing with Constructor Functions</vt:lpstr>
      <vt:lpstr>Cleaning Up with Destructor Functions</vt:lpstr>
      <vt:lpstr>Cleaning Up with Destructor Functions</vt:lpstr>
      <vt:lpstr>Writing Accessor Functions</vt:lpstr>
      <vt:lpstr>Writing Accessor Functions (continued)</vt:lpstr>
      <vt:lpstr>Serialization Functions</vt:lpstr>
      <vt:lpstr>Serialization Functions</vt:lpstr>
      <vt:lpstr>Serialization Functions</vt:lpstr>
      <vt:lpstr>HitCounter.php</vt:lpstr>
      <vt:lpstr>HitCounter.php</vt:lpstr>
      <vt:lpstr>CountVisits.php</vt:lpstr>
      <vt:lpstr>PowerPoint Presentation</vt:lpstr>
    </vt:vector>
  </TitlesOfParts>
  <Company>FourPawsDesign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Web Development</dc:title>
  <dc:creator>Cyndi Middleton</dc:creator>
  <cp:lastModifiedBy>SIS_COMP3</cp:lastModifiedBy>
  <cp:revision>180</cp:revision>
  <dcterms:created xsi:type="dcterms:W3CDTF">2005-09-19T23:06:59Z</dcterms:created>
  <dcterms:modified xsi:type="dcterms:W3CDTF">2019-09-17T11:44:00Z</dcterms:modified>
</cp:coreProperties>
</file>