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5" d="100"/>
          <a:sy n="65" d="100"/>
        </p:scale>
        <p:origin x="66"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12007B5-6E8C-4FBE-B3E8-C56AE462F9F4}" type="datetimeFigureOut">
              <a:rPr lang="en-IN" smtClean="0"/>
              <a:t>11-11-2019</a:t>
            </a:fld>
            <a:endParaRPr lang="en-IN"/>
          </a:p>
        </p:txBody>
      </p:sp>
      <p:sp>
        <p:nvSpPr>
          <p:cNvPr id="5" name="Footer Placeholder 4"/>
          <p:cNvSpPr>
            <a:spLocks noGrp="1"/>
          </p:cNvSpPr>
          <p:nvPr>
            <p:ph type="ftr" sz="quarter" idx="11"/>
          </p:nvPr>
        </p:nvSpPr>
        <p:spPr/>
        <p:txBody>
          <a:bodyPr/>
          <a:lstStyle/>
          <a:p>
            <a:endParaRPr lang="en-IN"/>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A7A2CCD-2849-4935-8F71-015F583599CA}" type="slidenum">
              <a:rPr lang="en-IN" smtClean="0"/>
              <a:t>‹#›</a:t>
            </a:fld>
            <a:endParaRPr lang="en-IN"/>
          </a:p>
        </p:txBody>
      </p:sp>
    </p:spTree>
    <p:extLst>
      <p:ext uri="{BB962C8B-B14F-4D97-AF65-F5344CB8AC3E}">
        <p14:creationId xmlns:p14="http://schemas.microsoft.com/office/powerpoint/2010/main" val="511939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12007B5-6E8C-4FBE-B3E8-C56AE462F9F4}" type="datetimeFigureOut">
              <a:rPr lang="en-IN" smtClean="0"/>
              <a:t>11-11-2019</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7A2CCD-2849-4935-8F71-015F583599CA}" type="slidenum">
              <a:rPr lang="en-IN" smtClean="0"/>
              <a:t>‹#›</a:t>
            </a:fld>
            <a:endParaRPr lang="en-IN"/>
          </a:p>
        </p:txBody>
      </p:sp>
    </p:spTree>
    <p:extLst>
      <p:ext uri="{BB962C8B-B14F-4D97-AF65-F5344CB8AC3E}">
        <p14:creationId xmlns:p14="http://schemas.microsoft.com/office/powerpoint/2010/main" val="2703958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12007B5-6E8C-4FBE-B3E8-C56AE462F9F4}" type="datetimeFigureOut">
              <a:rPr lang="en-IN" smtClean="0"/>
              <a:t>11-11-2019</a:t>
            </a:fld>
            <a:endParaRPr lang="en-IN"/>
          </a:p>
        </p:txBody>
      </p:sp>
      <p:sp>
        <p:nvSpPr>
          <p:cNvPr id="5" name="Footer Placeholder 4"/>
          <p:cNvSpPr>
            <a:spLocks noGrp="1"/>
          </p:cNvSpPr>
          <p:nvPr>
            <p:ph type="ftr" sz="quarter" idx="11"/>
          </p:nvPr>
        </p:nvSpPr>
        <p:spPr/>
        <p:txBody>
          <a:bodyPr/>
          <a:lstStyle/>
          <a:p>
            <a:endParaRPr lang="en-IN"/>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7A2CCD-2849-4935-8F71-015F583599CA}" type="slidenum">
              <a:rPr lang="en-IN" smtClean="0"/>
              <a:t>‹#›</a:t>
            </a:fld>
            <a:endParaRPr lang="en-IN"/>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79856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812007B5-6E8C-4FBE-B3E8-C56AE462F9F4}" type="datetimeFigureOut">
              <a:rPr lang="en-IN" smtClean="0"/>
              <a:t>11-11-2019</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7A2CCD-2849-4935-8F71-015F583599CA}" type="slidenum">
              <a:rPr lang="en-IN" smtClean="0"/>
              <a:t>‹#›</a:t>
            </a:fld>
            <a:endParaRPr lang="en-IN"/>
          </a:p>
        </p:txBody>
      </p:sp>
    </p:spTree>
    <p:extLst>
      <p:ext uri="{BB962C8B-B14F-4D97-AF65-F5344CB8AC3E}">
        <p14:creationId xmlns:p14="http://schemas.microsoft.com/office/powerpoint/2010/main" val="29199824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812007B5-6E8C-4FBE-B3E8-C56AE462F9F4}" type="datetimeFigureOut">
              <a:rPr lang="en-IN" smtClean="0"/>
              <a:t>11-11-2019</a:t>
            </a:fld>
            <a:endParaRPr lang="en-IN"/>
          </a:p>
        </p:txBody>
      </p:sp>
      <p:sp>
        <p:nvSpPr>
          <p:cNvPr id="6" name="Footer Placeholder 5"/>
          <p:cNvSpPr>
            <a:spLocks noGrp="1"/>
          </p:cNvSpPr>
          <p:nvPr>
            <p:ph type="ftr" sz="quarter" idx="11"/>
          </p:nvPr>
        </p:nvSpPr>
        <p:spPr/>
        <p:txBody>
          <a:bodyPr/>
          <a:lstStyle/>
          <a:p>
            <a:endParaRPr lang="en-IN"/>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7A2CCD-2849-4935-8F71-015F583599CA}" type="slidenum">
              <a:rPr lang="en-IN" smtClean="0"/>
              <a:t>‹#›</a:t>
            </a:fld>
            <a:endParaRPr lang="en-IN"/>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832609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812007B5-6E8C-4FBE-B3E8-C56AE462F9F4}" type="datetimeFigureOut">
              <a:rPr lang="en-IN" smtClean="0"/>
              <a:t>11-11-2019</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7A2CCD-2849-4935-8F71-015F583599CA}" type="slidenum">
              <a:rPr lang="en-IN" smtClean="0"/>
              <a:t>‹#›</a:t>
            </a:fld>
            <a:endParaRPr lang="en-IN"/>
          </a:p>
        </p:txBody>
      </p:sp>
    </p:spTree>
    <p:extLst>
      <p:ext uri="{BB962C8B-B14F-4D97-AF65-F5344CB8AC3E}">
        <p14:creationId xmlns:p14="http://schemas.microsoft.com/office/powerpoint/2010/main" val="40237449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12007B5-6E8C-4FBE-B3E8-C56AE462F9F4}" type="datetimeFigureOut">
              <a:rPr lang="en-IN" smtClean="0"/>
              <a:t>11-11-2019</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7A2CCD-2849-4935-8F71-015F583599CA}" type="slidenum">
              <a:rPr lang="en-IN" smtClean="0"/>
              <a:t>‹#›</a:t>
            </a:fld>
            <a:endParaRPr lang="en-IN"/>
          </a:p>
        </p:txBody>
      </p:sp>
    </p:spTree>
    <p:extLst>
      <p:ext uri="{BB962C8B-B14F-4D97-AF65-F5344CB8AC3E}">
        <p14:creationId xmlns:p14="http://schemas.microsoft.com/office/powerpoint/2010/main" val="37719078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12007B5-6E8C-4FBE-B3E8-C56AE462F9F4}" type="datetimeFigureOut">
              <a:rPr lang="en-IN" smtClean="0"/>
              <a:t>11-11-2019</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7A2CCD-2849-4935-8F71-015F583599CA}" type="slidenum">
              <a:rPr lang="en-IN" smtClean="0"/>
              <a:t>‹#›</a:t>
            </a:fld>
            <a:endParaRPr lang="en-IN"/>
          </a:p>
        </p:txBody>
      </p:sp>
    </p:spTree>
    <p:extLst>
      <p:ext uri="{BB962C8B-B14F-4D97-AF65-F5344CB8AC3E}">
        <p14:creationId xmlns:p14="http://schemas.microsoft.com/office/powerpoint/2010/main" val="629448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12007B5-6E8C-4FBE-B3E8-C56AE462F9F4}" type="datetimeFigureOut">
              <a:rPr lang="en-IN" smtClean="0"/>
              <a:t>11-11-2019</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7A2CCD-2849-4935-8F71-015F583599CA}" type="slidenum">
              <a:rPr lang="en-IN" smtClean="0"/>
              <a:t>‹#›</a:t>
            </a:fld>
            <a:endParaRPr lang="en-IN"/>
          </a:p>
        </p:txBody>
      </p:sp>
    </p:spTree>
    <p:extLst>
      <p:ext uri="{BB962C8B-B14F-4D97-AF65-F5344CB8AC3E}">
        <p14:creationId xmlns:p14="http://schemas.microsoft.com/office/powerpoint/2010/main" val="1522181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12007B5-6E8C-4FBE-B3E8-C56AE462F9F4}" type="datetimeFigureOut">
              <a:rPr lang="en-IN" smtClean="0"/>
              <a:t>11-11-2019</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7A2CCD-2849-4935-8F71-015F583599CA}" type="slidenum">
              <a:rPr lang="en-IN" smtClean="0"/>
              <a:t>‹#›</a:t>
            </a:fld>
            <a:endParaRPr lang="en-IN"/>
          </a:p>
        </p:txBody>
      </p:sp>
    </p:spTree>
    <p:extLst>
      <p:ext uri="{BB962C8B-B14F-4D97-AF65-F5344CB8AC3E}">
        <p14:creationId xmlns:p14="http://schemas.microsoft.com/office/powerpoint/2010/main" val="2271938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12007B5-6E8C-4FBE-B3E8-C56AE462F9F4}" type="datetimeFigureOut">
              <a:rPr lang="en-IN" smtClean="0"/>
              <a:t>11-11-2019</a:t>
            </a:fld>
            <a:endParaRPr lang="en-IN"/>
          </a:p>
        </p:txBody>
      </p:sp>
      <p:sp>
        <p:nvSpPr>
          <p:cNvPr id="6" name="Footer Placeholder 5"/>
          <p:cNvSpPr>
            <a:spLocks noGrp="1"/>
          </p:cNvSpPr>
          <p:nvPr>
            <p:ph type="ftr" sz="quarter" idx="11"/>
          </p:nvPr>
        </p:nvSpPr>
        <p:spPr/>
        <p:txBody>
          <a:bodyPr/>
          <a:lstStyle/>
          <a:p>
            <a:endParaRPr lang="en-IN"/>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A7A2CCD-2849-4935-8F71-015F583599CA}" type="slidenum">
              <a:rPr lang="en-IN" smtClean="0"/>
              <a:t>‹#›</a:t>
            </a:fld>
            <a:endParaRPr lang="en-IN"/>
          </a:p>
        </p:txBody>
      </p:sp>
    </p:spTree>
    <p:extLst>
      <p:ext uri="{BB962C8B-B14F-4D97-AF65-F5344CB8AC3E}">
        <p14:creationId xmlns:p14="http://schemas.microsoft.com/office/powerpoint/2010/main" val="2625042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12007B5-6E8C-4FBE-B3E8-C56AE462F9F4}" type="datetimeFigureOut">
              <a:rPr lang="en-IN" smtClean="0"/>
              <a:t>11-11-2019</a:t>
            </a:fld>
            <a:endParaRPr lang="en-IN"/>
          </a:p>
        </p:txBody>
      </p:sp>
      <p:sp>
        <p:nvSpPr>
          <p:cNvPr id="8" name="Footer Placeholder 7"/>
          <p:cNvSpPr>
            <a:spLocks noGrp="1"/>
          </p:cNvSpPr>
          <p:nvPr>
            <p:ph type="ftr" sz="quarter" idx="11"/>
          </p:nvPr>
        </p:nvSpPr>
        <p:spPr/>
        <p:txBody>
          <a:bodyPr/>
          <a:lstStyle/>
          <a:p>
            <a:endParaRPr lang="en-IN"/>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A7A2CCD-2849-4935-8F71-015F583599CA}" type="slidenum">
              <a:rPr lang="en-IN" smtClean="0"/>
              <a:t>‹#›</a:t>
            </a:fld>
            <a:endParaRPr lang="en-IN"/>
          </a:p>
        </p:txBody>
      </p:sp>
    </p:spTree>
    <p:extLst>
      <p:ext uri="{BB962C8B-B14F-4D97-AF65-F5344CB8AC3E}">
        <p14:creationId xmlns:p14="http://schemas.microsoft.com/office/powerpoint/2010/main" val="3087844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12007B5-6E8C-4FBE-B3E8-C56AE462F9F4}" type="datetimeFigureOut">
              <a:rPr lang="en-IN" smtClean="0"/>
              <a:t>11-11-2019</a:t>
            </a:fld>
            <a:endParaRPr lang="en-IN"/>
          </a:p>
        </p:txBody>
      </p:sp>
      <p:sp>
        <p:nvSpPr>
          <p:cNvPr id="4" name="Footer Placeholder 3"/>
          <p:cNvSpPr>
            <a:spLocks noGrp="1"/>
          </p:cNvSpPr>
          <p:nvPr>
            <p:ph type="ftr" sz="quarter" idx="11"/>
          </p:nvPr>
        </p:nvSpPr>
        <p:spPr/>
        <p:txBody>
          <a:bodyPr/>
          <a:lstStyle/>
          <a:p>
            <a:endParaRPr lang="en-IN"/>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A7A2CCD-2849-4935-8F71-015F583599CA}" type="slidenum">
              <a:rPr lang="en-IN" smtClean="0"/>
              <a:t>‹#›</a:t>
            </a:fld>
            <a:endParaRPr lang="en-IN"/>
          </a:p>
        </p:txBody>
      </p:sp>
    </p:spTree>
    <p:extLst>
      <p:ext uri="{BB962C8B-B14F-4D97-AF65-F5344CB8AC3E}">
        <p14:creationId xmlns:p14="http://schemas.microsoft.com/office/powerpoint/2010/main" val="3175081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2007B5-6E8C-4FBE-B3E8-C56AE462F9F4}" type="datetimeFigureOut">
              <a:rPr lang="en-IN" smtClean="0"/>
              <a:t>11-11-2019</a:t>
            </a:fld>
            <a:endParaRPr lang="en-IN"/>
          </a:p>
        </p:txBody>
      </p:sp>
      <p:sp>
        <p:nvSpPr>
          <p:cNvPr id="3" name="Footer Placeholder 2"/>
          <p:cNvSpPr>
            <a:spLocks noGrp="1"/>
          </p:cNvSpPr>
          <p:nvPr>
            <p:ph type="ftr" sz="quarter" idx="11"/>
          </p:nvPr>
        </p:nvSpPr>
        <p:spPr/>
        <p:txBody>
          <a:bodyPr/>
          <a:lstStyle/>
          <a:p>
            <a:endParaRPr lang="en-IN"/>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A7A2CCD-2849-4935-8F71-015F583599CA}" type="slidenum">
              <a:rPr lang="en-IN" smtClean="0"/>
              <a:t>‹#›</a:t>
            </a:fld>
            <a:endParaRPr lang="en-IN"/>
          </a:p>
        </p:txBody>
      </p:sp>
    </p:spTree>
    <p:extLst>
      <p:ext uri="{BB962C8B-B14F-4D97-AF65-F5344CB8AC3E}">
        <p14:creationId xmlns:p14="http://schemas.microsoft.com/office/powerpoint/2010/main" val="1348352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12007B5-6E8C-4FBE-B3E8-C56AE462F9F4}" type="datetimeFigureOut">
              <a:rPr lang="en-IN" smtClean="0"/>
              <a:t>11-11-2019</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A7A2CCD-2849-4935-8F71-015F583599CA}" type="slidenum">
              <a:rPr lang="en-IN" smtClean="0"/>
              <a:t>‹#›</a:t>
            </a:fld>
            <a:endParaRPr lang="en-IN"/>
          </a:p>
        </p:txBody>
      </p:sp>
    </p:spTree>
    <p:extLst>
      <p:ext uri="{BB962C8B-B14F-4D97-AF65-F5344CB8AC3E}">
        <p14:creationId xmlns:p14="http://schemas.microsoft.com/office/powerpoint/2010/main" val="3483849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12007B5-6E8C-4FBE-B3E8-C56AE462F9F4}" type="datetimeFigureOut">
              <a:rPr lang="en-IN" smtClean="0"/>
              <a:t>11-11-2019</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7A2CCD-2849-4935-8F71-015F583599CA}" type="slidenum">
              <a:rPr lang="en-IN" smtClean="0"/>
              <a:t>‹#›</a:t>
            </a:fld>
            <a:endParaRPr lang="en-IN"/>
          </a:p>
        </p:txBody>
      </p:sp>
    </p:spTree>
    <p:extLst>
      <p:ext uri="{BB962C8B-B14F-4D97-AF65-F5344CB8AC3E}">
        <p14:creationId xmlns:p14="http://schemas.microsoft.com/office/powerpoint/2010/main" val="3719128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accent5">
                <a:alpha val="93000"/>
                <a:lumMod val="28000"/>
                <a:lumOff val="72000"/>
              </a:schemeClr>
            </a:gs>
            <a:gs pos="100000">
              <a:schemeClr val="accent1">
                <a:lumMod val="45000"/>
                <a:lumOff val="55000"/>
              </a:schemeClr>
            </a:gs>
            <a:gs pos="100000">
              <a:srgbClr val="F29278"/>
            </a:gs>
            <a:gs pos="100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12007B5-6E8C-4FBE-B3E8-C56AE462F9F4}" type="datetimeFigureOut">
              <a:rPr lang="en-IN" smtClean="0"/>
              <a:t>11-11-2019</a:t>
            </a:fld>
            <a:endParaRPr lang="en-IN"/>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A7A2CCD-2849-4935-8F71-015F583599CA}" type="slidenum">
              <a:rPr lang="en-IN" smtClean="0"/>
              <a:t>‹#›</a:t>
            </a:fld>
            <a:endParaRPr lang="en-IN"/>
          </a:p>
        </p:txBody>
      </p:sp>
      <p:pic>
        <p:nvPicPr>
          <p:cNvPr id="36" name="Picture 34" descr="Sisoft Learning"/>
          <p:cNvPicPr>
            <a:picLocks noChangeAspect="1" noChangeArrowheads="1"/>
          </p:cNvPicPr>
          <p:nvPr userDrawn="1"/>
        </p:nvPicPr>
        <p:blipFill>
          <a:blip r:embed="rId18">
            <a:extLst>
              <a:ext uri="{28A0092B-C50C-407E-A947-70E740481C1C}">
                <a14:useLocalDpi xmlns:a14="http://schemas.microsoft.com/office/drawing/2010/main" val="0"/>
              </a:ext>
            </a:extLst>
          </a:blip>
          <a:srcRect/>
          <a:stretch>
            <a:fillRect/>
          </a:stretch>
        </p:blipFill>
        <p:spPr bwMode="auto">
          <a:xfrm>
            <a:off x="11152024" y="-8467"/>
            <a:ext cx="1036800" cy="79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2653241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sisoft.i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sisoft.i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73488" y="2279134"/>
            <a:ext cx="7359194" cy="523220"/>
          </a:xfrm>
          <a:prstGeom prst="rect">
            <a:avLst/>
          </a:prstGeom>
        </p:spPr>
        <p:txBody>
          <a:bodyPr wrap="none">
            <a:spAutoFit/>
          </a:bodyPr>
          <a:lstStyle/>
          <a:p>
            <a:r>
              <a:rPr lang="en-IN" sz="2800" b="1" i="0" dirty="0" smtClean="0">
                <a:solidFill>
                  <a:srgbClr val="3A3A3A"/>
                </a:solidFill>
                <a:effectLst/>
                <a:latin typeface="Roboto"/>
              </a:rPr>
              <a:t>CAPTCHA Creation and Integration in php</a:t>
            </a:r>
            <a:endParaRPr lang="en-IN" sz="2800" b="1" i="0" dirty="0">
              <a:solidFill>
                <a:srgbClr val="3A3A3A"/>
              </a:solidFill>
              <a:effectLst/>
              <a:latin typeface="Roboto"/>
            </a:endParaRPr>
          </a:p>
        </p:txBody>
      </p:sp>
      <p:sp>
        <p:nvSpPr>
          <p:cNvPr id="5" name="Rectangle 4"/>
          <p:cNvSpPr/>
          <p:nvPr/>
        </p:nvSpPr>
        <p:spPr>
          <a:xfrm>
            <a:off x="3259137" y="3998436"/>
            <a:ext cx="6096000" cy="1477328"/>
          </a:xfrm>
          <a:prstGeom prst="rect">
            <a:avLst/>
          </a:prstGeom>
        </p:spPr>
        <p:txBody>
          <a:bodyPr>
            <a:spAutoFit/>
          </a:bodyPr>
          <a:lstStyle/>
          <a:p>
            <a:pPr algn="ctr">
              <a:defRPr/>
            </a:pPr>
            <a:r>
              <a:rPr lang="en-US" dirty="0">
                <a:solidFill>
                  <a:srgbClr val="0070C0"/>
                </a:solidFill>
                <a:effectLst>
                  <a:outerShdw blurRad="38100" dist="38100" dir="2700000" algn="tl">
                    <a:srgbClr val="C0C0C0"/>
                  </a:outerShdw>
                </a:effectLst>
                <a:latin typeface="Calibri"/>
                <a:ea typeface="MS PGothic" panose="020B0600070205080204" pitchFamily="34" charset="-128"/>
              </a:rPr>
              <a:t> Sisoft Technologies </a:t>
            </a:r>
            <a:r>
              <a:rPr lang="en-US" dirty="0" err="1">
                <a:solidFill>
                  <a:srgbClr val="0070C0"/>
                </a:solidFill>
                <a:effectLst>
                  <a:outerShdw blurRad="38100" dist="38100" dir="2700000" algn="tl">
                    <a:srgbClr val="C0C0C0"/>
                  </a:outerShdw>
                </a:effectLst>
                <a:latin typeface="Calibri"/>
                <a:ea typeface="MS PGothic" panose="020B0600070205080204" pitchFamily="34" charset="-128"/>
              </a:rPr>
              <a:t>Pvt</a:t>
            </a:r>
            <a:r>
              <a:rPr lang="en-US" dirty="0">
                <a:solidFill>
                  <a:srgbClr val="0070C0"/>
                </a:solidFill>
                <a:effectLst>
                  <a:outerShdw blurRad="38100" dist="38100" dir="2700000" algn="tl">
                    <a:srgbClr val="C0C0C0"/>
                  </a:outerShdw>
                </a:effectLst>
                <a:latin typeface="Calibri"/>
                <a:ea typeface="MS PGothic" panose="020B0600070205080204" pitchFamily="34" charset="-128"/>
              </a:rPr>
              <a:t> Ltd</a:t>
            </a:r>
          </a:p>
          <a:p>
            <a:pPr algn="ctr">
              <a:defRPr/>
            </a:pPr>
            <a:r>
              <a:rPr lang="en-US" dirty="0">
                <a:solidFill>
                  <a:srgbClr val="0070C0"/>
                </a:solidFill>
                <a:effectLst>
                  <a:outerShdw blurRad="38100" dist="38100" dir="2700000" algn="tl">
                    <a:srgbClr val="C0C0C0"/>
                  </a:outerShdw>
                </a:effectLst>
                <a:latin typeface="Calibri"/>
                <a:ea typeface="MS PGothic" panose="020B0600070205080204" pitchFamily="34" charset="-128"/>
              </a:rPr>
              <a:t>SRC E7, </a:t>
            </a:r>
            <a:r>
              <a:rPr lang="en-US" dirty="0" err="1">
                <a:solidFill>
                  <a:srgbClr val="0070C0"/>
                </a:solidFill>
                <a:effectLst>
                  <a:outerShdw blurRad="38100" dist="38100" dir="2700000" algn="tl">
                    <a:srgbClr val="C0C0C0"/>
                  </a:outerShdw>
                </a:effectLst>
                <a:latin typeface="Calibri"/>
                <a:ea typeface="MS PGothic" panose="020B0600070205080204" pitchFamily="34" charset="-128"/>
              </a:rPr>
              <a:t>Shipra</a:t>
            </a:r>
            <a:r>
              <a:rPr lang="en-US" dirty="0">
                <a:solidFill>
                  <a:srgbClr val="0070C0"/>
                </a:solidFill>
                <a:effectLst>
                  <a:outerShdw blurRad="38100" dist="38100" dir="2700000" algn="tl">
                    <a:srgbClr val="C0C0C0"/>
                  </a:outerShdw>
                </a:effectLst>
                <a:latin typeface="Calibri"/>
                <a:ea typeface="MS PGothic" panose="020B0600070205080204" pitchFamily="34" charset="-128"/>
              </a:rPr>
              <a:t> Riviera Bazar, </a:t>
            </a:r>
            <a:r>
              <a:rPr lang="en-US" dirty="0" err="1">
                <a:solidFill>
                  <a:srgbClr val="0070C0"/>
                </a:solidFill>
                <a:effectLst>
                  <a:outerShdw blurRad="38100" dist="38100" dir="2700000" algn="tl">
                    <a:srgbClr val="C0C0C0"/>
                  </a:outerShdw>
                </a:effectLst>
                <a:latin typeface="Calibri"/>
                <a:ea typeface="MS PGothic" panose="020B0600070205080204" pitchFamily="34" charset="-128"/>
              </a:rPr>
              <a:t>Gyan</a:t>
            </a:r>
            <a:r>
              <a:rPr lang="en-US" dirty="0">
                <a:solidFill>
                  <a:srgbClr val="0070C0"/>
                </a:solidFill>
                <a:effectLst>
                  <a:outerShdw blurRad="38100" dist="38100" dir="2700000" algn="tl">
                    <a:srgbClr val="C0C0C0"/>
                  </a:outerShdw>
                </a:effectLst>
                <a:latin typeface="Calibri"/>
                <a:ea typeface="MS PGothic" panose="020B0600070205080204" pitchFamily="34" charset="-128"/>
              </a:rPr>
              <a:t> Khand-3, Indirapuram, Ghaziabad</a:t>
            </a:r>
          </a:p>
          <a:p>
            <a:pPr algn="ctr">
              <a:defRPr/>
            </a:pPr>
            <a:r>
              <a:rPr lang="en-US" dirty="0">
                <a:solidFill>
                  <a:srgbClr val="0070C0"/>
                </a:solidFill>
                <a:effectLst>
                  <a:outerShdw blurRad="38100" dist="38100" dir="2700000" algn="tl">
                    <a:srgbClr val="C0C0C0"/>
                  </a:outerShdw>
                </a:effectLst>
                <a:latin typeface="Calibri"/>
                <a:ea typeface="MS PGothic" panose="020B0600070205080204" pitchFamily="34" charset="-128"/>
              </a:rPr>
              <a:t>Website: </a:t>
            </a:r>
            <a:r>
              <a:rPr lang="en-US" dirty="0">
                <a:solidFill>
                  <a:srgbClr val="0070C0"/>
                </a:solidFill>
                <a:effectLst>
                  <a:outerShdw blurRad="38100" dist="38100" dir="2700000" algn="tl">
                    <a:srgbClr val="C0C0C0"/>
                  </a:outerShdw>
                </a:effectLst>
                <a:latin typeface="Calibri"/>
                <a:ea typeface="MS PGothic" panose="020B0600070205080204" pitchFamily="34" charset="-128"/>
                <a:hlinkClick r:id="rId2"/>
              </a:rPr>
              <a:t>www.sisoft.in</a:t>
            </a:r>
            <a:r>
              <a:rPr lang="en-US" dirty="0">
                <a:solidFill>
                  <a:srgbClr val="0070C0"/>
                </a:solidFill>
                <a:effectLst>
                  <a:outerShdw blurRad="38100" dist="38100" dir="2700000" algn="tl">
                    <a:srgbClr val="C0C0C0"/>
                  </a:outerShdw>
                </a:effectLst>
                <a:latin typeface="Calibri"/>
                <a:ea typeface="MS PGothic" panose="020B0600070205080204" pitchFamily="34" charset="-128"/>
              </a:rPr>
              <a:t> </a:t>
            </a:r>
            <a:r>
              <a:rPr lang="en-US" dirty="0" err="1">
                <a:solidFill>
                  <a:srgbClr val="0070C0"/>
                </a:solidFill>
                <a:effectLst>
                  <a:outerShdw blurRad="38100" dist="38100" dir="2700000" algn="tl">
                    <a:srgbClr val="C0C0C0"/>
                  </a:outerShdw>
                </a:effectLst>
                <a:latin typeface="Calibri"/>
                <a:ea typeface="MS PGothic" panose="020B0600070205080204" pitchFamily="34" charset="-128"/>
              </a:rPr>
              <a:t>Email:info@sisoft.in</a:t>
            </a:r>
            <a:endParaRPr lang="en-US" dirty="0">
              <a:solidFill>
                <a:srgbClr val="0070C0"/>
              </a:solidFill>
              <a:effectLst>
                <a:outerShdw blurRad="38100" dist="38100" dir="2700000" algn="tl">
                  <a:srgbClr val="C0C0C0"/>
                </a:outerShdw>
              </a:effectLst>
              <a:latin typeface="Calibri"/>
              <a:ea typeface="MS PGothic" panose="020B0600070205080204" pitchFamily="34" charset="-128"/>
            </a:endParaRPr>
          </a:p>
          <a:p>
            <a:pPr algn="ctr">
              <a:defRPr/>
            </a:pPr>
            <a:r>
              <a:rPr lang="en-US" dirty="0">
                <a:solidFill>
                  <a:srgbClr val="0070C0"/>
                </a:solidFill>
                <a:effectLst>
                  <a:outerShdw blurRad="38100" dist="38100" dir="2700000" algn="tl">
                    <a:srgbClr val="C0C0C0"/>
                  </a:outerShdw>
                </a:effectLst>
                <a:latin typeface="Calibri"/>
                <a:ea typeface="MS PGothic" panose="020B0600070205080204" pitchFamily="34" charset="-128"/>
              </a:rPr>
              <a:t>Phone: +91-9999-283-283</a:t>
            </a:r>
          </a:p>
        </p:txBody>
      </p:sp>
    </p:spTree>
    <p:extLst>
      <p:ext uri="{BB962C8B-B14F-4D97-AF65-F5344CB8AC3E}">
        <p14:creationId xmlns:p14="http://schemas.microsoft.com/office/powerpoint/2010/main" val="3903287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1500" y="1619240"/>
            <a:ext cx="11353800" cy="2862322"/>
          </a:xfrm>
          <a:prstGeom prst="rect">
            <a:avLst/>
          </a:prstGeom>
        </p:spPr>
        <p:txBody>
          <a:bodyPr wrap="square">
            <a:spAutoFit/>
          </a:bodyPr>
          <a:lstStyle/>
          <a:p>
            <a:pPr algn="just"/>
            <a:r>
              <a:rPr lang="en-IN" sz="2000" dirty="0">
                <a:solidFill>
                  <a:srgbClr val="000000"/>
                </a:solidFill>
                <a:latin typeface="Arial" panose="020B0604020202020204" pitchFamily="34" charset="0"/>
              </a:rPr>
              <a:t>Its always possible that your SQL SELECT statement query may result into thousand of records. But its is not good idea to display all the results on one page. So we can divide this result into many pages as per requirement.</a:t>
            </a:r>
          </a:p>
          <a:p>
            <a:pPr algn="just"/>
            <a:r>
              <a:rPr lang="en-IN" sz="2000" dirty="0">
                <a:solidFill>
                  <a:srgbClr val="000000"/>
                </a:solidFill>
                <a:latin typeface="Arial" panose="020B0604020202020204" pitchFamily="34" charset="0"/>
              </a:rPr>
              <a:t>Paging means showing your query result in multiple pages instead of just put them all in one long page.</a:t>
            </a:r>
          </a:p>
          <a:p>
            <a:pPr algn="just"/>
            <a:r>
              <a:rPr lang="en-IN" sz="2000" dirty="0">
                <a:solidFill>
                  <a:srgbClr val="000000"/>
                </a:solidFill>
                <a:latin typeface="Arial" panose="020B0604020202020204" pitchFamily="34" charset="0"/>
              </a:rPr>
              <a:t>MySQL helps to generate paging by using </a:t>
            </a:r>
            <a:r>
              <a:rPr lang="en-IN" sz="2000" b="1" dirty="0">
                <a:solidFill>
                  <a:srgbClr val="000000"/>
                </a:solidFill>
                <a:latin typeface="Arial" panose="020B0604020202020204" pitchFamily="34" charset="0"/>
              </a:rPr>
              <a:t>LIMIT</a:t>
            </a:r>
            <a:r>
              <a:rPr lang="en-IN" sz="2000" dirty="0">
                <a:solidFill>
                  <a:srgbClr val="000000"/>
                </a:solidFill>
                <a:latin typeface="Arial" panose="020B0604020202020204" pitchFamily="34" charset="0"/>
              </a:rPr>
              <a:t> clause which will take two arguments. First argument as OFFSET and second argument how many records should be returned from the database.</a:t>
            </a:r>
          </a:p>
          <a:p>
            <a:pPr algn="just"/>
            <a:r>
              <a:rPr lang="en-IN" sz="2000" dirty="0">
                <a:solidFill>
                  <a:srgbClr val="000000"/>
                </a:solidFill>
                <a:latin typeface="Arial" panose="020B0604020202020204" pitchFamily="34" charset="0"/>
              </a:rPr>
              <a:t>Below is a simple example to fetch records using </a:t>
            </a:r>
            <a:r>
              <a:rPr lang="en-IN" sz="2000" b="1" dirty="0">
                <a:solidFill>
                  <a:srgbClr val="000000"/>
                </a:solidFill>
                <a:latin typeface="Arial" panose="020B0604020202020204" pitchFamily="34" charset="0"/>
              </a:rPr>
              <a:t>LIMIT</a:t>
            </a:r>
            <a:r>
              <a:rPr lang="en-IN" sz="2000" dirty="0">
                <a:solidFill>
                  <a:srgbClr val="000000"/>
                </a:solidFill>
                <a:latin typeface="Arial" panose="020B0604020202020204" pitchFamily="34" charset="0"/>
              </a:rPr>
              <a:t> clause to generate paging.</a:t>
            </a:r>
            <a:endParaRPr lang="en-IN" sz="2000" b="0" i="0" dirty="0">
              <a:solidFill>
                <a:srgbClr val="000000"/>
              </a:solidFill>
              <a:effectLst/>
              <a:latin typeface="Arial" panose="020B0604020202020204" pitchFamily="34" charset="0"/>
            </a:endParaRPr>
          </a:p>
        </p:txBody>
      </p:sp>
      <p:sp>
        <p:nvSpPr>
          <p:cNvPr id="5" name="Rectangle 4"/>
          <p:cNvSpPr/>
          <p:nvPr/>
        </p:nvSpPr>
        <p:spPr>
          <a:xfrm>
            <a:off x="1790700" y="761980"/>
            <a:ext cx="3251200" cy="461665"/>
          </a:xfrm>
          <a:prstGeom prst="rect">
            <a:avLst/>
          </a:prstGeom>
        </p:spPr>
        <p:txBody>
          <a:bodyPr wrap="square">
            <a:spAutoFit/>
          </a:bodyPr>
          <a:lstStyle/>
          <a:p>
            <a:pPr algn="just"/>
            <a:r>
              <a:rPr lang="en-IN" sz="2400" b="1" i="0" u="sng" dirty="0" smtClean="0">
                <a:solidFill>
                  <a:srgbClr val="000000"/>
                </a:solidFill>
                <a:effectLst/>
                <a:latin typeface="Arial" panose="020B0604020202020204" pitchFamily="34" charset="0"/>
              </a:rPr>
              <a:t>Pagination in PHP</a:t>
            </a:r>
            <a:endParaRPr lang="en-IN" sz="2400" b="1" i="0" u="sng" dirty="0">
              <a:solidFill>
                <a:srgbClr val="000000"/>
              </a:solidFill>
              <a:effectLst/>
              <a:latin typeface="Arial" panose="020B0604020202020204" pitchFamily="34" charset="0"/>
            </a:endParaRPr>
          </a:p>
        </p:txBody>
      </p:sp>
      <p:sp>
        <p:nvSpPr>
          <p:cNvPr id="6" name="Rectangle 5"/>
          <p:cNvSpPr/>
          <p:nvPr/>
        </p:nvSpPr>
        <p:spPr>
          <a:xfrm>
            <a:off x="2120900" y="5184695"/>
            <a:ext cx="7454900" cy="707886"/>
          </a:xfrm>
          <a:prstGeom prst="rect">
            <a:avLst/>
          </a:prstGeom>
        </p:spPr>
        <p:txBody>
          <a:bodyPr wrap="square">
            <a:spAutoFit/>
          </a:bodyPr>
          <a:lstStyle/>
          <a:p>
            <a:r>
              <a:rPr lang="en-IN" sz="2000" u="sng" dirty="0">
                <a:latin typeface="Arial" panose="020B0604020202020204" pitchFamily="34" charset="0"/>
              </a:rPr>
              <a:t>Example</a:t>
            </a:r>
          </a:p>
          <a:p>
            <a:pPr algn="just"/>
            <a:r>
              <a:rPr lang="en-IN" sz="2000" u="sng" dirty="0">
                <a:solidFill>
                  <a:srgbClr val="000000"/>
                </a:solidFill>
                <a:latin typeface="Arial" panose="020B0604020202020204" pitchFamily="34" charset="0"/>
              </a:rPr>
              <a:t>Try out following example to display 10 records per page</a:t>
            </a:r>
            <a:r>
              <a:rPr lang="en-IN" sz="2000" dirty="0">
                <a:solidFill>
                  <a:srgbClr val="000000"/>
                </a:solidFill>
                <a:latin typeface="Arial" panose="020B0604020202020204" pitchFamily="34" charset="0"/>
              </a:rPr>
              <a:t>.</a:t>
            </a:r>
            <a:endParaRPr lang="en-IN" sz="20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261593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22500" y="0"/>
            <a:ext cx="9791700" cy="6876241"/>
          </a:xfrm>
          <a:prstGeom prst="rect">
            <a:avLst/>
          </a:prstGeom>
        </p:spPr>
        <p:txBody>
          <a:bodyPr wrap="square">
            <a:spAutoFit/>
          </a:bodyPr>
          <a:lstStyle/>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&lt;html&gt;</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 &lt;head&gt;</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 &lt;title&gt;Paging Using PHP&lt;/title&gt; </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&lt;/head&gt; </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&lt;body&gt; </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&lt;?php $</a:t>
            </a:r>
            <a:r>
              <a:rPr lang="en-US" sz="1050" dirty="0" err="1">
                <a:latin typeface="Calibri" panose="020F0502020204030204" pitchFamily="34" charset="0"/>
                <a:ea typeface="Calibri" panose="020F0502020204030204" pitchFamily="34" charset="0"/>
                <a:cs typeface="Mangal" panose="02040503050203030202" pitchFamily="18" charset="0"/>
              </a:rPr>
              <a:t>dbhost</a:t>
            </a:r>
            <a:r>
              <a:rPr lang="en-US" sz="1050" dirty="0">
                <a:latin typeface="Calibri" panose="020F0502020204030204" pitchFamily="34" charset="0"/>
                <a:ea typeface="Calibri" panose="020F0502020204030204" pitchFamily="34" charset="0"/>
                <a:cs typeface="Mangal" panose="02040503050203030202" pitchFamily="18" charset="0"/>
              </a:rPr>
              <a:t> = 'localhost:3036'; $</a:t>
            </a:r>
            <a:r>
              <a:rPr lang="en-US" sz="1050" dirty="0" err="1">
                <a:latin typeface="Calibri" panose="020F0502020204030204" pitchFamily="34" charset="0"/>
                <a:ea typeface="Calibri" panose="020F0502020204030204" pitchFamily="34" charset="0"/>
                <a:cs typeface="Mangal" panose="02040503050203030202" pitchFamily="18" charset="0"/>
              </a:rPr>
              <a:t>dbuser</a:t>
            </a:r>
            <a:r>
              <a:rPr lang="en-US" sz="1050" dirty="0">
                <a:latin typeface="Calibri" panose="020F0502020204030204" pitchFamily="34" charset="0"/>
                <a:ea typeface="Calibri" panose="020F0502020204030204" pitchFamily="34" charset="0"/>
                <a:cs typeface="Mangal" panose="02040503050203030202" pitchFamily="18" charset="0"/>
              </a:rPr>
              <a:t> = 'root'; $</a:t>
            </a:r>
            <a:r>
              <a:rPr lang="en-US" sz="1050" dirty="0" err="1">
                <a:latin typeface="Calibri" panose="020F0502020204030204" pitchFamily="34" charset="0"/>
                <a:ea typeface="Calibri" panose="020F0502020204030204" pitchFamily="34" charset="0"/>
                <a:cs typeface="Mangal" panose="02040503050203030202" pitchFamily="18" charset="0"/>
              </a:rPr>
              <a:t>dbpass</a:t>
            </a:r>
            <a:r>
              <a:rPr lang="en-US" sz="1050" dirty="0">
                <a:latin typeface="Calibri" panose="020F0502020204030204" pitchFamily="34" charset="0"/>
                <a:ea typeface="Calibri" panose="020F0502020204030204" pitchFamily="34" charset="0"/>
                <a:cs typeface="Mangal" panose="02040503050203030202" pitchFamily="18" charset="0"/>
              </a:rPr>
              <a:t> = '</a:t>
            </a:r>
            <a:r>
              <a:rPr lang="en-US" sz="1050" dirty="0" err="1">
                <a:latin typeface="Calibri" panose="020F0502020204030204" pitchFamily="34" charset="0"/>
                <a:ea typeface="Calibri" panose="020F0502020204030204" pitchFamily="34" charset="0"/>
                <a:cs typeface="Mangal" panose="02040503050203030202" pitchFamily="18" charset="0"/>
              </a:rPr>
              <a:t>rootpassword</a:t>
            </a:r>
            <a:r>
              <a:rPr lang="en-US" sz="1050" dirty="0">
                <a:latin typeface="Calibri" panose="020F0502020204030204" pitchFamily="34" charset="0"/>
                <a:ea typeface="Calibri" panose="020F0502020204030204" pitchFamily="34" charset="0"/>
                <a:cs typeface="Mangal" panose="02040503050203030202" pitchFamily="18" charset="0"/>
              </a:rPr>
              <a:t>'; $</a:t>
            </a:r>
            <a:r>
              <a:rPr lang="en-US" sz="1050" dirty="0" err="1">
                <a:latin typeface="Calibri" panose="020F0502020204030204" pitchFamily="34" charset="0"/>
                <a:ea typeface="Calibri" panose="020F0502020204030204" pitchFamily="34" charset="0"/>
                <a:cs typeface="Mangal" panose="02040503050203030202" pitchFamily="18" charset="0"/>
              </a:rPr>
              <a:t>rec_limit</a:t>
            </a:r>
            <a:r>
              <a:rPr lang="en-US" sz="1050" dirty="0">
                <a:latin typeface="Calibri" panose="020F0502020204030204" pitchFamily="34" charset="0"/>
                <a:ea typeface="Calibri" panose="020F0502020204030204" pitchFamily="34" charset="0"/>
                <a:cs typeface="Mangal" panose="02040503050203030202" pitchFamily="18" charset="0"/>
              </a:rPr>
              <a:t> = 10; </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$conn = </a:t>
            </a:r>
            <a:r>
              <a:rPr lang="en-US" sz="1050" dirty="0" err="1">
                <a:latin typeface="Calibri" panose="020F0502020204030204" pitchFamily="34" charset="0"/>
                <a:ea typeface="Calibri" panose="020F0502020204030204" pitchFamily="34" charset="0"/>
                <a:cs typeface="Mangal" panose="02040503050203030202" pitchFamily="18" charset="0"/>
              </a:rPr>
              <a:t>mysql_connect</a:t>
            </a:r>
            <a:r>
              <a:rPr lang="en-US" sz="1050" dirty="0">
                <a:latin typeface="Calibri" panose="020F0502020204030204" pitchFamily="34" charset="0"/>
                <a:ea typeface="Calibri" panose="020F0502020204030204" pitchFamily="34" charset="0"/>
                <a:cs typeface="Mangal" panose="02040503050203030202" pitchFamily="18" charset="0"/>
              </a:rPr>
              <a:t>($</a:t>
            </a:r>
            <a:r>
              <a:rPr lang="en-US" sz="1050" dirty="0" err="1">
                <a:latin typeface="Calibri" panose="020F0502020204030204" pitchFamily="34" charset="0"/>
                <a:ea typeface="Calibri" panose="020F0502020204030204" pitchFamily="34" charset="0"/>
                <a:cs typeface="Mangal" panose="02040503050203030202" pitchFamily="18" charset="0"/>
              </a:rPr>
              <a:t>dbhost</a:t>
            </a:r>
            <a:r>
              <a:rPr lang="en-US" sz="1050" dirty="0">
                <a:latin typeface="Calibri" panose="020F0502020204030204" pitchFamily="34" charset="0"/>
                <a:ea typeface="Calibri" panose="020F0502020204030204" pitchFamily="34" charset="0"/>
                <a:cs typeface="Mangal" panose="02040503050203030202" pitchFamily="18" charset="0"/>
              </a:rPr>
              <a:t>, $</a:t>
            </a:r>
            <a:r>
              <a:rPr lang="en-US" sz="1050" dirty="0" err="1">
                <a:latin typeface="Calibri" panose="020F0502020204030204" pitchFamily="34" charset="0"/>
                <a:ea typeface="Calibri" panose="020F0502020204030204" pitchFamily="34" charset="0"/>
                <a:cs typeface="Mangal" panose="02040503050203030202" pitchFamily="18" charset="0"/>
              </a:rPr>
              <a:t>dbuser</a:t>
            </a:r>
            <a:r>
              <a:rPr lang="en-US" sz="1050" dirty="0">
                <a:latin typeface="Calibri" panose="020F0502020204030204" pitchFamily="34" charset="0"/>
                <a:ea typeface="Calibri" panose="020F0502020204030204" pitchFamily="34" charset="0"/>
                <a:cs typeface="Mangal" panose="02040503050203030202" pitchFamily="18" charset="0"/>
              </a:rPr>
              <a:t>, $</a:t>
            </a:r>
            <a:r>
              <a:rPr lang="en-US" sz="1050" dirty="0" err="1">
                <a:latin typeface="Calibri" panose="020F0502020204030204" pitchFamily="34" charset="0"/>
                <a:ea typeface="Calibri" panose="020F0502020204030204" pitchFamily="34" charset="0"/>
                <a:cs typeface="Mangal" panose="02040503050203030202" pitchFamily="18" charset="0"/>
              </a:rPr>
              <a:t>dbpass</a:t>
            </a:r>
            <a:r>
              <a:rPr lang="en-US" sz="1050" dirty="0">
                <a:latin typeface="Calibri" panose="020F0502020204030204" pitchFamily="34" charset="0"/>
                <a:ea typeface="Calibri" panose="020F0502020204030204" pitchFamily="34" charset="0"/>
                <a:cs typeface="Mangal" panose="02040503050203030202" pitchFamily="18" charset="0"/>
              </a:rPr>
              <a:t>); </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if(! $conn ) { die('Could not connect: ' . </a:t>
            </a:r>
            <a:r>
              <a:rPr lang="en-US" sz="1050" dirty="0" err="1">
                <a:latin typeface="Calibri" panose="020F0502020204030204" pitchFamily="34" charset="0"/>
                <a:ea typeface="Calibri" panose="020F0502020204030204" pitchFamily="34" charset="0"/>
                <a:cs typeface="Mangal" panose="02040503050203030202" pitchFamily="18" charset="0"/>
              </a:rPr>
              <a:t>mysql_error</a:t>
            </a:r>
            <a:r>
              <a:rPr lang="en-US" sz="1050" dirty="0">
                <a:latin typeface="Calibri" panose="020F0502020204030204" pitchFamily="34" charset="0"/>
                <a:ea typeface="Calibri" panose="020F0502020204030204" pitchFamily="34" charset="0"/>
                <a:cs typeface="Mangal" panose="02040503050203030202" pitchFamily="18" charset="0"/>
              </a:rPr>
              <a:t>()); } </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err="1">
                <a:latin typeface="Calibri" panose="020F0502020204030204" pitchFamily="34" charset="0"/>
                <a:ea typeface="Calibri" panose="020F0502020204030204" pitchFamily="34" charset="0"/>
                <a:cs typeface="Mangal" panose="02040503050203030202" pitchFamily="18" charset="0"/>
              </a:rPr>
              <a:t>mysql_select_db</a:t>
            </a:r>
            <a:r>
              <a:rPr lang="en-US" sz="1050" dirty="0">
                <a:latin typeface="Calibri" panose="020F0502020204030204" pitchFamily="34" charset="0"/>
                <a:ea typeface="Calibri" panose="020F0502020204030204" pitchFamily="34" charset="0"/>
                <a:cs typeface="Mangal" panose="02040503050203030202" pitchFamily="18" charset="0"/>
              </a:rPr>
              <a:t>('</a:t>
            </a:r>
            <a:r>
              <a:rPr lang="en-US" sz="1050" dirty="0" err="1">
                <a:latin typeface="Calibri" panose="020F0502020204030204" pitchFamily="34" charset="0"/>
                <a:ea typeface="Calibri" panose="020F0502020204030204" pitchFamily="34" charset="0"/>
                <a:cs typeface="Mangal" panose="02040503050203030202" pitchFamily="18" charset="0"/>
              </a:rPr>
              <a:t>test_db</a:t>
            </a:r>
            <a:r>
              <a:rPr lang="en-US" sz="1050" dirty="0">
                <a:latin typeface="Calibri" panose="020F0502020204030204" pitchFamily="34" charset="0"/>
                <a:ea typeface="Calibri" panose="020F0502020204030204" pitchFamily="34" charset="0"/>
                <a:cs typeface="Mangal" panose="02040503050203030202" pitchFamily="18" charset="0"/>
              </a:rPr>
              <a:t>'); </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 Get total number of records */ </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a:t>
            </a:r>
            <a:r>
              <a:rPr lang="en-US" sz="1050" dirty="0" err="1">
                <a:latin typeface="Calibri" panose="020F0502020204030204" pitchFamily="34" charset="0"/>
                <a:ea typeface="Calibri" panose="020F0502020204030204" pitchFamily="34" charset="0"/>
                <a:cs typeface="Mangal" panose="02040503050203030202" pitchFamily="18" charset="0"/>
              </a:rPr>
              <a:t>sql</a:t>
            </a:r>
            <a:r>
              <a:rPr lang="en-US" sz="1050" dirty="0">
                <a:latin typeface="Calibri" panose="020F0502020204030204" pitchFamily="34" charset="0"/>
                <a:ea typeface="Calibri" panose="020F0502020204030204" pitchFamily="34" charset="0"/>
                <a:cs typeface="Mangal" panose="02040503050203030202" pitchFamily="18" charset="0"/>
              </a:rPr>
              <a:t> = "SELECT count(</a:t>
            </a:r>
            <a:r>
              <a:rPr lang="en-US" sz="1050" dirty="0" err="1">
                <a:latin typeface="Calibri" panose="020F0502020204030204" pitchFamily="34" charset="0"/>
                <a:ea typeface="Calibri" panose="020F0502020204030204" pitchFamily="34" charset="0"/>
                <a:cs typeface="Mangal" panose="02040503050203030202" pitchFamily="18" charset="0"/>
              </a:rPr>
              <a:t>emp_id</a:t>
            </a:r>
            <a:r>
              <a:rPr lang="en-US" sz="1050" dirty="0">
                <a:latin typeface="Calibri" panose="020F0502020204030204" pitchFamily="34" charset="0"/>
                <a:ea typeface="Calibri" panose="020F0502020204030204" pitchFamily="34" charset="0"/>
                <a:cs typeface="Mangal" panose="02040503050203030202" pitchFamily="18" charset="0"/>
              </a:rPr>
              <a:t>) FROM employee "; </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a:t>
            </a:r>
            <a:r>
              <a:rPr lang="en-US" sz="1050" dirty="0" err="1">
                <a:latin typeface="Calibri" panose="020F0502020204030204" pitchFamily="34" charset="0"/>
                <a:ea typeface="Calibri" panose="020F0502020204030204" pitchFamily="34" charset="0"/>
                <a:cs typeface="Mangal" panose="02040503050203030202" pitchFamily="18" charset="0"/>
              </a:rPr>
              <a:t>retval</a:t>
            </a:r>
            <a:r>
              <a:rPr lang="en-US" sz="1050" dirty="0">
                <a:latin typeface="Calibri" panose="020F0502020204030204" pitchFamily="34" charset="0"/>
                <a:ea typeface="Calibri" panose="020F0502020204030204" pitchFamily="34" charset="0"/>
                <a:cs typeface="Mangal" panose="02040503050203030202" pitchFamily="18" charset="0"/>
              </a:rPr>
              <a:t> = </a:t>
            </a:r>
            <a:r>
              <a:rPr lang="en-US" sz="1050" dirty="0" err="1">
                <a:latin typeface="Calibri" panose="020F0502020204030204" pitchFamily="34" charset="0"/>
                <a:ea typeface="Calibri" panose="020F0502020204030204" pitchFamily="34" charset="0"/>
                <a:cs typeface="Mangal" panose="02040503050203030202" pitchFamily="18" charset="0"/>
              </a:rPr>
              <a:t>mysql_query</a:t>
            </a:r>
            <a:r>
              <a:rPr lang="en-US" sz="1050" dirty="0">
                <a:latin typeface="Calibri" panose="020F0502020204030204" pitchFamily="34" charset="0"/>
                <a:ea typeface="Calibri" panose="020F0502020204030204" pitchFamily="34" charset="0"/>
                <a:cs typeface="Mangal" panose="02040503050203030202" pitchFamily="18" charset="0"/>
              </a:rPr>
              <a:t>( $</a:t>
            </a:r>
            <a:r>
              <a:rPr lang="en-US" sz="1050" dirty="0" err="1">
                <a:latin typeface="Calibri" panose="020F0502020204030204" pitchFamily="34" charset="0"/>
                <a:ea typeface="Calibri" panose="020F0502020204030204" pitchFamily="34" charset="0"/>
                <a:cs typeface="Mangal" panose="02040503050203030202" pitchFamily="18" charset="0"/>
              </a:rPr>
              <a:t>sql</a:t>
            </a:r>
            <a:r>
              <a:rPr lang="en-US" sz="1050" dirty="0">
                <a:latin typeface="Calibri" panose="020F0502020204030204" pitchFamily="34" charset="0"/>
                <a:ea typeface="Calibri" panose="020F0502020204030204" pitchFamily="34" charset="0"/>
                <a:cs typeface="Mangal" panose="02040503050203030202" pitchFamily="18" charset="0"/>
              </a:rPr>
              <a:t>, $conn ); </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if(! $</a:t>
            </a:r>
            <a:r>
              <a:rPr lang="en-US" sz="1050" dirty="0" err="1">
                <a:latin typeface="Calibri" panose="020F0502020204030204" pitchFamily="34" charset="0"/>
                <a:ea typeface="Calibri" panose="020F0502020204030204" pitchFamily="34" charset="0"/>
                <a:cs typeface="Mangal" panose="02040503050203030202" pitchFamily="18" charset="0"/>
              </a:rPr>
              <a:t>retval</a:t>
            </a:r>
            <a:r>
              <a:rPr lang="en-US" sz="1050" dirty="0">
                <a:latin typeface="Calibri" panose="020F0502020204030204" pitchFamily="34" charset="0"/>
                <a:ea typeface="Calibri" panose="020F0502020204030204" pitchFamily="34" charset="0"/>
                <a:cs typeface="Mangal" panose="02040503050203030202" pitchFamily="18" charset="0"/>
              </a:rPr>
              <a:t> ) </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 </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die('Could not get data: ' . </a:t>
            </a:r>
            <a:r>
              <a:rPr lang="en-US" sz="1050" dirty="0" err="1">
                <a:latin typeface="Calibri" panose="020F0502020204030204" pitchFamily="34" charset="0"/>
                <a:ea typeface="Calibri" panose="020F0502020204030204" pitchFamily="34" charset="0"/>
                <a:cs typeface="Mangal" panose="02040503050203030202" pitchFamily="18" charset="0"/>
              </a:rPr>
              <a:t>mysql_error</a:t>
            </a:r>
            <a:r>
              <a:rPr lang="en-US" sz="1050" dirty="0">
                <a:latin typeface="Calibri" panose="020F0502020204030204" pitchFamily="34" charset="0"/>
                <a:ea typeface="Calibri" panose="020F0502020204030204" pitchFamily="34" charset="0"/>
                <a:cs typeface="Mangal" panose="02040503050203030202" pitchFamily="18" charset="0"/>
              </a:rPr>
              <a:t>()); </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 </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$row = </a:t>
            </a:r>
            <a:r>
              <a:rPr lang="en-US" sz="1050" dirty="0" err="1">
                <a:latin typeface="Calibri" panose="020F0502020204030204" pitchFamily="34" charset="0"/>
                <a:ea typeface="Calibri" panose="020F0502020204030204" pitchFamily="34" charset="0"/>
                <a:cs typeface="Mangal" panose="02040503050203030202" pitchFamily="18" charset="0"/>
              </a:rPr>
              <a:t>mysql_fetch_array</a:t>
            </a:r>
            <a:r>
              <a:rPr lang="en-US" sz="1050" dirty="0">
                <a:latin typeface="Calibri" panose="020F0502020204030204" pitchFamily="34" charset="0"/>
                <a:ea typeface="Calibri" panose="020F0502020204030204" pitchFamily="34" charset="0"/>
                <a:cs typeface="Mangal" panose="02040503050203030202" pitchFamily="18" charset="0"/>
              </a:rPr>
              <a:t>($</a:t>
            </a:r>
            <a:r>
              <a:rPr lang="en-US" sz="1050" dirty="0" err="1">
                <a:latin typeface="Calibri" panose="020F0502020204030204" pitchFamily="34" charset="0"/>
                <a:ea typeface="Calibri" panose="020F0502020204030204" pitchFamily="34" charset="0"/>
                <a:cs typeface="Mangal" panose="02040503050203030202" pitchFamily="18" charset="0"/>
              </a:rPr>
              <a:t>retval</a:t>
            </a:r>
            <a:r>
              <a:rPr lang="en-US" sz="1050" dirty="0">
                <a:latin typeface="Calibri" panose="020F0502020204030204" pitchFamily="34" charset="0"/>
                <a:ea typeface="Calibri" panose="020F0502020204030204" pitchFamily="34" charset="0"/>
                <a:cs typeface="Mangal" panose="02040503050203030202" pitchFamily="18" charset="0"/>
              </a:rPr>
              <a:t>, MYSQL_NUM ); </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a:t>
            </a:r>
            <a:r>
              <a:rPr lang="en-US" sz="1050" dirty="0" err="1">
                <a:latin typeface="Calibri" panose="020F0502020204030204" pitchFamily="34" charset="0"/>
                <a:ea typeface="Calibri" panose="020F0502020204030204" pitchFamily="34" charset="0"/>
                <a:cs typeface="Mangal" panose="02040503050203030202" pitchFamily="18" charset="0"/>
              </a:rPr>
              <a:t>rec_count</a:t>
            </a:r>
            <a:r>
              <a:rPr lang="en-US" sz="1050" dirty="0">
                <a:latin typeface="Calibri" panose="020F0502020204030204" pitchFamily="34" charset="0"/>
                <a:ea typeface="Calibri" panose="020F0502020204030204" pitchFamily="34" charset="0"/>
                <a:cs typeface="Mangal" panose="02040503050203030202" pitchFamily="18" charset="0"/>
              </a:rPr>
              <a:t> = $row[0]; </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if( </a:t>
            </a:r>
            <a:r>
              <a:rPr lang="en-US" sz="1050" dirty="0" err="1">
                <a:latin typeface="Calibri" panose="020F0502020204030204" pitchFamily="34" charset="0"/>
                <a:ea typeface="Calibri" panose="020F0502020204030204" pitchFamily="34" charset="0"/>
                <a:cs typeface="Mangal" panose="02040503050203030202" pitchFamily="18" charset="0"/>
              </a:rPr>
              <a:t>isset</a:t>
            </a:r>
            <a:r>
              <a:rPr lang="en-US" sz="1050" dirty="0">
                <a:latin typeface="Calibri" panose="020F0502020204030204" pitchFamily="34" charset="0"/>
                <a:ea typeface="Calibri" panose="020F0502020204030204" pitchFamily="34" charset="0"/>
                <a:cs typeface="Mangal" panose="02040503050203030202" pitchFamily="18" charset="0"/>
              </a:rPr>
              <a:t>($_GET{'page'} ) ) { </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$page = $_GET{'page'} + 1; </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$offset = $</a:t>
            </a:r>
            <a:r>
              <a:rPr lang="en-US" sz="1050" dirty="0" err="1">
                <a:latin typeface="Calibri" panose="020F0502020204030204" pitchFamily="34" charset="0"/>
                <a:ea typeface="Calibri" panose="020F0502020204030204" pitchFamily="34" charset="0"/>
                <a:cs typeface="Mangal" panose="02040503050203030202" pitchFamily="18" charset="0"/>
              </a:rPr>
              <a:t>rec_limit</a:t>
            </a:r>
            <a:r>
              <a:rPr lang="en-US" sz="1050" dirty="0">
                <a:latin typeface="Calibri" panose="020F0502020204030204" pitchFamily="34" charset="0"/>
                <a:ea typeface="Calibri" panose="020F0502020204030204" pitchFamily="34" charset="0"/>
                <a:cs typeface="Mangal" panose="02040503050203030202" pitchFamily="18" charset="0"/>
              </a:rPr>
              <a:t> * $page ; </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}else { </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$page = 0; </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$offset = 0; </a:t>
            </a:r>
            <a:endParaRPr lang="en-IN" sz="105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50" dirty="0">
                <a:latin typeface="Calibri" panose="020F0502020204030204" pitchFamily="34" charset="0"/>
                <a:ea typeface="Calibri" panose="020F0502020204030204" pitchFamily="34" charset="0"/>
                <a:cs typeface="Mangal" panose="02040503050203030202" pitchFamily="18" charset="0"/>
              </a:rPr>
              <a:t>} </a:t>
            </a:r>
          </a:p>
        </p:txBody>
      </p:sp>
    </p:spTree>
    <p:extLst>
      <p:ext uri="{BB962C8B-B14F-4D97-AF65-F5344CB8AC3E}">
        <p14:creationId xmlns:p14="http://schemas.microsoft.com/office/powerpoint/2010/main" val="2597054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38300" y="0"/>
            <a:ext cx="8851900" cy="7205562"/>
          </a:xfrm>
          <a:prstGeom prst="rect">
            <a:avLst/>
          </a:prstGeom>
        </p:spPr>
        <p:txBody>
          <a:bodyPr wrap="square">
            <a:spAutoFit/>
          </a:bodyPr>
          <a:lstStyle/>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a:t>
            </a:r>
            <a:r>
              <a:rPr lang="en-US" sz="1000" dirty="0" err="1">
                <a:latin typeface="Calibri" panose="020F0502020204030204" pitchFamily="34" charset="0"/>
                <a:ea typeface="Calibri" panose="020F0502020204030204" pitchFamily="34" charset="0"/>
                <a:cs typeface="Mangal" panose="02040503050203030202" pitchFamily="18" charset="0"/>
              </a:rPr>
              <a:t>left_rec</a:t>
            </a:r>
            <a:r>
              <a:rPr lang="en-US" sz="1000" dirty="0">
                <a:latin typeface="Calibri" panose="020F0502020204030204" pitchFamily="34" charset="0"/>
                <a:ea typeface="Calibri" panose="020F0502020204030204" pitchFamily="34" charset="0"/>
                <a:cs typeface="Mangal" panose="02040503050203030202" pitchFamily="18" charset="0"/>
              </a:rPr>
              <a:t> = $</a:t>
            </a:r>
            <a:r>
              <a:rPr lang="en-US" sz="1000" dirty="0" err="1">
                <a:latin typeface="Calibri" panose="020F0502020204030204" pitchFamily="34" charset="0"/>
                <a:ea typeface="Calibri" panose="020F0502020204030204" pitchFamily="34" charset="0"/>
                <a:cs typeface="Mangal" panose="02040503050203030202" pitchFamily="18" charset="0"/>
              </a:rPr>
              <a:t>rec_count</a:t>
            </a:r>
            <a:r>
              <a:rPr lang="en-US" sz="1000" dirty="0">
                <a:latin typeface="Calibri" panose="020F0502020204030204" pitchFamily="34" charset="0"/>
                <a:ea typeface="Calibri" panose="020F0502020204030204" pitchFamily="34" charset="0"/>
                <a:cs typeface="Mangal" panose="02040503050203030202" pitchFamily="18" charset="0"/>
              </a:rPr>
              <a:t> - ($page * $</a:t>
            </a:r>
            <a:r>
              <a:rPr lang="en-US" sz="1000" dirty="0" err="1">
                <a:latin typeface="Calibri" panose="020F0502020204030204" pitchFamily="34" charset="0"/>
                <a:ea typeface="Calibri" panose="020F0502020204030204" pitchFamily="34" charset="0"/>
                <a:cs typeface="Mangal" panose="02040503050203030202" pitchFamily="18" charset="0"/>
              </a:rPr>
              <a:t>rec_limit</a:t>
            </a:r>
            <a:r>
              <a:rPr lang="en-US" sz="1000" dirty="0">
                <a:latin typeface="Calibri" panose="020F0502020204030204" pitchFamily="34" charset="0"/>
                <a:ea typeface="Calibri" panose="020F0502020204030204" pitchFamily="34" charset="0"/>
                <a:cs typeface="Mangal" panose="02040503050203030202" pitchFamily="18" charset="0"/>
              </a:rPr>
              <a:t>);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a:t>
            </a:r>
            <a:r>
              <a:rPr lang="en-US" sz="1000" dirty="0" err="1">
                <a:latin typeface="Calibri" panose="020F0502020204030204" pitchFamily="34" charset="0"/>
                <a:ea typeface="Calibri" panose="020F0502020204030204" pitchFamily="34" charset="0"/>
                <a:cs typeface="Mangal" panose="02040503050203030202" pitchFamily="18" charset="0"/>
              </a:rPr>
              <a:t>sql</a:t>
            </a:r>
            <a:r>
              <a:rPr lang="en-US" sz="1000" dirty="0">
                <a:latin typeface="Calibri" panose="020F0502020204030204" pitchFamily="34" charset="0"/>
                <a:ea typeface="Calibri" panose="020F0502020204030204" pitchFamily="34" charset="0"/>
                <a:cs typeface="Mangal" panose="02040503050203030202" pitchFamily="18" charset="0"/>
              </a:rPr>
              <a:t> = "SELECT </a:t>
            </a:r>
            <a:r>
              <a:rPr lang="en-US" sz="1000" dirty="0" err="1">
                <a:latin typeface="Calibri" panose="020F0502020204030204" pitchFamily="34" charset="0"/>
                <a:ea typeface="Calibri" panose="020F0502020204030204" pitchFamily="34" charset="0"/>
                <a:cs typeface="Mangal" panose="02040503050203030202" pitchFamily="18" charset="0"/>
              </a:rPr>
              <a:t>emp_id</a:t>
            </a:r>
            <a:r>
              <a:rPr lang="en-US" sz="1000" dirty="0">
                <a:latin typeface="Calibri" panose="020F0502020204030204" pitchFamily="34" charset="0"/>
                <a:ea typeface="Calibri" panose="020F0502020204030204" pitchFamily="34" charset="0"/>
                <a:cs typeface="Mangal" panose="02040503050203030202" pitchFamily="18" charset="0"/>
              </a:rPr>
              <a:t>, </a:t>
            </a:r>
            <a:r>
              <a:rPr lang="en-US" sz="1000" dirty="0" err="1">
                <a:latin typeface="Calibri" panose="020F0502020204030204" pitchFamily="34" charset="0"/>
                <a:ea typeface="Calibri" panose="020F0502020204030204" pitchFamily="34" charset="0"/>
                <a:cs typeface="Mangal" panose="02040503050203030202" pitchFamily="18" charset="0"/>
              </a:rPr>
              <a:t>emp_name</a:t>
            </a:r>
            <a:r>
              <a:rPr lang="en-US" sz="1000" dirty="0">
                <a:latin typeface="Calibri" panose="020F0502020204030204" pitchFamily="34" charset="0"/>
                <a:ea typeface="Calibri" panose="020F0502020204030204" pitchFamily="34" charset="0"/>
                <a:cs typeface="Mangal" panose="02040503050203030202" pitchFamily="18" charset="0"/>
              </a:rPr>
              <a:t>, </a:t>
            </a:r>
            <a:r>
              <a:rPr lang="en-US" sz="1000" dirty="0" err="1">
                <a:latin typeface="Calibri" panose="020F0502020204030204" pitchFamily="34" charset="0"/>
                <a:ea typeface="Calibri" panose="020F0502020204030204" pitchFamily="34" charset="0"/>
                <a:cs typeface="Mangal" panose="02040503050203030202" pitchFamily="18" charset="0"/>
              </a:rPr>
              <a:t>emp_salary</a:t>
            </a:r>
            <a:r>
              <a:rPr lang="en-US" sz="1000" dirty="0">
                <a:latin typeface="Calibri" panose="020F0502020204030204" pitchFamily="34" charset="0"/>
                <a:ea typeface="Calibri" panose="020F0502020204030204" pitchFamily="34" charset="0"/>
                <a:cs typeface="Mangal" panose="02040503050203030202" pitchFamily="18" charset="0"/>
              </a:rPr>
              <a:t> ".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"FROM employee ".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"LIMIT $offset, $</a:t>
            </a:r>
            <a:r>
              <a:rPr lang="en-US" sz="1000" dirty="0" err="1">
                <a:latin typeface="Calibri" panose="020F0502020204030204" pitchFamily="34" charset="0"/>
                <a:ea typeface="Calibri" panose="020F0502020204030204" pitchFamily="34" charset="0"/>
                <a:cs typeface="Mangal" panose="02040503050203030202" pitchFamily="18" charset="0"/>
              </a:rPr>
              <a:t>rec_limit</a:t>
            </a:r>
            <a:r>
              <a:rPr lang="en-US" sz="1000" dirty="0">
                <a:latin typeface="Calibri" panose="020F0502020204030204" pitchFamily="34" charset="0"/>
                <a:ea typeface="Calibri" panose="020F0502020204030204" pitchFamily="34" charset="0"/>
                <a:cs typeface="Mangal" panose="02040503050203030202" pitchFamily="18" charset="0"/>
              </a:rPr>
              <a:t>";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smtClean="0">
                <a:latin typeface="Calibri" panose="020F0502020204030204" pitchFamily="34" charset="0"/>
                <a:ea typeface="Calibri" panose="020F0502020204030204" pitchFamily="34" charset="0"/>
                <a:cs typeface="Mangal" panose="02040503050203030202" pitchFamily="18" charset="0"/>
              </a:rPr>
              <a:t>$</a:t>
            </a:r>
            <a:r>
              <a:rPr lang="en-US" sz="1000" dirty="0" err="1">
                <a:latin typeface="Calibri" panose="020F0502020204030204" pitchFamily="34" charset="0"/>
                <a:ea typeface="Calibri" panose="020F0502020204030204" pitchFamily="34" charset="0"/>
                <a:cs typeface="Mangal" panose="02040503050203030202" pitchFamily="18" charset="0"/>
              </a:rPr>
              <a:t>retval</a:t>
            </a:r>
            <a:r>
              <a:rPr lang="en-US" sz="1000" dirty="0">
                <a:latin typeface="Calibri" panose="020F0502020204030204" pitchFamily="34" charset="0"/>
                <a:ea typeface="Calibri" panose="020F0502020204030204" pitchFamily="34" charset="0"/>
                <a:cs typeface="Mangal" panose="02040503050203030202" pitchFamily="18" charset="0"/>
              </a:rPr>
              <a:t> = </a:t>
            </a:r>
            <a:r>
              <a:rPr lang="en-US" sz="1000" dirty="0" err="1">
                <a:latin typeface="Calibri" panose="020F0502020204030204" pitchFamily="34" charset="0"/>
                <a:ea typeface="Calibri" panose="020F0502020204030204" pitchFamily="34" charset="0"/>
                <a:cs typeface="Mangal" panose="02040503050203030202" pitchFamily="18" charset="0"/>
              </a:rPr>
              <a:t>mysql_query</a:t>
            </a:r>
            <a:r>
              <a:rPr lang="en-US" sz="1000" dirty="0">
                <a:latin typeface="Calibri" panose="020F0502020204030204" pitchFamily="34" charset="0"/>
                <a:ea typeface="Calibri" panose="020F0502020204030204" pitchFamily="34" charset="0"/>
                <a:cs typeface="Mangal" panose="02040503050203030202" pitchFamily="18" charset="0"/>
              </a:rPr>
              <a:t>( $</a:t>
            </a:r>
            <a:r>
              <a:rPr lang="en-US" sz="1000" dirty="0" err="1">
                <a:latin typeface="Calibri" panose="020F0502020204030204" pitchFamily="34" charset="0"/>
                <a:ea typeface="Calibri" panose="020F0502020204030204" pitchFamily="34" charset="0"/>
                <a:cs typeface="Mangal" panose="02040503050203030202" pitchFamily="18" charset="0"/>
              </a:rPr>
              <a:t>sql</a:t>
            </a:r>
            <a:r>
              <a:rPr lang="en-US" sz="1000" dirty="0">
                <a:latin typeface="Calibri" panose="020F0502020204030204" pitchFamily="34" charset="0"/>
                <a:ea typeface="Calibri" panose="020F0502020204030204" pitchFamily="34" charset="0"/>
                <a:cs typeface="Mangal" panose="02040503050203030202" pitchFamily="18" charset="0"/>
              </a:rPr>
              <a:t>, $conn );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if(! $</a:t>
            </a:r>
            <a:r>
              <a:rPr lang="en-US" sz="1000" dirty="0" err="1">
                <a:latin typeface="Calibri" panose="020F0502020204030204" pitchFamily="34" charset="0"/>
                <a:ea typeface="Calibri" panose="020F0502020204030204" pitchFamily="34" charset="0"/>
                <a:cs typeface="Mangal" panose="02040503050203030202" pitchFamily="18" charset="0"/>
              </a:rPr>
              <a:t>retval</a:t>
            </a:r>
            <a:r>
              <a:rPr lang="en-US" sz="1000" dirty="0">
                <a:latin typeface="Calibri" panose="020F0502020204030204" pitchFamily="34" charset="0"/>
                <a:ea typeface="Calibri" panose="020F0502020204030204" pitchFamily="34" charset="0"/>
                <a:cs typeface="Mangal" panose="02040503050203030202" pitchFamily="18" charset="0"/>
              </a:rPr>
              <a:t> )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die('Could not get data: ' . </a:t>
            </a:r>
            <a:r>
              <a:rPr lang="en-US" sz="1000" dirty="0" err="1">
                <a:latin typeface="Calibri" panose="020F0502020204030204" pitchFamily="34" charset="0"/>
                <a:ea typeface="Calibri" panose="020F0502020204030204" pitchFamily="34" charset="0"/>
                <a:cs typeface="Mangal" panose="02040503050203030202" pitchFamily="18" charset="0"/>
              </a:rPr>
              <a:t>mysql_error</a:t>
            </a:r>
            <a:r>
              <a:rPr lang="en-US" sz="1000" dirty="0">
                <a:latin typeface="Calibri" panose="020F0502020204030204" pitchFamily="34" charset="0"/>
                <a:ea typeface="Calibri" panose="020F0502020204030204" pitchFamily="34" charset="0"/>
                <a:cs typeface="Mangal" panose="02040503050203030202" pitchFamily="18" charset="0"/>
              </a:rPr>
              <a:t>());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while($row = </a:t>
            </a:r>
            <a:r>
              <a:rPr lang="en-US" sz="1000" dirty="0" err="1">
                <a:latin typeface="Calibri" panose="020F0502020204030204" pitchFamily="34" charset="0"/>
                <a:ea typeface="Calibri" panose="020F0502020204030204" pitchFamily="34" charset="0"/>
                <a:cs typeface="Mangal" panose="02040503050203030202" pitchFamily="18" charset="0"/>
              </a:rPr>
              <a:t>mysql_fetch_array</a:t>
            </a:r>
            <a:r>
              <a:rPr lang="en-US" sz="1000" dirty="0">
                <a:latin typeface="Calibri" panose="020F0502020204030204" pitchFamily="34" charset="0"/>
                <a:ea typeface="Calibri" panose="020F0502020204030204" pitchFamily="34" charset="0"/>
                <a:cs typeface="Mangal" panose="02040503050203030202" pitchFamily="18" charset="0"/>
              </a:rPr>
              <a:t>($</a:t>
            </a:r>
            <a:r>
              <a:rPr lang="en-US" sz="1000" dirty="0" err="1">
                <a:latin typeface="Calibri" panose="020F0502020204030204" pitchFamily="34" charset="0"/>
                <a:ea typeface="Calibri" panose="020F0502020204030204" pitchFamily="34" charset="0"/>
                <a:cs typeface="Mangal" panose="02040503050203030202" pitchFamily="18" charset="0"/>
              </a:rPr>
              <a:t>retval</a:t>
            </a:r>
            <a:r>
              <a:rPr lang="en-US" sz="1000" dirty="0">
                <a:latin typeface="Calibri" panose="020F0502020204030204" pitchFamily="34" charset="0"/>
                <a:ea typeface="Calibri" panose="020F0502020204030204" pitchFamily="34" charset="0"/>
                <a:cs typeface="Mangal" panose="02040503050203030202" pitchFamily="18" charset="0"/>
              </a:rPr>
              <a:t>, MYSQL_ASSOC)) {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echo "EMP ID :{$row['</a:t>
            </a:r>
            <a:r>
              <a:rPr lang="en-US" sz="1000" dirty="0" err="1">
                <a:latin typeface="Calibri" panose="020F0502020204030204" pitchFamily="34" charset="0"/>
                <a:ea typeface="Calibri" panose="020F0502020204030204" pitchFamily="34" charset="0"/>
                <a:cs typeface="Mangal" panose="02040503050203030202" pitchFamily="18" charset="0"/>
              </a:rPr>
              <a:t>emp_id</a:t>
            </a:r>
            <a:r>
              <a:rPr lang="en-US" sz="1000" dirty="0">
                <a:latin typeface="Calibri" panose="020F0502020204030204" pitchFamily="34" charset="0"/>
                <a:ea typeface="Calibri" panose="020F0502020204030204" pitchFamily="34" charset="0"/>
                <a:cs typeface="Mangal" panose="02040503050203030202" pitchFamily="18" charset="0"/>
              </a:rPr>
              <a:t>']} &lt;</a:t>
            </a:r>
            <a:r>
              <a:rPr lang="en-US" sz="1000" dirty="0" err="1">
                <a:latin typeface="Calibri" panose="020F0502020204030204" pitchFamily="34" charset="0"/>
                <a:ea typeface="Calibri" panose="020F0502020204030204" pitchFamily="34" charset="0"/>
                <a:cs typeface="Mangal" panose="02040503050203030202" pitchFamily="18" charset="0"/>
              </a:rPr>
              <a:t>br</a:t>
            </a:r>
            <a:r>
              <a:rPr lang="en-US" sz="1000" dirty="0">
                <a:latin typeface="Calibri" panose="020F0502020204030204" pitchFamily="34" charset="0"/>
                <a:ea typeface="Calibri" panose="020F0502020204030204" pitchFamily="34" charset="0"/>
                <a:cs typeface="Mangal" panose="02040503050203030202" pitchFamily="18" charset="0"/>
              </a:rPr>
              <a:t>&gt; ".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"EMP NAME : {$row['</a:t>
            </a:r>
            <a:r>
              <a:rPr lang="en-US" sz="1000" dirty="0" err="1">
                <a:latin typeface="Calibri" panose="020F0502020204030204" pitchFamily="34" charset="0"/>
                <a:ea typeface="Calibri" panose="020F0502020204030204" pitchFamily="34" charset="0"/>
                <a:cs typeface="Mangal" panose="02040503050203030202" pitchFamily="18" charset="0"/>
              </a:rPr>
              <a:t>emp_name</a:t>
            </a:r>
            <a:r>
              <a:rPr lang="en-US" sz="1000" dirty="0">
                <a:latin typeface="Calibri" panose="020F0502020204030204" pitchFamily="34" charset="0"/>
                <a:ea typeface="Calibri" panose="020F0502020204030204" pitchFamily="34" charset="0"/>
                <a:cs typeface="Mangal" panose="02040503050203030202" pitchFamily="18" charset="0"/>
              </a:rPr>
              <a:t>']} &lt;</a:t>
            </a:r>
            <a:r>
              <a:rPr lang="en-US" sz="1000" dirty="0" err="1">
                <a:latin typeface="Calibri" panose="020F0502020204030204" pitchFamily="34" charset="0"/>
                <a:ea typeface="Calibri" panose="020F0502020204030204" pitchFamily="34" charset="0"/>
                <a:cs typeface="Mangal" panose="02040503050203030202" pitchFamily="18" charset="0"/>
              </a:rPr>
              <a:t>br</a:t>
            </a:r>
            <a:r>
              <a:rPr lang="en-US" sz="1000" dirty="0">
                <a:latin typeface="Calibri" panose="020F0502020204030204" pitchFamily="34" charset="0"/>
                <a:ea typeface="Calibri" panose="020F0502020204030204" pitchFamily="34" charset="0"/>
                <a:cs typeface="Mangal" panose="02040503050203030202" pitchFamily="18" charset="0"/>
              </a:rPr>
              <a:t>&gt; ".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EMP SALARY : {$row['</a:t>
            </a:r>
            <a:r>
              <a:rPr lang="en-US" sz="1000" dirty="0" err="1">
                <a:latin typeface="Calibri" panose="020F0502020204030204" pitchFamily="34" charset="0"/>
                <a:ea typeface="Calibri" panose="020F0502020204030204" pitchFamily="34" charset="0"/>
                <a:cs typeface="Mangal" panose="02040503050203030202" pitchFamily="18" charset="0"/>
              </a:rPr>
              <a:t>emp_salary</a:t>
            </a:r>
            <a:r>
              <a:rPr lang="en-US" sz="1000" dirty="0">
                <a:latin typeface="Calibri" panose="020F0502020204030204" pitchFamily="34" charset="0"/>
                <a:ea typeface="Calibri" panose="020F0502020204030204" pitchFamily="34" charset="0"/>
                <a:cs typeface="Mangal" panose="02040503050203030202" pitchFamily="18" charset="0"/>
              </a:rPr>
              <a:t>']} &lt;</a:t>
            </a:r>
            <a:r>
              <a:rPr lang="en-US" sz="1000" dirty="0" err="1">
                <a:latin typeface="Calibri" panose="020F0502020204030204" pitchFamily="34" charset="0"/>
                <a:ea typeface="Calibri" panose="020F0502020204030204" pitchFamily="34" charset="0"/>
                <a:cs typeface="Mangal" panose="02040503050203030202" pitchFamily="18" charset="0"/>
              </a:rPr>
              <a:t>br</a:t>
            </a:r>
            <a:r>
              <a:rPr lang="en-US" sz="1000" dirty="0">
                <a:latin typeface="Calibri" panose="020F0502020204030204" pitchFamily="34" charset="0"/>
                <a:ea typeface="Calibri" panose="020F0502020204030204" pitchFamily="34" charset="0"/>
                <a:cs typeface="Mangal" panose="02040503050203030202" pitchFamily="18" charset="0"/>
              </a:rPr>
              <a:t>&gt; ".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"--------------------------------&lt;</a:t>
            </a:r>
            <a:r>
              <a:rPr lang="en-US" sz="1000" dirty="0" err="1">
                <a:latin typeface="Calibri" panose="020F0502020204030204" pitchFamily="34" charset="0"/>
                <a:ea typeface="Calibri" panose="020F0502020204030204" pitchFamily="34" charset="0"/>
                <a:cs typeface="Mangal" panose="02040503050203030202" pitchFamily="18" charset="0"/>
              </a:rPr>
              <a:t>br</a:t>
            </a:r>
            <a:r>
              <a:rPr lang="en-US" sz="1000" dirty="0">
                <a:latin typeface="Calibri" panose="020F0502020204030204" pitchFamily="34" charset="0"/>
                <a:ea typeface="Calibri" panose="020F0502020204030204" pitchFamily="34" charset="0"/>
                <a:cs typeface="Mangal" panose="02040503050203030202" pitchFamily="18" charset="0"/>
              </a:rPr>
              <a:t>&gt;";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 if( $page &gt; 0 ) {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$last = $page - 2;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echo "&lt;a </a:t>
            </a:r>
            <a:r>
              <a:rPr lang="en-US" sz="1000" dirty="0" err="1">
                <a:latin typeface="Calibri" panose="020F0502020204030204" pitchFamily="34" charset="0"/>
                <a:ea typeface="Calibri" panose="020F0502020204030204" pitchFamily="34" charset="0"/>
                <a:cs typeface="Mangal" panose="02040503050203030202" pitchFamily="18" charset="0"/>
              </a:rPr>
              <a:t>href</a:t>
            </a:r>
            <a:r>
              <a:rPr lang="en-US" sz="1000" dirty="0">
                <a:latin typeface="Calibri" panose="020F0502020204030204" pitchFamily="34" charset="0"/>
                <a:ea typeface="Calibri" panose="020F0502020204030204" pitchFamily="34" charset="0"/>
                <a:cs typeface="Mangal" panose="02040503050203030202" pitchFamily="18" charset="0"/>
              </a:rPr>
              <a:t> = \"$_</a:t>
            </a:r>
            <a:r>
              <a:rPr lang="en-US" sz="1000" dirty="0" err="1">
                <a:latin typeface="Calibri" panose="020F0502020204030204" pitchFamily="34" charset="0"/>
                <a:ea typeface="Calibri" panose="020F0502020204030204" pitchFamily="34" charset="0"/>
                <a:cs typeface="Mangal" panose="02040503050203030202" pitchFamily="18" charset="0"/>
              </a:rPr>
              <a:t>PHP_SELF?page</a:t>
            </a:r>
            <a:r>
              <a:rPr lang="en-US" sz="1000" dirty="0">
                <a:latin typeface="Calibri" panose="020F0502020204030204" pitchFamily="34" charset="0"/>
                <a:ea typeface="Calibri" panose="020F0502020204030204" pitchFamily="34" charset="0"/>
                <a:cs typeface="Mangal" panose="02040503050203030202" pitchFamily="18" charset="0"/>
              </a:rPr>
              <a:t> = $last\"&gt;Last 10 Records&lt;/a&gt; |";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echo "&lt;a </a:t>
            </a:r>
            <a:r>
              <a:rPr lang="en-US" sz="1000" dirty="0" err="1">
                <a:latin typeface="Calibri" panose="020F0502020204030204" pitchFamily="34" charset="0"/>
                <a:ea typeface="Calibri" panose="020F0502020204030204" pitchFamily="34" charset="0"/>
                <a:cs typeface="Mangal" panose="02040503050203030202" pitchFamily="18" charset="0"/>
              </a:rPr>
              <a:t>href</a:t>
            </a:r>
            <a:r>
              <a:rPr lang="en-US" sz="1000" dirty="0">
                <a:latin typeface="Calibri" panose="020F0502020204030204" pitchFamily="34" charset="0"/>
                <a:ea typeface="Calibri" panose="020F0502020204030204" pitchFamily="34" charset="0"/>
                <a:cs typeface="Mangal" panose="02040503050203030202" pitchFamily="18" charset="0"/>
              </a:rPr>
              <a:t> = \"$_</a:t>
            </a:r>
            <a:r>
              <a:rPr lang="en-US" sz="1000" dirty="0" err="1">
                <a:latin typeface="Calibri" panose="020F0502020204030204" pitchFamily="34" charset="0"/>
                <a:ea typeface="Calibri" panose="020F0502020204030204" pitchFamily="34" charset="0"/>
                <a:cs typeface="Mangal" panose="02040503050203030202" pitchFamily="18" charset="0"/>
              </a:rPr>
              <a:t>PHP_SELF?page</a:t>
            </a:r>
            <a:r>
              <a:rPr lang="en-US" sz="1000" dirty="0">
                <a:latin typeface="Calibri" panose="020F0502020204030204" pitchFamily="34" charset="0"/>
                <a:ea typeface="Calibri" panose="020F0502020204030204" pitchFamily="34" charset="0"/>
                <a:cs typeface="Mangal" panose="02040503050203030202" pitchFamily="18" charset="0"/>
              </a:rPr>
              <a:t> = $page\"&gt;Next 10 Records&lt;/a&gt;";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}else if( $page == 0 ) {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echo "&lt;a </a:t>
            </a:r>
            <a:r>
              <a:rPr lang="en-US" sz="1000" dirty="0" err="1">
                <a:latin typeface="Calibri" panose="020F0502020204030204" pitchFamily="34" charset="0"/>
                <a:ea typeface="Calibri" panose="020F0502020204030204" pitchFamily="34" charset="0"/>
                <a:cs typeface="Mangal" panose="02040503050203030202" pitchFamily="18" charset="0"/>
              </a:rPr>
              <a:t>href</a:t>
            </a:r>
            <a:r>
              <a:rPr lang="en-US" sz="1000" dirty="0">
                <a:latin typeface="Calibri" panose="020F0502020204030204" pitchFamily="34" charset="0"/>
                <a:ea typeface="Calibri" panose="020F0502020204030204" pitchFamily="34" charset="0"/>
                <a:cs typeface="Mangal" panose="02040503050203030202" pitchFamily="18" charset="0"/>
              </a:rPr>
              <a:t> = \"$_</a:t>
            </a:r>
            <a:r>
              <a:rPr lang="en-US" sz="1000" dirty="0" err="1">
                <a:latin typeface="Calibri" panose="020F0502020204030204" pitchFamily="34" charset="0"/>
                <a:ea typeface="Calibri" panose="020F0502020204030204" pitchFamily="34" charset="0"/>
                <a:cs typeface="Mangal" panose="02040503050203030202" pitchFamily="18" charset="0"/>
              </a:rPr>
              <a:t>PHP_SELF?page</a:t>
            </a:r>
            <a:r>
              <a:rPr lang="en-US" sz="1000" dirty="0">
                <a:latin typeface="Calibri" panose="020F0502020204030204" pitchFamily="34" charset="0"/>
                <a:ea typeface="Calibri" panose="020F0502020204030204" pitchFamily="34" charset="0"/>
                <a:cs typeface="Mangal" panose="02040503050203030202" pitchFamily="18" charset="0"/>
              </a:rPr>
              <a:t> = $page\"&gt;Next 10 Records&lt;/a&gt;";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}else if( $</a:t>
            </a:r>
            <a:r>
              <a:rPr lang="en-US" sz="1000" dirty="0" err="1">
                <a:latin typeface="Calibri" panose="020F0502020204030204" pitchFamily="34" charset="0"/>
                <a:ea typeface="Calibri" panose="020F0502020204030204" pitchFamily="34" charset="0"/>
                <a:cs typeface="Mangal" panose="02040503050203030202" pitchFamily="18" charset="0"/>
              </a:rPr>
              <a:t>left_rec</a:t>
            </a:r>
            <a:r>
              <a:rPr lang="en-US" sz="1000" dirty="0">
                <a:latin typeface="Calibri" panose="020F0502020204030204" pitchFamily="34" charset="0"/>
                <a:ea typeface="Calibri" panose="020F0502020204030204" pitchFamily="34" charset="0"/>
                <a:cs typeface="Mangal" panose="02040503050203030202" pitchFamily="18" charset="0"/>
              </a:rPr>
              <a:t> &lt; $</a:t>
            </a:r>
            <a:r>
              <a:rPr lang="en-US" sz="1000" dirty="0" err="1">
                <a:latin typeface="Calibri" panose="020F0502020204030204" pitchFamily="34" charset="0"/>
                <a:ea typeface="Calibri" panose="020F0502020204030204" pitchFamily="34" charset="0"/>
                <a:cs typeface="Mangal" panose="02040503050203030202" pitchFamily="18" charset="0"/>
              </a:rPr>
              <a:t>rec_limit</a:t>
            </a:r>
            <a:r>
              <a:rPr lang="en-US" sz="1000" dirty="0">
                <a:latin typeface="Calibri" panose="020F0502020204030204" pitchFamily="34" charset="0"/>
                <a:ea typeface="Calibri" panose="020F0502020204030204" pitchFamily="34" charset="0"/>
                <a:cs typeface="Mangal" panose="02040503050203030202" pitchFamily="18" charset="0"/>
              </a:rPr>
              <a:t> ) {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$last = $page - 2; echo "&lt;a </a:t>
            </a:r>
            <a:r>
              <a:rPr lang="en-US" sz="1000" dirty="0" err="1">
                <a:latin typeface="Calibri" panose="020F0502020204030204" pitchFamily="34" charset="0"/>
                <a:ea typeface="Calibri" panose="020F0502020204030204" pitchFamily="34" charset="0"/>
                <a:cs typeface="Mangal" panose="02040503050203030202" pitchFamily="18" charset="0"/>
              </a:rPr>
              <a:t>href</a:t>
            </a:r>
            <a:r>
              <a:rPr lang="en-US" sz="1000" dirty="0">
                <a:latin typeface="Calibri" panose="020F0502020204030204" pitchFamily="34" charset="0"/>
                <a:ea typeface="Calibri" panose="020F0502020204030204" pitchFamily="34" charset="0"/>
                <a:cs typeface="Mangal" panose="02040503050203030202" pitchFamily="18" charset="0"/>
              </a:rPr>
              <a:t> = \"$_</a:t>
            </a:r>
            <a:r>
              <a:rPr lang="en-US" sz="1000" dirty="0" err="1">
                <a:latin typeface="Calibri" panose="020F0502020204030204" pitchFamily="34" charset="0"/>
                <a:ea typeface="Calibri" panose="020F0502020204030204" pitchFamily="34" charset="0"/>
                <a:cs typeface="Mangal" panose="02040503050203030202" pitchFamily="18" charset="0"/>
              </a:rPr>
              <a:t>PHP_SELF?page</a:t>
            </a:r>
            <a:r>
              <a:rPr lang="en-US" sz="1000" dirty="0">
                <a:latin typeface="Calibri" panose="020F0502020204030204" pitchFamily="34" charset="0"/>
                <a:ea typeface="Calibri" panose="020F0502020204030204" pitchFamily="34" charset="0"/>
                <a:cs typeface="Mangal" panose="02040503050203030202" pitchFamily="18" charset="0"/>
              </a:rPr>
              <a:t> = $last\"&gt;Last 10 Records&lt;/a&gt;";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err="1">
                <a:latin typeface="Calibri" panose="020F0502020204030204" pitchFamily="34" charset="0"/>
                <a:ea typeface="Calibri" panose="020F0502020204030204" pitchFamily="34" charset="0"/>
                <a:cs typeface="Mangal" panose="02040503050203030202" pitchFamily="18" charset="0"/>
              </a:rPr>
              <a:t>mysql_close</a:t>
            </a:r>
            <a:r>
              <a:rPr lang="en-US" sz="1000" dirty="0">
                <a:latin typeface="Calibri" panose="020F0502020204030204" pitchFamily="34" charset="0"/>
                <a:ea typeface="Calibri" panose="020F0502020204030204" pitchFamily="34" charset="0"/>
                <a:cs typeface="Mangal" panose="02040503050203030202" pitchFamily="18" charset="0"/>
              </a:rPr>
              <a:t>($conn); ?&gt;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US" sz="1000" dirty="0">
                <a:latin typeface="Calibri" panose="020F0502020204030204" pitchFamily="34" charset="0"/>
                <a:ea typeface="Calibri" panose="020F0502020204030204" pitchFamily="34" charset="0"/>
                <a:cs typeface="Mangal" panose="02040503050203030202" pitchFamily="18" charset="0"/>
              </a:rPr>
              <a:t>&lt;/body&gt; </a:t>
            </a:r>
            <a:r>
              <a:rPr lang="en-US" sz="1000" dirty="0" smtClean="0">
                <a:latin typeface="Calibri" panose="020F0502020204030204" pitchFamily="34" charset="0"/>
                <a:ea typeface="Calibri" panose="020F0502020204030204" pitchFamily="34" charset="0"/>
                <a:cs typeface="Mangal" panose="02040503050203030202" pitchFamily="18" charset="0"/>
              </a:rPr>
              <a:t> &lt;/</a:t>
            </a:r>
            <a:r>
              <a:rPr lang="en-US" sz="1000" dirty="0">
                <a:latin typeface="Calibri" panose="020F0502020204030204" pitchFamily="34" charset="0"/>
                <a:ea typeface="Calibri" panose="020F0502020204030204" pitchFamily="34" charset="0"/>
                <a:cs typeface="Mangal" panose="02040503050203030202" pitchFamily="18" charset="0"/>
              </a:rPr>
              <a:t>html&gt; </a:t>
            </a:r>
            <a:endParaRPr lang="en-IN" sz="10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endParaRPr lang="en-IN" sz="1000" dirty="0">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846672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3945358" y="2155044"/>
            <a:ext cx="5749084" cy="622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IN" altLang="en-US" sz="3447" dirty="0"/>
              <a:t>Thank You</a:t>
            </a:r>
          </a:p>
        </p:txBody>
      </p:sp>
      <p:sp>
        <p:nvSpPr>
          <p:cNvPr id="5" name="AutoShape 2"/>
          <p:cNvSpPr txBox="1">
            <a:spLocks noChangeAspect="1" noChangeArrowheads="1"/>
          </p:cNvSpPr>
          <p:nvPr/>
        </p:nvSpPr>
        <p:spPr bwMode="auto">
          <a:xfrm>
            <a:off x="3230265" y="3256614"/>
            <a:ext cx="7534871" cy="967782"/>
          </a:xfrm>
          <a:prstGeom prst="rect">
            <a:avLst/>
          </a:prstGeom>
          <a:noFill/>
          <a:ln w="9525">
            <a:noFill/>
            <a:miter lim="800000"/>
            <a:headEnd/>
            <a:tailEnd/>
          </a:ln>
        </p:spPr>
        <p:txBody>
          <a:bodyPr anchor="ctr">
            <a:normAutofit fontScale="25000" lnSpcReduction="20000"/>
          </a:bodyPr>
          <a:lstStyle/>
          <a:p>
            <a:pPr algn="ctr">
              <a:defRPr/>
            </a:pPr>
            <a:r>
              <a:rPr lang="en-US" sz="4899" dirty="0">
                <a:solidFill>
                  <a:srgbClr val="0070C0"/>
                </a:solidFill>
                <a:effectLst>
                  <a:outerShdw blurRad="38100" dist="38100" dir="2700000" algn="tl">
                    <a:srgbClr val="C0C0C0"/>
                  </a:outerShdw>
                </a:effectLst>
                <a:latin typeface="Calibri"/>
                <a:ea typeface="MS PGothic" panose="020B0600070205080204" pitchFamily="34" charset="-128"/>
              </a:rPr>
              <a:t/>
            </a:r>
            <a:br>
              <a:rPr lang="en-US" sz="4899" dirty="0">
                <a:solidFill>
                  <a:srgbClr val="0070C0"/>
                </a:solidFill>
                <a:effectLst>
                  <a:outerShdw blurRad="38100" dist="38100" dir="2700000" algn="tl">
                    <a:srgbClr val="C0C0C0"/>
                  </a:outerShdw>
                </a:effectLst>
                <a:latin typeface="Calibri"/>
                <a:ea typeface="MS PGothic" panose="020B0600070205080204" pitchFamily="34" charset="-128"/>
              </a:rPr>
            </a:br>
            <a:r>
              <a:rPr lang="en-US" sz="4899" dirty="0">
                <a:solidFill>
                  <a:srgbClr val="0070C0"/>
                </a:solidFill>
                <a:effectLst>
                  <a:outerShdw blurRad="38100" dist="38100" dir="2700000" algn="tl">
                    <a:srgbClr val="C0C0C0"/>
                  </a:outerShdw>
                </a:effectLst>
                <a:latin typeface="Calibri"/>
                <a:ea typeface="MS PGothic" panose="020B0600070205080204" pitchFamily="34" charset="-128"/>
              </a:rPr>
              <a:t> </a:t>
            </a:r>
            <a:r>
              <a:rPr lang="en-US" sz="4808" dirty="0" err="1">
                <a:solidFill>
                  <a:srgbClr val="0070C0"/>
                </a:solidFill>
                <a:effectLst>
                  <a:outerShdw blurRad="38100" dist="38100" dir="2700000" algn="tl">
                    <a:srgbClr val="C0C0C0"/>
                  </a:outerShdw>
                </a:effectLst>
                <a:latin typeface="Calibri"/>
                <a:ea typeface="MS PGothic" panose="020B0600070205080204" pitchFamily="34" charset="-128"/>
              </a:rPr>
              <a:t>Sisoft</a:t>
            </a:r>
            <a:r>
              <a:rPr lang="en-US" sz="4808" dirty="0">
                <a:solidFill>
                  <a:srgbClr val="0070C0"/>
                </a:solidFill>
                <a:effectLst>
                  <a:outerShdw blurRad="38100" dist="38100" dir="2700000" algn="tl">
                    <a:srgbClr val="C0C0C0"/>
                  </a:outerShdw>
                </a:effectLst>
                <a:latin typeface="Calibri"/>
                <a:ea typeface="MS PGothic" panose="020B0600070205080204" pitchFamily="34" charset="-128"/>
              </a:rPr>
              <a:t> Technologies </a:t>
            </a:r>
            <a:r>
              <a:rPr lang="en-US" sz="4808" dirty="0" err="1">
                <a:solidFill>
                  <a:srgbClr val="0070C0"/>
                </a:solidFill>
                <a:effectLst>
                  <a:outerShdw blurRad="38100" dist="38100" dir="2700000" algn="tl">
                    <a:srgbClr val="C0C0C0"/>
                  </a:outerShdw>
                </a:effectLst>
                <a:latin typeface="Calibri"/>
                <a:ea typeface="MS PGothic" panose="020B0600070205080204" pitchFamily="34" charset="-128"/>
              </a:rPr>
              <a:t>Pvt</a:t>
            </a:r>
            <a:r>
              <a:rPr lang="en-US" sz="4808" dirty="0">
                <a:solidFill>
                  <a:srgbClr val="0070C0"/>
                </a:solidFill>
                <a:effectLst>
                  <a:outerShdw blurRad="38100" dist="38100" dir="2700000" algn="tl">
                    <a:srgbClr val="C0C0C0"/>
                  </a:outerShdw>
                </a:effectLst>
                <a:latin typeface="Calibri"/>
                <a:ea typeface="MS PGothic" panose="020B0600070205080204" pitchFamily="34" charset="-128"/>
              </a:rPr>
              <a:t> Ltd</a:t>
            </a:r>
          </a:p>
          <a:p>
            <a:pPr algn="ctr">
              <a:defRPr/>
            </a:pPr>
            <a:r>
              <a:rPr lang="en-US" sz="4808" dirty="0">
                <a:solidFill>
                  <a:srgbClr val="0070C0"/>
                </a:solidFill>
                <a:effectLst>
                  <a:outerShdw blurRad="38100" dist="38100" dir="2700000" algn="tl">
                    <a:srgbClr val="C0C0C0"/>
                  </a:outerShdw>
                </a:effectLst>
                <a:latin typeface="Calibri"/>
                <a:ea typeface="MS PGothic" panose="020B0600070205080204" pitchFamily="34" charset="-128"/>
              </a:rPr>
              <a:t>SRC E7, </a:t>
            </a:r>
            <a:r>
              <a:rPr lang="en-US" sz="4808" dirty="0" err="1">
                <a:solidFill>
                  <a:srgbClr val="0070C0"/>
                </a:solidFill>
                <a:effectLst>
                  <a:outerShdw blurRad="38100" dist="38100" dir="2700000" algn="tl">
                    <a:srgbClr val="C0C0C0"/>
                  </a:outerShdw>
                </a:effectLst>
                <a:latin typeface="Calibri"/>
                <a:ea typeface="MS PGothic" panose="020B0600070205080204" pitchFamily="34" charset="-128"/>
              </a:rPr>
              <a:t>Shipra</a:t>
            </a:r>
            <a:r>
              <a:rPr lang="en-US" sz="4808" dirty="0">
                <a:solidFill>
                  <a:srgbClr val="0070C0"/>
                </a:solidFill>
                <a:effectLst>
                  <a:outerShdw blurRad="38100" dist="38100" dir="2700000" algn="tl">
                    <a:srgbClr val="C0C0C0"/>
                  </a:outerShdw>
                </a:effectLst>
                <a:latin typeface="Calibri"/>
                <a:ea typeface="MS PGothic" panose="020B0600070205080204" pitchFamily="34" charset="-128"/>
              </a:rPr>
              <a:t> Riviera </a:t>
            </a:r>
            <a:r>
              <a:rPr lang="en-US" sz="4808" dirty="0" err="1">
                <a:solidFill>
                  <a:srgbClr val="0070C0"/>
                </a:solidFill>
                <a:effectLst>
                  <a:outerShdw blurRad="38100" dist="38100" dir="2700000" algn="tl">
                    <a:srgbClr val="C0C0C0"/>
                  </a:outerShdw>
                </a:effectLst>
                <a:latin typeface="Calibri"/>
                <a:ea typeface="MS PGothic" panose="020B0600070205080204" pitchFamily="34" charset="-128"/>
              </a:rPr>
              <a:t>Bazar</a:t>
            </a:r>
            <a:r>
              <a:rPr lang="en-US" sz="4808" dirty="0">
                <a:solidFill>
                  <a:srgbClr val="0070C0"/>
                </a:solidFill>
                <a:effectLst>
                  <a:outerShdw blurRad="38100" dist="38100" dir="2700000" algn="tl">
                    <a:srgbClr val="C0C0C0"/>
                  </a:outerShdw>
                </a:effectLst>
                <a:latin typeface="Calibri"/>
                <a:ea typeface="MS PGothic" panose="020B0600070205080204" pitchFamily="34" charset="-128"/>
              </a:rPr>
              <a:t>, </a:t>
            </a:r>
            <a:r>
              <a:rPr lang="en-US" sz="4808" dirty="0" err="1">
                <a:solidFill>
                  <a:srgbClr val="0070C0"/>
                </a:solidFill>
                <a:effectLst>
                  <a:outerShdw blurRad="38100" dist="38100" dir="2700000" algn="tl">
                    <a:srgbClr val="C0C0C0"/>
                  </a:outerShdw>
                </a:effectLst>
                <a:latin typeface="Calibri"/>
                <a:ea typeface="MS PGothic" panose="020B0600070205080204" pitchFamily="34" charset="-128"/>
              </a:rPr>
              <a:t>Gyan</a:t>
            </a:r>
            <a:r>
              <a:rPr lang="en-US" sz="4808" dirty="0">
                <a:solidFill>
                  <a:srgbClr val="0070C0"/>
                </a:solidFill>
                <a:effectLst>
                  <a:outerShdw blurRad="38100" dist="38100" dir="2700000" algn="tl">
                    <a:srgbClr val="C0C0C0"/>
                  </a:outerShdw>
                </a:effectLst>
                <a:latin typeface="Calibri"/>
                <a:ea typeface="MS PGothic" panose="020B0600070205080204" pitchFamily="34" charset="-128"/>
              </a:rPr>
              <a:t> Khand-3, </a:t>
            </a:r>
            <a:r>
              <a:rPr lang="en-US" sz="4808" dirty="0" err="1">
                <a:solidFill>
                  <a:srgbClr val="0070C0"/>
                </a:solidFill>
                <a:effectLst>
                  <a:outerShdw blurRad="38100" dist="38100" dir="2700000" algn="tl">
                    <a:srgbClr val="C0C0C0"/>
                  </a:outerShdw>
                </a:effectLst>
                <a:latin typeface="Calibri"/>
                <a:ea typeface="MS PGothic" panose="020B0600070205080204" pitchFamily="34" charset="-128"/>
              </a:rPr>
              <a:t>Indirapuram</a:t>
            </a:r>
            <a:r>
              <a:rPr lang="en-US" sz="4808" dirty="0">
                <a:solidFill>
                  <a:srgbClr val="0070C0"/>
                </a:solidFill>
                <a:effectLst>
                  <a:outerShdw blurRad="38100" dist="38100" dir="2700000" algn="tl">
                    <a:srgbClr val="C0C0C0"/>
                  </a:outerShdw>
                </a:effectLst>
                <a:latin typeface="Calibri"/>
                <a:ea typeface="MS PGothic" panose="020B0600070205080204" pitchFamily="34" charset="-128"/>
              </a:rPr>
              <a:t>, Ghaziabad</a:t>
            </a:r>
          </a:p>
          <a:p>
            <a:pPr algn="ctr">
              <a:defRPr/>
            </a:pPr>
            <a:r>
              <a:rPr lang="en-US" sz="4808" dirty="0">
                <a:solidFill>
                  <a:srgbClr val="0070C0"/>
                </a:solidFill>
                <a:effectLst>
                  <a:outerShdw blurRad="38100" dist="38100" dir="2700000" algn="tl">
                    <a:srgbClr val="C0C0C0"/>
                  </a:outerShdw>
                </a:effectLst>
                <a:latin typeface="Calibri"/>
                <a:ea typeface="MS PGothic" panose="020B0600070205080204" pitchFamily="34" charset="-128"/>
              </a:rPr>
              <a:t>Website: </a:t>
            </a:r>
            <a:r>
              <a:rPr lang="en-US" sz="4808" dirty="0">
                <a:solidFill>
                  <a:srgbClr val="0070C0"/>
                </a:solidFill>
                <a:effectLst>
                  <a:outerShdw blurRad="38100" dist="38100" dir="2700000" algn="tl">
                    <a:srgbClr val="C0C0C0"/>
                  </a:outerShdw>
                </a:effectLst>
                <a:latin typeface="Calibri"/>
                <a:ea typeface="MS PGothic" panose="020B0600070205080204" pitchFamily="34" charset="-128"/>
                <a:hlinkClick r:id="rId2"/>
              </a:rPr>
              <a:t>www.sisoft.in</a:t>
            </a:r>
            <a:r>
              <a:rPr lang="en-US" sz="4808" dirty="0">
                <a:solidFill>
                  <a:srgbClr val="0070C0"/>
                </a:solidFill>
                <a:effectLst>
                  <a:outerShdw blurRad="38100" dist="38100" dir="2700000" algn="tl">
                    <a:srgbClr val="C0C0C0"/>
                  </a:outerShdw>
                </a:effectLst>
                <a:latin typeface="Calibri"/>
                <a:ea typeface="MS PGothic" panose="020B0600070205080204" pitchFamily="34" charset="-128"/>
              </a:rPr>
              <a:t> </a:t>
            </a:r>
            <a:r>
              <a:rPr lang="en-US" sz="4808" dirty="0" err="1">
                <a:solidFill>
                  <a:srgbClr val="0070C0"/>
                </a:solidFill>
                <a:effectLst>
                  <a:outerShdw blurRad="38100" dist="38100" dir="2700000" algn="tl">
                    <a:srgbClr val="C0C0C0"/>
                  </a:outerShdw>
                </a:effectLst>
                <a:latin typeface="Calibri"/>
                <a:ea typeface="MS PGothic" panose="020B0600070205080204" pitchFamily="34" charset="-128"/>
              </a:rPr>
              <a:t>Email:info@sisoft.in</a:t>
            </a:r>
            <a:endParaRPr lang="en-US" sz="4808" dirty="0">
              <a:solidFill>
                <a:srgbClr val="0070C0"/>
              </a:solidFill>
              <a:effectLst>
                <a:outerShdw blurRad="38100" dist="38100" dir="2700000" algn="tl">
                  <a:srgbClr val="C0C0C0"/>
                </a:outerShdw>
              </a:effectLst>
              <a:latin typeface="Calibri"/>
              <a:ea typeface="MS PGothic" panose="020B0600070205080204" pitchFamily="34" charset="-128"/>
            </a:endParaRPr>
          </a:p>
          <a:p>
            <a:pPr algn="ctr">
              <a:defRPr/>
            </a:pPr>
            <a:r>
              <a:rPr lang="en-US" sz="4808" dirty="0">
                <a:solidFill>
                  <a:srgbClr val="0070C0"/>
                </a:solidFill>
                <a:effectLst>
                  <a:outerShdw blurRad="38100" dist="38100" dir="2700000" algn="tl">
                    <a:srgbClr val="C0C0C0"/>
                  </a:outerShdw>
                </a:effectLst>
                <a:latin typeface="Calibri"/>
                <a:ea typeface="MS PGothic" panose="020B0600070205080204" pitchFamily="34" charset="-128"/>
              </a:rPr>
              <a:t>Phone: +91-9999-283-283</a:t>
            </a:r>
          </a:p>
          <a:p>
            <a:pPr algn="ctr">
              <a:defRPr/>
            </a:pPr>
            <a:endParaRPr lang="en-US" sz="4808" dirty="0">
              <a:solidFill>
                <a:srgbClr val="0070C0"/>
              </a:solidFill>
              <a:effectLst>
                <a:outerShdw blurRad="38100" dist="38100" dir="2700000" algn="tl">
                  <a:srgbClr val="C0C0C0"/>
                </a:outerShdw>
              </a:effectLst>
              <a:latin typeface="Calibri"/>
              <a:ea typeface="MS PGothic" panose="020B0600070205080204" pitchFamily="34" charset="-128"/>
            </a:endParaRPr>
          </a:p>
        </p:txBody>
      </p:sp>
    </p:spTree>
    <p:extLst>
      <p:ext uri="{BB962C8B-B14F-4D97-AF65-F5344CB8AC3E}">
        <p14:creationId xmlns:p14="http://schemas.microsoft.com/office/powerpoint/2010/main" val="2420259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63700" y="174536"/>
            <a:ext cx="10198100" cy="1200329"/>
          </a:xfrm>
          <a:prstGeom prst="rect">
            <a:avLst/>
          </a:prstGeom>
        </p:spPr>
        <p:txBody>
          <a:bodyPr wrap="square">
            <a:spAutoFit/>
          </a:bodyPr>
          <a:lstStyle/>
          <a:p>
            <a:r>
              <a:rPr lang="en-IN" b="1" i="0" u="sng" dirty="0" smtClean="0">
                <a:solidFill>
                  <a:srgbClr val="3A3A3A"/>
                </a:solidFill>
                <a:effectLst/>
                <a:latin typeface="Roboto"/>
              </a:rPr>
              <a:t>Generate a Random String:-</a:t>
            </a:r>
          </a:p>
          <a:p>
            <a:endParaRPr lang="en-IN" b="1" i="0" dirty="0" smtClean="0">
              <a:solidFill>
                <a:srgbClr val="3A3A3A"/>
              </a:solidFill>
              <a:effectLst/>
              <a:latin typeface="Roboto"/>
            </a:endParaRPr>
          </a:p>
          <a:p>
            <a:r>
              <a:rPr lang="en-IN" b="0" i="0" dirty="0" smtClean="0">
                <a:solidFill>
                  <a:srgbClr val="3A3A3A"/>
                </a:solidFill>
                <a:effectLst/>
                <a:latin typeface="Roboto"/>
              </a:rPr>
              <a:t>All the code from this section will go in the </a:t>
            </a:r>
            <a:r>
              <a:rPr lang="en-IN" b="1" i="0" dirty="0" err="1" smtClean="0">
                <a:solidFill>
                  <a:srgbClr val="3A3A3A"/>
                </a:solidFill>
                <a:effectLst/>
                <a:latin typeface="Roboto"/>
              </a:rPr>
              <a:t>captcha.php</a:t>
            </a:r>
            <a:r>
              <a:rPr lang="en-IN" b="0" i="0" dirty="0" smtClean="0">
                <a:solidFill>
                  <a:srgbClr val="3A3A3A"/>
                </a:solidFill>
                <a:effectLst/>
                <a:latin typeface="Roboto"/>
              </a:rPr>
              <a:t> file. Let's begin by writing the function to create the random string.</a:t>
            </a:r>
            <a:endParaRPr lang="en-IN" b="0" i="0" dirty="0">
              <a:solidFill>
                <a:srgbClr val="3A3A3A"/>
              </a:solidFill>
              <a:effectLst/>
              <a:latin typeface="Roboto"/>
            </a:endParaRPr>
          </a:p>
        </p:txBody>
      </p:sp>
      <p:sp>
        <p:nvSpPr>
          <p:cNvPr id="6" name="Rectangle 3"/>
          <p:cNvSpPr>
            <a:spLocks noChangeArrowheads="1"/>
          </p:cNvSpPr>
          <p:nvPr/>
        </p:nvSpPr>
        <p:spPr bwMode="auto">
          <a:xfrm>
            <a:off x="3220720" y="1470235"/>
            <a:ext cx="5859780"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Source Code Pro"/>
              </a:rPr>
              <a:t>&lt;?php</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3A3A3A"/>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AA7700"/>
                </a:solidFill>
                <a:effectLst/>
                <a:latin typeface="Source Code Pro"/>
              </a:rPr>
              <a:t>$</a:t>
            </a:r>
            <a:r>
              <a:rPr kumimoji="0" lang="en-US" altLang="en-US" sz="1400" b="0" i="0" u="none" strike="noStrike" cap="none" normalizeH="0" baseline="0" dirty="0" err="1" smtClean="0">
                <a:ln>
                  <a:noFill/>
                </a:ln>
                <a:solidFill>
                  <a:srgbClr val="AA7700"/>
                </a:solidFill>
                <a:effectLst/>
                <a:latin typeface="Source Code Pro"/>
              </a:rPr>
              <a:t>permitted_chars</a:t>
            </a:r>
            <a:r>
              <a:rPr kumimoji="0" lang="en-US" altLang="en-US" sz="1400" b="0" i="0" u="none" strike="noStrike" cap="none" normalizeH="0" baseline="0" dirty="0" smtClean="0">
                <a:ln>
                  <a:noFill/>
                </a:ln>
                <a:solidFill>
                  <a:srgbClr val="3A3A3A"/>
                </a:solidFill>
                <a:effectLst/>
                <a:latin typeface="Source Code Pro"/>
              </a:rPr>
              <a:t> </a:t>
            </a:r>
            <a:r>
              <a:rPr kumimoji="0" lang="en-US" altLang="en-US" sz="1400" b="0" i="0" u="none" strike="noStrike" cap="none" normalizeH="0" baseline="0" dirty="0" smtClean="0">
                <a:ln>
                  <a:noFill/>
                </a:ln>
                <a:solidFill>
                  <a:srgbClr val="000000"/>
                </a:solidFill>
                <a:effectLst/>
                <a:latin typeface="Source Code Pro"/>
              </a:rPr>
              <a:t>= </a:t>
            </a:r>
            <a:r>
              <a:rPr kumimoji="0" lang="en-US" altLang="en-US" sz="1400" b="0" i="0" u="none" strike="noStrike" cap="none" normalizeH="0" baseline="0" dirty="0" smtClean="0">
                <a:ln>
                  <a:noFill/>
                </a:ln>
                <a:solidFill>
                  <a:srgbClr val="0000FF"/>
                </a:solidFill>
                <a:effectLst/>
                <a:latin typeface="Source Code Pro"/>
              </a:rPr>
              <a:t>'ABCDEFGHIJKLMNOPQRSTUVWXYZ'</a:t>
            </a:r>
            <a:r>
              <a:rPr kumimoji="0" lang="en-US" altLang="en-US" sz="14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3A3A3A"/>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smtClean="0">
                <a:ln>
                  <a:noFill/>
                </a:ln>
                <a:solidFill>
                  <a:srgbClr val="006699"/>
                </a:solidFill>
                <a:effectLst/>
                <a:latin typeface="Source Code Pro"/>
              </a:rPr>
              <a:t>function</a:t>
            </a:r>
            <a:r>
              <a:rPr kumimoji="0" lang="en-US" altLang="en-US" sz="1400" b="0" i="0" u="none" strike="noStrike" cap="none" normalizeH="0" baseline="0" dirty="0" smtClean="0">
                <a:ln>
                  <a:noFill/>
                </a:ln>
                <a:solidFill>
                  <a:srgbClr val="3A3A3A"/>
                </a:solidFill>
                <a:effectLst/>
                <a:latin typeface="Source Code Pro"/>
              </a:rPr>
              <a:t> </a:t>
            </a:r>
            <a:r>
              <a:rPr kumimoji="0" lang="en-US" altLang="en-US" sz="1400" b="0" i="0" u="none" strike="noStrike" cap="none" normalizeH="0" baseline="0" dirty="0" err="1" smtClean="0">
                <a:ln>
                  <a:noFill/>
                </a:ln>
                <a:solidFill>
                  <a:srgbClr val="000000"/>
                </a:solidFill>
                <a:effectLst/>
                <a:latin typeface="Source Code Pro"/>
              </a:rPr>
              <a:t>generate_string</a:t>
            </a:r>
            <a:r>
              <a:rPr kumimoji="0" lang="en-US" altLang="en-US" sz="1400" b="0" i="0" u="none" strike="noStrike" cap="none" normalizeH="0" baseline="0" dirty="0" smtClean="0">
                <a:ln>
                  <a:noFill/>
                </a:ln>
                <a:solidFill>
                  <a:srgbClr val="000000"/>
                </a:solidFill>
                <a:effectLst/>
                <a:latin typeface="Source Code Pro"/>
              </a:rPr>
              <a:t>(</a:t>
            </a:r>
            <a:r>
              <a:rPr kumimoji="0" lang="en-US" altLang="en-US" sz="1400" b="0" i="0" u="none" strike="noStrike" cap="none" normalizeH="0" baseline="0" dirty="0" smtClean="0">
                <a:ln>
                  <a:noFill/>
                </a:ln>
                <a:solidFill>
                  <a:srgbClr val="AA7700"/>
                </a:solidFill>
                <a:effectLst/>
                <a:latin typeface="Source Code Pro"/>
              </a:rPr>
              <a:t>$input</a:t>
            </a:r>
            <a:r>
              <a:rPr kumimoji="0" lang="en-US" altLang="en-US" sz="1400" b="0" i="0" u="none" strike="noStrike" cap="none" normalizeH="0" baseline="0" dirty="0" smtClean="0">
                <a:ln>
                  <a:noFill/>
                </a:ln>
                <a:solidFill>
                  <a:srgbClr val="000000"/>
                </a:solidFill>
                <a:effectLst/>
                <a:latin typeface="Source Code Pro"/>
              </a:rPr>
              <a:t>, </a:t>
            </a:r>
            <a:r>
              <a:rPr kumimoji="0" lang="en-US" altLang="en-US" sz="1400" b="0" i="0" u="none" strike="noStrike" cap="none" normalizeH="0" baseline="0" dirty="0" smtClean="0">
                <a:ln>
                  <a:noFill/>
                </a:ln>
                <a:solidFill>
                  <a:srgbClr val="AA7700"/>
                </a:solidFill>
                <a:effectLst/>
                <a:latin typeface="Source Code Pro"/>
              </a:rPr>
              <a:t>$strength</a:t>
            </a:r>
            <a:r>
              <a:rPr kumimoji="0" lang="en-US" altLang="en-US" sz="1400" b="0" i="0" u="none" strike="noStrike" cap="none" normalizeH="0" baseline="0" dirty="0" smtClean="0">
                <a:ln>
                  <a:noFill/>
                </a:ln>
                <a:solidFill>
                  <a:srgbClr val="3A3A3A"/>
                </a:solidFill>
                <a:effectLst/>
                <a:latin typeface="Source Code Pro"/>
              </a:rPr>
              <a:t> </a:t>
            </a:r>
            <a:r>
              <a:rPr kumimoji="0" lang="en-US" altLang="en-US" sz="1400" b="0" i="0" u="none" strike="noStrike" cap="none" normalizeH="0" baseline="0" dirty="0" smtClean="0">
                <a:ln>
                  <a:noFill/>
                </a:ln>
                <a:solidFill>
                  <a:srgbClr val="000000"/>
                </a:solidFill>
                <a:effectLst/>
                <a:latin typeface="Source Code Pro"/>
              </a:rPr>
              <a:t>= 5)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3A3A3A"/>
                </a:solidFill>
                <a:effectLst/>
                <a:latin typeface="Source Code Pro"/>
              </a:rPr>
              <a:t>    </a:t>
            </a:r>
            <a:r>
              <a:rPr kumimoji="0" lang="en-US" altLang="en-US" sz="1400" b="0" i="0" u="none" strike="noStrike" cap="none" normalizeH="0" baseline="0" dirty="0" smtClean="0">
                <a:ln>
                  <a:noFill/>
                </a:ln>
                <a:solidFill>
                  <a:srgbClr val="AA7700"/>
                </a:solidFill>
                <a:effectLst/>
                <a:latin typeface="Source Code Pro"/>
              </a:rPr>
              <a:t>$</a:t>
            </a:r>
            <a:r>
              <a:rPr kumimoji="0" lang="en-US" altLang="en-US" sz="1400" b="0" i="0" u="none" strike="noStrike" cap="none" normalizeH="0" baseline="0" dirty="0" err="1" smtClean="0">
                <a:ln>
                  <a:noFill/>
                </a:ln>
                <a:solidFill>
                  <a:srgbClr val="AA7700"/>
                </a:solidFill>
                <a:effectLst/>
                <a:latin typeface="Source Code Pro"/>
              </a:rPr>
              <a:t>input_length</a:t>
            </a:r>
            <a:r>
              <a:rPr kumimoji="0" lang="en-US" altLang="en-US" sz="1400" b="0" i="0" u="none" strike="noStrike" cap="none" normalizeH="0" baseline="0" dirty="0" smtClean="0">
                <a:ln>
                  <a:noFill/>
                </a:ln>
                <a:solidFill>
                  <a:srgbClr val="3A3A3A"/>
                </a:solidFill>
                <a:effectLst/>
                <a:latin typeface="Source Code Pro"/>
              </a:rPr>
              <a:t> </a:t>
            </a:r>
            <a:r>
              <a:rPr kumimoji="0" lang="en-US" altLang="en-US" sz="1400" b="0" i="0" u="none" strike="noStrike" cap="none" normalizeH="0" baseline="0" dirty="0" smtClean="0">
                <a:ln>
                  <a:noFill/>
                </a:ln>
                <a:solidFill>
                  <a:srgbClr val="000000"/>
                </a:solidFill>
                <a:effectLst/>
                <a:latin typeface="Source Code Pro"/>
              </a:rPr>
              <a:t>= </a:t>
            </a:r>
            <a:r>
              <a:rPr kumimoji="0" lang="en-US" altLang="en-US" sz="1400" b="0" i="0" u="none" strike="noStrike" cap="none" normalizeH="0" baseline="0" dirty="0" err="1" smtClean="0">
                <a:ln>
                  <a:noFill/>
                </a:ln>
                <a:solidFill>
                  <a:srgbClr val="FF1493"/>
                </a:solidFill>
                <a:effectLst/>
                <a:latin typeface="Source Code Pro"/>
              </a:rPr>
              <a:t>strlen</a:t>
            </a:r>
            <a:r>
              <a:rPr kumimoji="0" lang="en-US" altLang="en-US" sz="1400" b="0" i="0" u="none" strike="noStrike" cap="none" normalizeH="0" baseline="0" dirty="0" smtClean="0">
                <a:ln>
                  <a:noFill/>
                </a:ln>
                <a:solidFill>
                  <a:srgbClr val="000000"/>
                </a:solidFill>
                <a:effectLst/>
                <a:latin typeface="Source Code Pro"/>
              </a:rPr>
              <a:t>(</a:t>
            </a:r>
            <a:r>
              <a:rPr kumimoji="0" lang="en-US" altLang="en-US" sz="1400" b="0" i="0" u="none" strike="noStrike" cap="none" normalizeH="0" baseline="0" dirty="0" smtClean="0">
                <a:ln>
                  <a:noFill/>
                </a:ln>
                <a:solidFill>
                  <a:srgbClr val="AA7700"/>
                </a:solidFill>
                <a:effectLst/>
                <a:latin typeface="Source Code Pro"/>
              </a:rPr>
              <a:t>$input</a:t>
            </a:r>
            <a:r>
              <a:rPr kumimoji="0" lang="en-US" altLang="en-US" sz="14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3A3A3A"/>
                </a:solidFill>
                <a:effectLst/>
                <a:latin typeface="Source Code Pro"/>
              </a:rPr>
              <a:t>    </a:t>
            </a:r>
            <a:r>
              <a:rPr kumimoji="0" lang="en-US" altLang="en-US" sz="1400" b="0" i="0" u="none" strike="noStrike" cap="none" normalizeH="0" baseline="0" dirty="0" smtClean="0">
                <a:ln>
                  <a:noFill/>
                </a:ln>
                <a:solidFill>
                  <a:srgbClr val="AA7700"/>
                </a:solidFill>
                <a:effectLst/>
                <a:latin typeface="Source Code Pro"/>
              </a:rPr>
              <a:t>$</a:t>
            </a:r>
            <a:r>
              <a:rPr kumimoji="0" lang="en-US" altLang="en-US" sz="1400" b="0" i="0" u="none" strike="noStrike" cap="none" normalizeH="0" baseline="0" dirty="0" err="1" smtClean="0">
                <a:ln>
                  <a:noFill/>
                </a:ln>
                <a:solidFill>
                  <a:srgbClr val="AA7700"/>
                </a:solidFill>
                <a:effectLst/>
                <a:latin typeface="Source Code Pro"/>
              </a:rPr>
              <a:t>random_string</a:t>
            </a:r>
            <a:r>
              <a:rPr kumimoji="0" lang="en-US" altLang="en-US" sz="1400" b="0" i="0" u="none" strike="noStrike" cap="none" normalizeH="0" baseline="0" dirty="0" smtClean="0">
                <a:ln>
                  <a:noFill/>
                </a:ln>
                <a:solidFill>
                  <a:srgbClr val="3A3A3A"/>
                </a:solidFill>
                <a:effectLst/>
                <a:latin typeface="Source Code Pro"/>
              </a:rPr>
              <a:t> </a:t>
            </a:r>
            <a:r>
              <a:rPr kumimoji="0" lang="en-US" altLang="en-US" sz="1400" b="0" i="0" u="none" strike="noStrike" cap="none" normalizeH="0" baseline="0" dirty="0" smtClean="0">
                <a:ln>
                  <a:noFill/>
                </a:ln>
                <a:solidFill>
                  <a:srgbClr val="000000"/>
                </a:solidFill>
                <a:effectLst/>
                <a:latin typeface="Source Code Pro"/>
              </a:rPr>
              <a:t>= </a:t>
            </a:r>
            <a:r>
              <a:rPr kumimoji="0" lang="en-US" altLang="en-US" sz="1400" b="0" i="0" u="none" strike="noStrike" cap="none" normalizeH="0" baseline="0" dirty="0" smtClean="0">
                <a:ln>
                  <a:noFill/>
                </a:ln>
                <a:solidFill>
                  <a:srgbClr val="0000FF"/>
                </a:solidFill>
                <a:effectLst/>
                <a:latin typeface="Source Code Pro"/>
              </a:rPr>
              <a:t>''</a:t>
            </a:r>
            <a:r>
              <a:rPr kumimoji="0" lang="en-US" altLang="en-US" sz="14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3A3A3A"/>
                </a:solidFill>
                <a:effectLst/>
                <a:latin typeface="Source Code Pro"/>
              </a:rPr>
              <a:t>    </a:t>
            </a:r>
            <a:r>
              <a:rPr kumimoji="0" lang="en-US" altLang="en-US" sz="1400" b="1" i="0" u="none" strike="noStrike" cap="none" normalizeH="0" baseline="0" dirty="0" smtClean="0">
                <a:ln>
                  <a:noFill/>
                </a:ln>
                <a:solidFill>
                  <a:srgbClr val="006699"/>
                </a:solidFill>
                <a:effectLst/>
                <a:latin typeface="Source Code Pro"/>
              </a:rPr>
              <a:t>for</a:t>
            </a:r>
            <a:r>
              <a:rPr kumimoji="0" lang="en-US" altLang="en-US" sz="1400" b="0" i="0" u="none" strike="noStrike" cap="none" normalizeH="0" baseline="0" dirty="0" smtClean="0">
                <a:ln>
                  <a:noFill/>
                </a:ln>
                <a:solidFill>
                  <a:srgbClr val="000000"/>
                </a:solidFill>
                <a:effectLst/>
                <a:latin typeface="Source Code Pro"/>
              </a:rPr>
              <a:t>(</a:t>
            </a:r>
            <a:r>
              <a:rPr kumimoji="0" lang="en-US" altLang="en-US" sz="1400" b="0" i="0" u="none" strike="noStrike" cap="none" normalizeH="0" baseline="0" dirty="0" smtClean="0">
                <a:ln>
                  <a:noFill/>
                </a:ln>
                <a:solidFill>
                  <a:srgbClr val="AA7700"/>
                </a:solidFill>
                <a:effectLst/>
                <a:latin typeface="Source Code Pro"/>
              </a:rPr>
              <a:t>$</a:t>
            </a:r>
            <a:r>
              <a:rPr kumimoji="0" lang="en-US" altLang="en-US" sz="1400" b="0" i="0" u="none" strike="noStrike" cap="none" normalizeH="0" baseline="0" dirty="0" err="1" smtClean="0">
                <a:ln>
                  <a:noFill/>
                </a:ln>
                <a:solidFill>
                  <a:srgbClr val="AA7700"/>
                </a:solidFill>
                <a:effectLst/>
                <a:latin typeface="Source Code Pro"/>
              </a:rPr>
              <a:t>i</a:t>
            </a:r>
            <a:r>
              <a:rPr kumimoji="0" lang="en-US" altLang="en-US" sz="1400" b="0" i="0" u="none" strike="noStrike" cap="none" normalizeH="0" baseline="0" dirty="0" smtClean="0">
                <a:ln>
                  <a:noFill/>
                </a:ln>
                <a:solidFill>
                  <a:srgbClr val="3A3A3A"/>
                </a:solidFill>
                <a:effectLst/>
                <a:latin typeface="Source Code Pro"/>
              </a:rPr>
              <a:t> </a:t>
            </a:r>
            <a:r>
              <a:rPr kumimoji="0" lang="en-US" altLang="en-US" sz="1400" b="0" i="0" u="none" strike="noStrike" cap="none" normalizeH="0" baseline="0" dirty="0" smtClean="0">
                <a:ln>
                  <a:noFill/>
                </a:ln>
                <a:solidFill>
                  <a:srgbClr val="000000"/>
                </a:solidFill>
                <a:effectLst/>
                <a:latin typeface="Source Code Pro"/>
              </a:rPr>
              <a:t>= 0; </a:t>
            </a:r>
            <a:r>
              <a:rPr kumimoji="0" lang="en-US" altLang="en-US" sz="1400" b="0" i="0" u="none" strike="noStrike" cap="none" normalizeH="0" baseline="0" dirty="0" smtClean="0">
                <a:ln>
                  <a:noFill/>
                </a:ln>
                <a:solidFill>
                  <a:srgbClr val="AA7700"/>
                </a:solidFill>
                <a:effectLst/>
                <a:latin typeface="Source Code Pro"/>
              </a:rPr>
              <a:t>$</a:t>
            </a:r>
            <a:r>
              <a:rPr kumimoji="0" lang="en-US" altLang="en-US" sz="1400" b="0" i="0" u="none" strike="noStrike" cap="none" normalizeH="0" baseline="0" dirty="0" err="1" smtClean="0">
                <a:ln>
                  <a:noFill/>
                </a:ln>
                <a:solidFill>
                  <a:srgbClr val="AA7700"/>
                </a:solidFill>
                <a:effectLst/>
                <a:latin typeface="Source Code Pro"/>
              </a:rPr>
              <a:t>i</a:t>
            </a:r>
            <a:r>
              <a:rPr kumimoji="0" lang="en-US" altLang="en-US" sz="1400" b="0" i="0" u="none" strike="noStrike" cap="none" normalizeH="0" baseline="0" dirty="0" smtClean="0">
                <a:ln>
                  <a:noFill/>
                </a:ln>
                <a:solidFill>
                  <a:srgbClr val="3A3A3A"/>
                </a:solidFill>
                <a:effectLst/>
                <a:latin typeface="Source Code Pro"/>
              </a:rPr>
              <a:t> </a:t>
            </a:r>
            <a:r>
              <a:rPr kumimoji="0" lang="en-US" altLang="en-US" sz="1400" b="0" i="0" u="none" strike="noStrike" cap="none" normalizeH="0" baseline="0" dirty="0" smtClean="0">
                <a:ln>
                  <a:noFill/>
                </a:ln>
                <a:solidFill>
                  <a:srgbClr val="000000"/>
                </a:solidFill>
                <a:effectLst/>
                <a:latin typeface="Source Code Pro"/>
              </a:rPr>
              <a:t>&lt; </a:t>
            </a:r>
            <a:r>
              <a:rPr kumimoji="0" lang="en-US" altLang="en-US" sz="1400" b="0" i="0" u="none" strike="noStrike" cap="none" normalizeH="0" baseline="0" dirty="0" smtClean="0">
                <a:ln>
                  <a:noFill/>
                </a:ln>
                <a:solidFill>
                  <a:srgbClr val="AA7700"/>
                </a:solidFill>
                <a:effectLst/>
                <a:latin typeface="Source Code Pro"/>
              </a:rPr>
              <a:t>$strength</a:t>
            </a:r>
            <a:r>
              <a:rPr kumimoji="0" lang="en-US" altLang="en-US" sz="1400" b="0" i="0" u="none" strike="noStrike" cap="none" normalizeH="0" baseline="0" dirty="0" smtClean="0">
                <a:ln>
                  <a:noFill/>
                </a:ln>
                <a:solidFill>
                  <a:srgbClr val="000000"/>
                </a:solidFill>
                <a:effectLst/>
                <a:latin typeface="Source Code Pro"/>
              </a:rPr>
              <a:t>; </a:t>
            </a:r>
            <a:r>
              <a:rPr kumimoji="0" lang="en-US" altLang="en-US" sz="1400" b="0" i="0" u="none" strike="noStrike" cap="none" normalizeH="0" baseline="0" dirty="0" smtClean="0">
                <a:ln>
                  <a:noFill/>
                </a:ln>
                <a:solidFill>
                  <a:srgbClr val="AA7700"/>
                </a:solidFill>
                <a:effectLst/>
                <a:latin typeface="Source Code Pro"/>
              </a:rPr>
              <a:t>$</a:t>
            </a:r>
            <a:r>
              <a:rPr kumimoji="0" lang="en-US" altLang="en-US" sz="1400" b="0" i="0" u="none" strike="noStrike" cap="none" normalizeH="0" baseline="0" dirty="0" err="1" smtClean="0">
                <a:ln>
                  <a:noFill/>
                </a:ln>
                <a:solidFill>
                  <a:srgbClr val="AA7700"/>
                </a:solidFill>
                <a:effectLst/>
                <a:latin typeface="Source Code Pro"/>
              </a:rPr>
              <a:t>i</a:t>
            </a:r>
            <a:r>
              <a:rPr kumimoji="0" lang="en-US" altLang="en-US" sz="1400" b="0" i="0" u="none" strike="noStrike" cap="none" normalizeH="0" baseline="0" dirty="0" smtClean="0">
                <a:ln>
                  <a:noFill/>
                </a:ln>
                <a:solidFill>
                  <a:srgbClr val="000000"/>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3A3A3A"/>
                </a:solidFill>
                <a:effectLst/>
                <a:latin typeface="Source Code Pro"/>
              </a:rPr>
              <a:t>        </a:t>
            </a:r>
            <a:r>
              <a:rPr kumimoji="0" lang="en-US" altLang="en-US" sz="1400" b="0" i="0" u="none" strike="noStrike" cap="none" normalizeH="0" baseline="0" dirty="0" smtClean="0">
                <a:ln>
                  <a:noFill/>
                </a:ln>
                <a:solidFill>
                  <a:srgbClr val="AA7700"/>
                </a:solidFill>
                <a:effectLst/>
                <a:latin typeface="Source Code Pro"/>
              </a:rPr>
              <a:t>$</a:t>
            </a:r>
            <a:r>
              <a:rPr kumimoji="0" lang="en-US" altLang="en-US" sz="1400" b="0" i="0" u="none" strike="noStrike" cap="none" normalizeH="0" baseline="0" dirty="0" err="1" smtClean="0">
                <a:ln>
                  <a:noFill/>
                </a:ln>
                <a:solidFill>
                  <a:srgbClr val="AA7700"/>
                </a:solidFill>
                <a:effectLst/>
                <a:latin typeface="Source Code Pro"/>
              </a:rPr>
              <a:t>random_character</a:t>
            </a:r>
            <a:r>
              <a:rPr kumimoji="0" lang="en-US" altLang="en-US" sz="1400" b="0" i="0" u="none" strike="noStrike" cap="none" normalizeH="0" baseline="0" dirty="0" smtClean="0">
                <a:ln>
                  <a:noFill/>
                </a:ln>
                <a:solidFill>
                  <a:srgbClr val="3A3A3A"/>
                </a:solidFill>
                <a:effectLst/>
                <a:latin typeface="Source Code Pro"/>
              </a:rPr>
              <a:t> </a:t>
            </a:r>
            <a:r>
              <a:rPr kumimoji="0" lang="en-US" altLang="en-US" sz="1400" b="0" i="0" u="none" strike="noStrike" cap="none" normalizeH="0" baseline="0" dirty="0" smtClean="0">
                <a:ln>
                  <a:noFill/>
                </a:ln>
                <a:solidFill>
                  <a:srgbClr val="000000"/>
                </a:solidFill>
                <a:effectLst/>
                <a:latin typeface="Source Code Pro"/>
              </a:rPr>
              <a:t>= </a:t>
            </a:r>
            <a:r>
              <a:rPr kumimoji="0" lang="en-US" altLang="en-US" sz="1400" b="0" i="0" u="none" strike="noStrike" cap="none" normalizeH="0" baseline="0" dirty="0" smtClean="0">
                <a:ln>
                  <a:noFill/>
                </a:ln>
                <a:solidFill>
                  <a:srgbClr val="AA7700"/>
                </a:solidFill>
                <a:effectLst/>
                <a:latin typeface="Source Code Pro"/>
              </a:rPr>
              <a:t>$input</a:t>
            </a:r>
            <a:r>
              <a:rPr kumimoji="0" lang="en-US" altLang="en-US" sz="1400" b="0" i="0" u="none" strike="noStrike" cap="none" normalizeH="0" baseline="0" dirty="0" smtClean="0">
                <a:ln>
                  <a:noFill/>
                </a:ln>
                <a:solidFill>
                  <a:srgbClr val="000000"/>
                </a:solidFill>
                <a:effectLst/>
                <a:latin typeface="Source Code Pro"/>
              </a:rPr>
              <a:t>[</a:t>
            </a:r>
            <a:r>
              <a:rPr kumimoji="0" lang="en-US" altLang="en-US" sz="1400" b="0" i="0" u="none" strike="noStrike" cap="none" normalizeH="0" baseline="0" dirty="0" err="1" smtClean="0">
                <a:ln>
                  <a:noFill/>
                </a:ln>
                <a:solidFill>
                  <a:srgbClr val="000000"/>
                </a:solidFill>
                <a:effectLst/>
                <a:latin typeface="Source Code Pro"/>
              </a:rPr>
              <a:t>mt_rand</a:t>
            </a:r>
            <a:r>
              <a:rPr kumimoji="0" lang="en-US" altLang="en-US" sz="1400" b="0" i="0" u="none" strike="noStrike" cap="none" normalizeH="0" baseline="0" dirty="0" smtClean="0">
                <a:ln>
                  <a:noFill/>
                </a:ln>
                <a:solidFill>
                  <a:srgbClr val="000000"/>
                </a:solidFill>
                <a:effectLst/>
                <a:latin typeface="Source Code Pro"/>
              </a:rPr>
              <a:t>(0, </a:t>
            </a:r>
            <a:r>
              <a:rPr kumimoji="0" lang="en-US" altLang="en-US" sz="1400" b="0" i="0" u="none" strike="noStrike" cap="none" normalizeH="0" baseline="0" dirty="0" smtClean="0">
                <a:ln>
                  <a:noFill/>
                </a:ln>
                <a:solidFill>
                  <a:srgbClr val="AA7700"/>
                </a:solidFill>
                <a:effectLst/>
                <a:latin typeface="Source Code Pro"/>
              </a:rPr>
              <a:t>$</a:t>
            </a:r>
            <a:r>
              <a:rPr kumimoji="0" lang="en-US" altLang="en-US" sz="1400" b="0" i="0" u="none" strike="noStrike" cap="none" normalizeH="0" baseline="0" dirty="0" err="1" smtClean="0">
                <a:ln>
                  <a:noFill/>
                </a:ln>
                <a:solidFill>
                  <a:srgbClr val="AA7700"/>
                </a:solidFill>
                <a:effectLst/>
                <a:latin typeface="Source Code Pro"/>
              </a:rPr>
              <a:t>input_length</a:t>
            </a:r>
            <a:r>
              <a:rPr kumimoji="0" lang="en-US" altLang="en-US" sz="1400" b="0" i="0" u="none" strike="noStrike" cap="none" normalizeH="0" baseline="0" dirty="0" smtClean="0">
                <a:ln>
                  <a:noFill/>
                </a:ln>
                <a:solidFill>
                  <a:srgbClr val="3A3A3A"/>
                </a:solidFill>
                <a:effectLst/>
                <a:latin typeface="Source Code Pro"/>
              </a:rPr>
              <a:t> </a:t>
            </a:r>
            <a:r>
              <a:rPr kumimoji="0" lang="en-US" altLang="en-US" sz="1400" b="0" i="0" u="none" strike="noStrike" cap="none" normalizeH="0" baseline="0" dirty="0" smtClean="0">
                <a:ln>
                  <a:noFill/>
                </a:ln>
                <a:solidFill>
                  <a:srgbClr val="000000"/>
                </a:solidFill>
                <a:effectLst/>
                <a:latin typeface="Source Code Pro"/>
              </a:rPr>
              <a:t>- 1)];</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3A3A3A"/>
                </a:solidFill>
                <a:effectLst/>
                <a:latin typeface="Source Code Pro"/>
              </a:rPr>
              <a:t>        </a:t>
            </a:r>
            <a:r>
              <a:rPr kumimoji="0" lang="en-US" altLang="en-US" sz="1400" b="0" i="0" u="none" strike="noStrike" cap="none" normalizeH="0" baseline="0" dirty="0" smtClean="0">
                <a:ln>
                  <a:noFill/>
                </a:ln>
                <a:solidFill>
                  <a:srgbClr val="AA7700"/>
                </a:solidFill>
                <a:effectLst/>
                <a:latin typeface="Source Code Pro"/>
              </a:rPr>
              <a:t>$</a:t>
            </a:r>
            <a:r>
              <a:rPr kumimoji="0" lang="en-US" altLang="en-US" sz="1400" b="0" i="0" u="none" strike="noStrike" cap="none" normalizeH="0" baseline="0" dirty="0" err="1" smtClean="0">
                <a:ln>
                  <a:noFill/>
                </a:ln>
                <a:solidFill>
                  <a:srgbClr val="AA7700"/>
                </a:solidFill>
                <a:effectLst/>
                <a:latin typeface="Source Code Pro"/>
              </a:rPr>
              <a:t>random_string</a:t>
            </a:r>
            <a:r>
              <a:rPr kumimoji="0" lang="en-US" altLang="en-US" sz="1400" b="0" i="0" u="none" strike="noStrike" cap="none" normalizeH="0" baseline="0" dirty="0" smtClean="0">
                <a:ln>
                  <a:noFill/>
                </a:ln>
                <a:solidFill>
                  <a:srgbClr val="3A3A3A"/>
                </a:solidFill>
                <a:effectLst/>
                <a:latin typeface="Source Code Pro"/>
              </a:rPr>
              <a:t> </a:t>
            </a:r>
            <a:r>
              <a:rPr kumimoji="0" lang="en-US" altLang="en-US" sz="1400" b="0" i="0" u="none" strike="noStrike" cap="none" normalizeH="0" baseline="0" dirty="0" smtClean="0">
                <a:ln>
                  <a:noFill/>
                </a:ln>
                <a:solidFill>
                  <a:srgbClr val="000000"/>
                </a:solidFill>
                <a:effectLst/>
                <a:latin typeface="Source Code Pro"/>
              </a:rPr>
              <a:t>.= </a:t>
            </a:r>
            <a:r>
              <a:rPr kumimoji="0" lang="en-US" altLang="en-US" sz="1400" b="0" i="0" u="none" strike="noStrike" cap="none" normalizeH="0" baseline="0" dirty="0" smtClean="0">
                <a:ln>
                  <a:noFill/>
                </a:ln>
                <a:solidFill>
                  <a:srgbClr val="AA7700"/>
                </a:solidFill>
                <a:effectLst/>
                <a:latin typeface="Source Code Pro"/>
              </a:rPr>
              <a:t>$</a:t>
            </a:r>
            <a:r>
              <a:rPr kumimoji="0" lang="en-US" altLang="en-US" sz="1400" b="0" i="0" u="none" strike="noStrike" cap="none" normalizeH="0" baseline="0" dirty="0" err="1" smtClean="0">
                <a:ln>
                  <a:noFill/>
                </a:ln>
                <a:solidFill>
                  <a:srgbClr val="AA7700"/>
                </a:solidFill>
                <a:effectLst/>
                <a:latin typeface="Source Code Pro"/>
              </a:rPr>
              <a:t>random_character</a:t>
            </a:r>
            <a:r>
              <a:rPr kumimoji="0" lang="en-US" altLang="en-US" sz="14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3A3A3A"/>
                </a:solidFill>
                <a:effectLst/>
                <a:latin typeface="Source Code Pro"/>
              </a:rPr>
              <a:t>    </a:t>
            </a:r>
            <a:r>
              <a:rPr kumimoji="0" lang="en-US" altLang="en-US" sz="14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3A3A3A"/>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3A3A3A"/>
                </a:solidFill>
                <a:effectLst/>
                <a:latin typeface="Source Code Pro"/>
              </a:rPr>
              <a:t>    </a:t>
            </a:r>
            <a:r>
              <a:rPr kumimoji="0" lang="en-US" altLang="en-US" sz="1400" b="1" i="0" u="none" strike="noStrike" cap="none" normalizeH="0" baseline="0" dirty="0" smtClean="0">
                <a:ln>
                  <a:noFill/>
                </a:ln>
                <a:solidFill>
                  <a:srgbClr val="006699"/>
                </a:solidFill>
                <a:effectLst/>
                <a:latin typeface="Source Code Pro"/>
              </a:rPr>
              <a:t>return</a:t>
            </a:r>
            <a:r>
              <a:rPr kumimoji="0" lang="en-US" altLang="en-US" sz="1400" b="0" i="0" u="none" strike="noStrike" cap="none" normalizeH="0" baseline="0" dirty="0" smtClean="0">
                <a:ln>
                  <a:noFill/>
                </a:ln>
                <a:solidFill>
                  <a:srgbClr val="3A3A3A"/>
                </a:solidFill>
                <a:effectLst/>
                <a:latin typeface="Source Code Pro"/>
              </a:rPr>
              <a:t> </a:t>
            </a:r>
            <a:r>
              <a:rPr kumimoji="0" lang="en-US" altLang="en-US" sz="1400" b="0" i="0" u="none" strike="noStrike" cap="none" normalizeH="0" baseline="0" dirty="0" smtClean="0">
                <a:ln>
                  <a:noFill/>
                </a:ln>
                <a:solidFill>
                  <a:srgbClr val="AA7700"/>
                </a:solidFill>
                <a:effectLst/>
                <a:latin typeface="Source Code Pro"/>
              </a:rPr>
              <a:t>$</a:t>
            </a:r>
            <a:r>
              <a:rPr kumimoji="0" lang="en-US" altLang="en-US" sz="1400" b="0" i="0" u="none" strike="noStrike" cap="none" normalizeH="0" baseline="0" dirty="0" err="1" smtClean="0">
                <a:ln>
                  <a:noFill/>
                </a:ln>
                <a:solidFill>
                  <a:srgbClr val="AA7700"/>
                </a:solidFill>
                <a:effectLst/>
                <a:latin typeface="Source Code Pro"/>
              </a:rPr>
              <a:t>random_string</a:t>
            </a:r>
            <a:r>
              <a:rPr kumimoji="0" lang="en-US" altLang="en-US" sz="14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3A3A3A"/>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AA7700"/>
                </a:solidFill>
                <a:effectLst/>
                <a:latin typeface="Source Code Pro"/>
              </a:rPr>
              <a:t>$</a:t>
            </a:r>
            <a:r>
              <a:rPr kumimoji="0" lang="en-US" altLang="en-US" sz="1400" b="0" i="0" u="none" strike="noStrike" cap="none" normalizeH="0" baseline="0" dirty="0" err="1" smtClean="0">
                <a:ln>
                  <a:noFill/>
                </a:ln>
                <a:solidFill>
                  <a:srgbClr val="AA7700"/>
                </a:solidFill>
                <a:effectLst/>
                <a:latin typeface="Source Code Pro"/>
              </a:rPr>
              <a:t>string_length</a:t>
            </a:r>
            <a:r>
              <a:rPr kumimoji="0" lang="en-US" altLang="en-US" sz="1400" b="0" i="0" u="none" strike="noStrike" cap="none" normalizeH="0" baseline="0" dirty="0" smtClean="0">
                <a:ln>
                  <a:noFill/>
                </a:ln>
                <a:solidFill>
                  <a:srgbClr val="3A3A3A"/>
                </a:solidFill>
                <a:effectLst/>
                <a:latin typeface="Source Code Pro"/>
              </a:rPr>
              <a:t> </a:t>
            </a:r>
            <a:r>
              <a:rPr kumimoji="0" lang="en-US" altLang="en-US" sz="1400" b="0" i="0" u="none" strike="noStrike" cap="none" normalizeH="0" baseline="0" dirty="0" smtClean="0">
                <a:ln>
                  <a:noFill/>
                </a:ln>
                <a:solidFill>
                  <a:srgbClr val="000000"/>
                </a:solidFill>
                <a:effectLst/>
                <a:latin typeface="Source Code Pro"/>
              </a:rPr>
              <a:t>= 6;</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AA7700"/>
                </a:solidFill>
                <a:effectLst/>
                <a:latin typeface="Source Code Pro"/>
              </a:rPr>
              <a:t>$</a:t>
            </a:r>
            <a:r>
              <a:rPr kumimoji="0" lang="en-US" altLang="en-US" sz="1400" b="0" i="0" u="none" strike="noStrike" cap="none" normalizeH="0" baseline="0" dirty="0" err="1" smtClean="0">
                <a:ln>
                  <a:noFill/>
                </a:ln>
                <a:solidFill>
                  <a:srgbClr val="AA7700"/>
                </a:solidFill>
                <a:effectLst/>
                <a:latin typeface="Source Code Pro"/>
              </a:rPr>
              <a:t>captcha_string</a:t>
            </a:r>
            <a:r>
              <a:rPr kumimoji="0" lang="en-US" altLang="en-US" sz="1400" b="0" i="0" u="none" strike="noStrike" cap="none" normalizeH="0" baseline="0" dirty="0" smtClean="0">
                <a:ln>
                  <a:noFill/>
                </a:ln>
                <a:solidFill>
                  <a:srgbClr val="3A3A3A"/>
                </a:solidFill>
                <a:effectLst/>
                <a:latin typeface="Source Code Pro"/>
              </a:rPr>
              <a:t> </a:t>
            </a:r>
            <a:r>
              <a:rPr kumimoji="0" lang="en-US" altLang="en-US" sz="1400" b="0" i="0" u="none" strike="noStrike" cap="none" normalizeH="0" baseline="0" dirty="0" smtClean="0">
                <a:ln>
                  <a:noFill/>
                </a:ln>
                <a:solidFill>
                  <a:srgbClr val="000000"/>
                </a:solidFill>
                <a:effectLst/>
                <a:latin typeface="Source Code Pro"/>
              </a:rPr>
              <a:t>= </a:t>
            </a:r>
            <a:r>
              <a:rPr kumimoji="0" lang="en-US" altLang="en-US" sz="1400" b="0" i="0" u="none" strike="noStrike" cap="none" normalizeH="0" baseline="0" dirty="0" err="1" smtClean="0">
                <a:ln>
                  <a:noFill/>
                </a:ln>
                <a:solidFill>
                  <a:srgbClr val="000000"/>
                </a:solidFill>
                <a:effectLst/>
                <a:latin typeface="Source Code Pro"/>
              </a:rPr>
              <a:t>generate_string</a:t>
            </a:r>
            <a:r>
              <a:rPr kumimoji="0" lang="en-US" altLang="en-US" sz="1400" b="0" i="0" u="none" strike="noStrike" cap="none" normalizeH="0" baseline="0" dirty="0" smtClean="0">
                <a:ln>
                  <a:noFill/>
                </a:ln>
                <a:solidFill>
                  <a:srgbClr val="000000"/>
                </a:solidFill>
                <a:effectLst/>
                <a:latin typeface="Source Code Pro"/>
              </a:rPr>
              <a:t>(</a:t>
            </a:r>
            <a:r>
              <a:rPr kumimoji="0" lang="en-US" altLang="en-US" sz="1400" b="0" i="0" u="none" strike="noStrike" cap="none" normalizeH="0" baseline="0" dirty="0" smtClean="0">
                <a:ln>
                  <a:noFill/>
                </a:ln>
                <a:solidFill>
                  <a:srgbClr val="AA7700"/>
                </a:solidFill>
                <a:effectLst/>
                <a:latin typeface="Source Code Pro"/>
              </a:rPr>
              <a:t>$</a:t>
            </a:r>
            <a:r>
              <a:rPr kumimoji="0" lang="en-US" altLang="en-US" sz="1400" b="0" i="0" u="none" strike="noStrike" cap="none" normalizeH="0" baseline="0" dirty="0" err="1" smtClean="0">
                <a:ln>
                  <a:noFill/>
                </a:ln>
                <a:solidFill>
                  <a:srgbClr val="AA7700"/>
                </a:solidFill>
                <a:effectLst/>
                <a:latin typeface="Source Code Pro"/>
              </a:rPr>
              <a:t>permitted_chars</a:t>
            </a:r>
            <a:r>
              <a:rPr kumimoji="0" lang="en-US" altLang="en-US" sz="1400" b="0" i="0" u="none" strike="noStrike" cap="none" normalizeH="0" baseline="0" dirty="0" smtClean="0">
                <a:ln>
                  <a:noFill/>
                </a:ln>
                <a:solidFill>
                  <a:srgbClr val="000000"/>
                </a:solidFill>
                <a:effectLst/>
                <a:latin typeface="Source Code Pro"/>
              </a:rPr>
              <a:t>, </a:t>
            </a:r>
            <a:r>
              <a:rPr kumimoji="0" lang="en-US" altLang="en-US" sz="1400" b="0" i="0" u="none" strike="noStrike" cap="none" normalizeH="0" baseline="0" dirty="0" smtClean="0">
                <a:ln>
                  <a:noFill/>
                </a:ln>
                <a:solidFill>
                  <a:srgbClr val="AA7700"/>
                </a:solidFill>
                <a:effectLst/>
                <a:latin typeface="Source Code Pro"/>
              </a:rPr>
              <a:t>$</a:t>
            </a:r>
            <a:r>
              <a:rPr kumimoji="0" lang="en-US" altLang="en-US" sz="1400" b="0" i="0" u="none" strike="noStrike" cap="none" normalizeH="0" baseline="0" dirty="0" err="1" smtClean="0">
                <a:ln>
                  <a:noFill/>
                </a:ln>
                <a:solidFill>
                  <a:srgbClr val="AA7700"/>
                </a:solidFill>
                <a:effectLst/>
                <a:latin typeface="Source Code Pro"/>
              </a:rPr>
              <a:t>string_length</a:t>
            </a:r>
            <a:r>
              <a:rPr kumimoji="0" lang="en-US" altLang="en-US" sz="14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3A3A3A"/>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rgbClr val="3A3A3A"/>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Source Code Pro"/>
              </a:rPr>
              <a:t>?&gt;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07350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779495" y="336034"/>
            <a:ext cx="3984809" cy="369332"/>
          </a:xfrm>
          <a:prstGeom prst="rect">
            <a:avLst/>
          </a:prstGeom>
        </p:spPr>
        <p:txBody>
          <a:bodyPr wrap="none">
            <a:spAutoFit/>
          </a:bodyPr>
          <a:lstStyle/>
          <a:p>
            <a:r>
              <a:rPr lang="en-IN" b="1" i="0" u="sng" dirty="0" smtClean="0">
                <a:solidFill>
                  <a:srgbClr val="3A3A3A"/>
                </a:solidFill>
                <a:effectLst/>
                <a:latin typeface="Roboto"/>
              </a:rPr>
              <a:t>Render the CAPTCHA Background</a:t>
            </a:r>
            <a:endParaRPr lang="en-IN" b="1" i="0" u="sng" dirty="0">
              <a:solidFill>
                <a:srgbClr val="3A3A3A"/>
              </a:solidFill>
              <a:effectLst/>
              <a:latin typeface="Roboto"/>
            </a:endParaRPr>
          </a:p>
        </p:txBody>
      </p:sp>
      <p:sp>
        <p:nvSpPr>
          <p:cNvPr id="6" name="Rectangle 5"/>
          <p:cNvSpPr/>
          <p:nvPr/>
        </p:nvSpPr>
        <p:spPr>
          <a:xfrm>
            <a:off x="1779495" y="705366"/>
            <a:ext cx="9358406" cy="923330"/>
          </a:xfrm>
          <a:prstGeom prst="rect">
            <a:avLst/>
          </a:prstGeom>
        </p:spPr>
        <p:txBody>
          <a:bodyPr wrap="square">
            <a:spAutoFit/>
          </a:bodyPr>
          <a:lstStyle/>
          <a:p>
            <a:r>
              <a:rPr lang="en-IN" b="0" i="0" dirty="0" smtClean="0">
                <a:solidFill>
                  <a:srgbClr val="3A3A3A"/>
                </a:solidFill>
                <a:effectLst/>
                <a:latin typeface="Roboto"/>
              </a:rPr>
              <a:t>Once we have our random string, it's time to write the code to create the background of the CAPTCHA image. The image will be 200 x 50 pixels in size and will use five different </a:t>
            </a:r>
            <a:r>
              <a:rPr lang="en-IN" b="0" i="0" dirty="0" err="1" smtClean="0">
                <a:solidFill>
                  <a:srgbClr val="3A3A3A"/>
                </a:solidFill>
                <a:effectLst/>
                <a:latin typeface="Roboto"/>
              </a:rPr>
              <a:t>colors</a:t>
            </a:r>
            <a:r>
              <a:rPr lang="en-IN" b="0" i="0" dirty="0" smtClean="0">
                <a:solidFill>
                  <a:srgbClr val="3A3A3A"/>
                </a:solidFill>
                <a:effectLst/>
                <a:latin typeface="Roboto"/>
              </a:rPr>
              <a:t> for the background.</a:t>
            </a:r>
            <a:endParaRPr lang="en-IN" dirty="0"/>
          </a:p>
        </p:txBody>
      </p:sp>
      <p:sp>
        <p:nvSpPr>
          <p:cNvPr id="7" name="Rectangle 2"/>
          <p:cNvSpPr>
            <a:spLocks noChangeArrowheads="1"/>
          </p:cNvSpPr>
          <p:nvPr/>
        </p:nvSpPr>
        <p:spPr bwMode="auto">
          <a:xfrm>
            <a:off x="2895600" y="1790026"/>
            <a:ext cx="4940300" cy="49398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Source Code Pro"/>
              </a:rPr>
              <a:t>&lt;?php</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3A3A3A"/>
                </a:solidFill>
                <a:effectLst/>
                <a:latin typeface="Source Code Pro"/>
              </a:rPr>
              <a:t> </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A7700"/>
                </a:solidFill>
                <a:effectLst/>
                <a:latin typeface="Source Code Pro"/>
              </a:rPr>
              <a:t>$image</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000000"/>
                </a:solidFill>
                <a:effectLst/>
                <a:latin typeface="Source Code Pro"/>
              </a:rPr>
              <a:t>= </a:t>
            </a:r>
            <a:r>
              <a:rPr kumimoji="0" lang="en-US" altLang="en-US" sz="1200" b="0" i="0" u="none" strike="noStrike" cap="none" normalizeH="0" baseline="0" dirty="0" err="1" smtClean="0">
                <a:ln>
                  <a:noFill/>
                </a:ln>
                <a:solidFill>
                  <a:srgbClr val="000000"/>
                </a:solidFill>
                <a:effectLst/>
                <a:latin typeface="Source Code Pro"/>
              </a:rPr>
              <a:t>imagecreatetruecolor</a:t>
            </a:r>
            <a:r>
              <a:rPr kumimoji="0" lang="en-US" altLang="en-US" sz="1200" b="0" i="0" u="none" strike="noStrike" cap="none" normalizeH="0" baseline="0" dirty="0" smtClean="0">
                <a:ln>
                  <a:noFill/>
                </a:ln>
                <a:solidFill>
                  <a:srgbClr val="000000"/>
                </a:solidFill>
                <a:effectLst/>
                <a:latin typeface="Source Code Pro"/>
              </a:rPr>
              <a:t>(200, 50);</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3A3A3A"/>
                </a:solidFill>
                <a:effectLst/>
                <a:latin typeface="Source Code Pro"/>
              </a:rPr>
              <a:t> </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err="1" smtClean="0">
                <a:ln>
                  <a:noFill/>
                </a:ln>
                <a:solidFill>
                  <a:srgbClr val="000000"/>
                </a:solidFill>
                <a:effectLst/>
                <a:latin typeface="Source Code Pro"/>
              </a:rPr>
              <a:t>imageantialias</a:t>
            </a:r>
            <a:r>
              <a:rPr kumimoji="0" lang="en-US" altLang="en-US" sz="1200" b="0" i="0" u="none" strike="noStrike" cap="none" normalizeH="0" baseline="0" dirty="0" smtClean="0">
                <a:ln>
                  <a:noFill/>
                </a:ln>
                <a:solidFill>
                  <a:srgbClr val="000000"/>
                </a:solidFill>
                <a:effectLst/>
                <a:latin typeface="Source Code Pro"/>
              </a:rPr>
              <a:t>(</a:t>
            </a:r>
            <a:r>
              <a:rPr kumimoji="0" lang="en-US" altLang="en-US" sz="1200" b="0" i="0" u="none" strike="noStrike" cap="none" normalizeH="0" baseline="0" dirty="0" smtClean="0">
                <a:ln>
                  <a:noFill/>
                </a:ln>
                <a:solidFill>
                  <a:srgbClr val="AA7700"/>
                </a:solidFill>
                <a:effectLst/>
                <a:latin typeface="Source Code Pro"/>
              </a:rPr>
              <a:t>$image</a:t>
            </a:r>
            <a:r>
              <a:rPr kumimoji="0" lang="en-US" altLang="en-US" sz="1200" b="0" i="0" u="none" strike="noStrike" cap="none" normalizeH="0" baseline="0" dirty="0" smtClean="0">
                <a:ln>
                  <a:noFill/>
                </a:ln>
                <a:solidFill>
                  <a:srgbClr val="000000"/>
                </a:solidFill>
                <a:effectLst/>
                <a:latin typeface="Source Code Pro"/>
              </a:rPr>
              <a:t>, true);</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3A3A3A"/>
                </a:solidFill>
                <a:effectLst/>
                <a:latin typeface="Source Code Pro"/>
              </a:rPr>
              <a:t> </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A7700"/>
                </a:solidFill>
                <a:effectLst/>
                <a:latin typeface="Source Code Pro"/>
              </a:rPr>
              <a:t>$colors</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000000"/>
                </a:solidFill>
                <a:effectLst/>
                <a:latin typeface="Source Code Pro"/>
              </a:rPr>
              <a:t>= [];</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3A3A3A"/>
                </a:solidFill>
                <a:effectLst/>
                <a:latin typeface="Source Code Pro"/>
              </a:rPr>
              <a:t> </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A7700"/>
                </a:solidFill>
                <a:effectLst/>
                <a:latin typeface="Source Code Pro"/>
              </a:rPr>
              <a:t>$red</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000000"/>
                </a:solidFill>
                <a:effectLst/>
                <a:latin typeface="Source Code Pro"/>
              </a:rPr>
              <a:t>= rand(125, 175);</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A7700"/>
                </a:solidFill>
                <a:effectLst/>
                <a:latin typeface="Source Code Pro"/>
              </a:rPr>
              <a:t>$green</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000000"/>
                </a:solidFill>
                <a:effectLst/>
                <a:latin typeface="Source Code Pro"/>
              </a:rPr>
              <a:t>= rand(125, 175);</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A7700"/>
                </a:solidFill>
                <a:effectLst/>
                <a:latin typeface="Source Code Pro"/>
              </a:rPr>
              <a:t>$blue</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000000"/>
                </a:solidFill>
                <a:effectLst/>
                <a:latin typeface="Source Code Pro"/>
              </a:rPr>
              <a:t>= rand(125, 175);</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3A3A3A"/>
                </a:solidFill>
                <a:effectLst/>
                <a:latin typeface="Source Code Pro"/>
              </a:rPr>
              <a:t> </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rgbClr val="006699"/>
                </a:solidFill>
                <a:effectLst/>
                <a:latin typeface="Source Code Pro"/>
              </a:rPr>
              <a:t>for</a:t>
            </a:r>
            <a:r>
              <a:rPr kumimoji="0" lang="en-US" altLang="en-US" sz="1200" b="0" i="0" u="none" strike="noStrike" cap="none" normalizeH="0" baseline="0" dirty="0" smtClean="0">
                <a:ln>
                  <a:noFill/>
                </a:ln>
                <a:solidFill>
                  <a:srgbClr val="000000"/>
                </a:solidFill>
                <a:effectLst/>
                <a:latin typeface="Source Code Pro"/>
              </a:rPr>
              <a:t>(</a:t>
            </a:r>
            <a:r>
              <a:rPr kumimoji="0" lang="en-US" altLang="en-US" sz="1200" b="0" i="0" u="none" strike="noStrike" cap="none" normalizeH="0" baseline="0" dirty="0" smtClean="0">
                <a:ln>
                  <a:noFill/>
                </a:ln>
                <a:solidFill>
                  <a:srgbClr val="AA7700"/>
                </a:solidFill>
                <a:effectLst/>
                <a:latin typeface="Source Code Pro"/>
              </a:rPr>
              <a:t>$</a:t>
            </a:r>
            <a:r>
              <a:rPr kumimoji="0" lang="en-US" altLang="en-US" sz="1200" b="0" i="0" u="none" strike="noStrike" cap="none" normalizeH="0" baseline="0" dirty="0" err="1" smtClean="0">
                <a:ln>
                  <a:noFill/>
                </a:ln>
                <a:solidFill>
                  <a:srgbClr val="AA7700"/>
                </a:solidFill>
                <a:effectLst/>
                <a:latin typeface="Source Code Pro"/>
              </a:rPr>
              <a:t>i</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000000"/>
                </a:solidFill>
                <a:effectLst/>
                <a:latin typeface="Source Code Pro"/>
              </a:rPr>
              <a:t>= 0; </a:t>
            </a:r>
            <a:r>
              <a:rPr kumimoji="0" lang="en-US" altLang="en-US" sz="1200" b="0" i="0" u="none" strike="noStrike" cap="none" normalizeH="0" baseline="0" dirty="0" smtClean="0">
                <a:ln>
                  <a:noFill/>
                </a:ln>
                <a:solidFill>
                  <a:srgbClr val="AA7700"/>
                </a:solidFill>
                <a:effectLst/>
                <a:latin typeface="Source Code Pro"/>
              </a:rPr>
              <a:t>$</a:t>
            </a:r>
            <a:r>
              <a:rPr kumimoji="0" lang="en-US" altLang="en-US" sz="1200" b="0" i="0" u="none" strike="noStrike" cap="none" normalizeH="0" baseline="0" dirty="0" err="1" smtClean="0">
                <a:ln>
                  <a:noFill/>
                </a:ln>
                <a:solidFill>
                  <a:srgbClr val="AA7700"/>
                </a:solidFill>
                <a:effectLst/>
                <a:latin typeface="Source Code Pro"/>
              </a:rPr>
              <a:t>i</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000000"/>
                </a:solidFill>
                <a:effectLst/>
                <a:latin typeface="Source Code Pro"/>
              </a:rPr>
              <a:t>&lt; 5; </a:t>
            </a:r>
            <a:r>
              <a:rPr kumimoji="0" lang="en-US" altLang="en-US" sz="1200" b="0" i="0" u="none" strike="noStrike" cap="none" normalizeH="0" baseline="0" dirty="0" smtClean="0">
                <a:ln>
                  <a:noFill/>
                </a:ln>
                <a:solidFill>
                  <a:srgbClr val="AA7700"/>
                </a:solidFill>
                <a:effectLst/>
                <a:latin typeface="Source Code Pro"/>
              </a:rPr>
              <a:t>$</a:t>
            </a:r>
            <a:r>
              <a:rPr kumimoji="0" lang="en-US" altLang="en-US" sz="1200" b="0" i="0" u="none" strike="noStrike" cap="none" normalizeH="0" baseline="0" dirty="0" err="1" smtClean="0">
                <a:ln>
                  <a:noFill/>
                </a:ln>
                <a:solidFill>
                  <a:srgbClr val="AA7700"/>
                </a:solidFill>
                <a:effectLst/>
                <a:latin typeface="Source Code Pro"/>
              </a:rPr>
              <a:t>i</a:t>
            </a:r>
            <a:r>
              <a:rPr kumimoji="0" lang="en-US" altLang="en-US" sz="1200" b="0" i="0" u="none" strike="noStrike" cap="none" normalizeH="0" baseline="0" dirty="0" smtClean="0">
                <a:ln>
                  <a:noFill/>
                </a:ln>
                <a:solidFill>
                  <a:srgbClr val="000000"/>
                </a:solidFill>
                <a:effectLst/>
                <a:latin typeface="Source Code Pro"/>
              </a:rPr>
              <a:t>++) {</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AA7700"/>
                </a:solidFill>
                <a:effectLst/>
                <a:latin typeface="Source Code Pro"/>
              </a:rPr>
              <a:t>$colors</a:t>
            </a:r>
            <a:r>
              <a:rPr kumimoji="0" lang="en-US" altLang="en-US" sz="1200" b="0" i="0" u="none" strike="noStrike" cap="none" normalizeH="0" baseline="0" dirty="0" smtClean="0">
                <a:ln>
                  <a:noFill/>
                </a:ln>
                <a:solidFill>
                  <a:srgbClr val="000000"/>
                </a:solidFill>
                <a:effectLst/>
                <a:latin typeface="Source Code Pro"/>
              </a:rPr>
              <a:t>[] = </a:t>
            </a:r>
            <a:r>
              <a:rPr kumimoji="0" lang="en-US" altLang="en-US" sz="1200" b="0" i="0" u="none" strike="noStrike" cap="none" normalizeH="0" baseline="0" dirty="0" err="1" smtClean="0">
                <a:ln>
                  <a:noFill/>
                </a:ln>
                <a:solidFill>
                  <a:srgbClr val="000000"/>
                </a:solidFill>
                <a:effectLst/>
                <a:latin typeface="Source Code Pro"/>
              </a:rPr>
              <a:t>imagecolorallocate</a:t>
            </a:r>
            <a:r>
              <a:rPr kumimoji="0" lang="en-US" altLang="en-US" sz="1200" b="0" i="0" u="none" strike="noStrike" cap="none" normalizeH="0" baseline="0" dirty="0" smtClean="0">
                <a:ln>
                  <a:noFill/>
                </a:ln>
                <a:solidFill>
                  <a:srgbClr val="000000"/>
                </a:solidFill>
                <a:effectLst/>
                <a:latin typeface="Source Code Pro"/>
              </a:rPr>
              <a:t>(</a:t>
            </a:r>
            <a:r>
              <a:rPr kumimoji="0" lang="en-US" altLang="en-US" sz="1200" b="0" i="0" u="none" strike="noStrike" cap="none" normalizeH="0" baseline="0" dirty="0" smtClean="0">
                <a:ln>
                  <a:noFill/>
                </a:ln>
                <a:solidFill>
                  <a:srgbClr val="AA7700"/>
                </a:solidFill>
                <a:effectLst/>
                <a:latin typeface="Source Code Pro"/>
              </a:rPr>
              <a:t>$image</a:t>
            </a:r>
            <a:r>
              <a:rPr kumimoji="0" lang="en-US" altLang="en-US" sz="1200" b="0" i="0" u="none" strike="noStrike" cap="none" normalizeH="0" baseline="0" dirty="0" smtClean="0">
                <a:ln>
                  <a:noFill/>
                </a:ln>
                <a:solidFill>
                  <a:srgbClr val="000000"/>
                </a:solidFill>
                <a:effectLst/>
                <a:latin typeface="Source Code Pro"/>
              </a:rPr>
              <a:t>, </a:t>
            </a:r>
            <a:r>
              <a:rPr kumimoji="0" lang="en-US" altLang="en-US" sz="1200" b="0" i="0" u="none" strike="noStrike" cap="none" normalizeH="0" baseline="0" dirty="0" smtClean="0">
                <a:ln>
                  <a:noFill/>
                </a:ln>
                <a:solidFill>
                  <a:srgbClr val="AA7700"/>
                </a:solidFill>
                <a:effectLst/>
                <a:latin typeface="Source Code Pro"/>
              </a:rPr>
              <a:t>$red</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000000"/>
                </a:solidFill>
                <a:effectLst/>
                <a:latin typeface="Source Code Pro"/>
              </a:rPr>
              <a:t>- 20*</a:t>
            </a:r>
            <a:r>
              <a:rPr kumimoji="0" lang="en-US" altLang="en-US" sz="1200" b="0" i="0" u="none" strike="noStrike" cap="none" normalizeH="0" baseline="0" dirty="0" smtClean="0">
                <a:ln>
                  <a:noFill/>
                </a:ln>
                <a:solidFill>
                  <a:srgbClr val="AA7700"/>
                </a:solidFill>
                <a:effectLst/>
                <a:latin typeface="Source Code Pro"/>
              </a:rPr>
              <a:t>$</a:t>
            </a:r>
            <a:r>
              <a:rPr kumimoji="0" lang="en-US" altLang="en-US" sz="1200" b="0" i="0" u="none" strike="noStrike" cap="none" normalizeH="0" baseline="0" dirty="0" err="1" smtClean="0">
                <a:ln>
                  <a:noFill/>
                </a:ln>
                <a:solidFill>
                  <a:srgbClr val="AA7700"/>
                </a:solidFill>
                <a:effectLst/>
                <a:latin typeface="Source Code Pro"/>
              </a:rPr>
              <a:t>i</a:t>
            </a:r>
            <a:r>
              <a:rPr kumimoji="0" lang="en-US" altLang="en-US" sz="1200" b="0" i="0" u="none" strike="noStrike" cap="none" normalizeH="0" baseline="0" dirty="0" smtClean="0">
                <a:ln>
                  <a:noFill/>
                </a:ln>
                <a:solidFill>
                  <a:srgbClr val="000000"/>
                </a:solidFill>
                <a:effectLst/>
                <a:latin typeface="Source Code Pro"/>
              </a:rPr>
              <a:t>, </a:t>
            </a:r>
            <a:r>
              <a:rPr kumimoji="0" lang="en-US" altLang="en-US" sz="1200" b="0" i="0" u="none" strike="noStrike" cap="none" normalizeH="0" baseline="0" dirty="0" smtClean="0">
                <a:ln>
                  <a:noFill/>
                </a:ln>
                <a:solidFill>
                  <a:srgbClr val="AA7700"/>
                </a:solidFill>
                <a:effectLst/>
                <a:latin typeface="Source Code Pro"/>
              </a:rPr>
              <a:t>$green</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000000"/>
                </a:solidFill>
                <a:effectLst/>
                <a:latin typeface="Source Code Pro"/>
              </a:rPr>
              <a:t>- 20*</a:t>
            </a:r>
            <a:r>
              <a:rPr kumimoji="0" lang="en-US" altLang="en-US" sz="1200" b="0" i="0" u="none" strike="noStrike" cap="none" normalizeH="0" baseline="0" dirty="0" smtClean="0">
                <a:ln>
                  <a:noFill/>
                </a:ln>
                <a:solidFill>
                  <a:srgbClr val="AA7700"/>
                </a:solidFill>
                <a:effectLst/>
                <a:latin typeface="Source Code Pro"/>
              </a:rPr>
              <a:t>$</a:t>
            </a:r>
            <a:r>
              <a:rPr kumimoji="0" lang="en-US" altLang="en-US" sz="1200" b="0" i="0" u="none" strike="noStrike" cap="none" normalizeH="0" baseline="0" dirty="0" err="1" smtClean="0">
                <a:ln>
                  <a:noFill/>
                </a:ln>
                <a:solidFill>
                  <a:srgbClr val="AA7700"/>
                </a:solidFill>
                <a:effectLst/>
                <a:latin typeface="Source Code Pro"/>
              </a:rPr>
              <a:t>i</a:t>
            </a:r>
            <a:r>
              <a:rPr kumimoji="0" lang="en-US" altLang="en-US" sz="1200" b="0" i="0" u="none" strike="noStrike" cap="none" normalizeH="0" baseline="0" dirty="0" smtClean="0">
                <a:ln>
                  <a:noFill/>
                </a:ln>
                <a:solidFill>
                  <a:srgbClr val="000000"/>
                </a:solidFill>
                <a:effectLst/>
                <a:latin typeface="Source Code Pro"/>
              </a:rPr>
              <a:t>, </a:t>
            </a:r>
            <a:r>
              <a:rPr kumimoji="0" lang="en-US" altLang="en-US" sz="1200" b="0" i="0" u="none" strike="noStrike" cap="none" normalizeH="0" baseline="0" dirty="0" smtClean="0">
                <a:ln>
                  <a:noFill/>
                </a:ln>
                <a:solidFill>
                  <a:srgbClr val="AA7700"/>
                </a:solidFill>
                <a:effectLst/>
                <a:latin typeface="Source Code Pro"/>
              </a:rPr>
              <a:t>$blue</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000000"/>
                </a:solidFill>
                <a:effectLst/>
                <a:latin typeface="Source Code Pro"/>
              </a:rPr>
              <a:t>- 20*</a:t>
            </a:r>
            <a:r>
              <a:rPr kumimoji="0" lang="en-US" altLang="en-US" sz="1200" b="0" i="0" u="none" strike="noStrike" cap="none" normalizeH="0" baseline="0" dirty="0" smtClean="0">
                <a:ln>
                  <a:noFill/>
                </a:ln>
                <a:solidFill>
                  <a:srgbClr val="AA7700"/>
                </a:solidFill>
                <a:effectLst/>
                <a:latin typeface="Source Code Pro"/>
              </a:rPr>
              <a:t>$</a:t>
            </a:r>
            <a:r>
              <a:rPr kumimoji="0" lang="en-US" altLang="en-US" sz="1200" b="0" i="0" u="none" strike="noStrike" cap="none" normalizeH="0" baseline="0" dirty="0" err="1" smtClean="0">
                <a:ln>
                  <a:noFill/>
                </a:ln>
                <a:solidFill>
                  <a:srgbClr val="AA7700"/>
                </a:solidFill>
                <a:effectLst/>
                <a:latin typeface="Source Code Pro"/>
              </a:rPr>
              <a:t>i</a:t>
            </a:r>
            <a:r>
              <a:rPr kumimoji="0" lang="en-US" altLang="en-US" sz="1200" b="0" i="0" u="none" strike="noStrike" cap="none" normalizeH="0" baseline="0" dirty="0" smtClean="0">
                <a:ln>
                  <a:noFill/>
                </a:ln>
                <a:solidFill>
                  <a:srgbClr val="000000"/>
                </a:solidFill>
                <a:effectLst/>
                <a:latin typeface="Source Code Pro"/>
              </a:rPr>
              <a:t>);</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Source Code Pro"/>
              </a:rPr>
              <a:t>}</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3A3A3A"/>
                </a:solidFill>
                <a:effectLst/>
                <a:latin typeface="Source Code Pro"/>
              </a:rPr>
              <a:t> </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err="1" smtClean="0">
                <a:ln>
                  <a:noFill/>
                </a:ln>
                <a:solidFill>
                  <a:srgbClr val="000000"/>
                </a:solidFill>
                <a:effectLst/>
                <a:latin typeface="Source Code Pro"/>
              </a:rPr>
              <a:t>imagefill</a:t>
            </a:r>
            <a:r>
              <a:rPr kumimoji="0" lang="en-US" altLang="en-US" sz="1200" b="0" i="0" u="none" strike="noStrike" cap="none" normalizeH="0" baseline="0" dirty="0" smtClean="0">
                <a:ln>
                  <a:noFill/>
                </a:ln>
                <a:solidFill>
                  <a:srgbClr val="000000"/>
                </a:solidFill>
                <a:effectLst/>
                <a:latin typeface="Source Code Pro"/>
              </a:rPr>
              <a:t>(</a:t>
            </a:r>
            <a:r>
              <a:rPr kumimoji="0" lang="en-US" altLang="en-US" sz="1200" b="0" i="0" u="none" strike="noStrike" cap="none" normalizeH="0" baseline="0" dirty="0" smtClean="0">
                <a:ln>
                  <a:noFill/>
                </a:ln>
                <a:solidFill>
                  <a:srgbClr val="AA7700"/>
                </a:solidFill>
                <a:effectLst/>
                <a:latin typeface="Source Code Pro"/>
              </a:rPr>
              <a:t>$image</a:t>
            </a:r>
            <a:r>
              <a:rPr kumimoji="0" lang="en-US" altLang="en-US" sz="1200" b="0" i="0" u="none" strike="noStrike" cap="none" normalizeH="0" baseline="0" dirty="0" smtClean="0">
                <a:ln>
                  <a:noFill/>
                </a:ln>
                <a:solidFill>
                  <a:srgbClr val="000000"/>
                </a:solidFill>
                <a:effectLst/>
                <a:latin typeface="Source Code Pro"/>
              </a:rPr>
              <a:t>, 0, 0, </a:t>
            </a:r>
            <a:r>
              <a:rPr kumimoji="0" lang="en-US" altLang="en-US" sz="1200" b="0" i="0" u="none" strike="noStrike" cap="none" normalizeH="0" baseline="0" dirty="0" smtClean="0">
                <a:ln>
                  <a:noFill/>
                </a:ln>
                <a:solidFill>
                  <a:srgbClr val="AA7700"/>
                </a:solidFill>
                <a:effectLst/>
                <a:latin typeface="Source Code Pro"/>
              </a:rPr>
              <a:t>$colors</a:t>
            </a:r>
            <a:r>
              <a:rPr kumimoji="0" lang="en-US" altLang="en-US" sz="1200" b="0" i="0" u="none" strike="noStrike" cap="none" normalizeH="0" baseline="0" dirty="0" smtClean="0">
                <a:ln>
                  <a:noFill/>
                </a:ln>
                <a:solidFill>
                  <a:srgbClr val="000000"/>
                </a:solidFill>
                <a:effectLst/>
                <a:latin typeface="Source Code Pro"/>
              </a:rPr>
              <a:t>[0]);</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3A3A3A"/>
                </a:solidFill>
                <a:effectLst/>
                <a:latin typeface="Source Code Pro"/>
              </a:rPr>
              <a:t> </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rgbClr val="006699"/>
                </a:solidFill>
                <a:effectLst/>
                <a:latin typeface="Source Code Pro"/>
              </a:rPr>
              <a:t>for</a:t>
            </a:r>
            <a:r>
              <a:rPr kumimoji="0" lang="en-US" altLang="en-US" sz="1200" b="0" i="0" u="none" strike="noStrike" cap="none" normalizeH="0" baseline="0" dirty="0" smtClean="0">
                <a:ln>
                  <a:noFill/>
                </a:ln>
                <a:solidFill>
                  <a:srgbClr val="000000"/>
                </a:solidFill>
                <a:effectLst/>
                <a:latin typeface="Source Code Pro"/>
              </a:rPr>
              <a:t>(</a:t>
            </a:r>
            <a:r>
              <a:rPr kumimoji="0" lang="en-US" altLang="en-US" sz="1200" b="0" i="0" u="none" strike="noStrike" cap="none" normalizeH="0" baseline="0" dirty="0" smtClean="0">
                <a:ln>
                  <a:noFill/>
                </a:ln>
                <a:solidFill>
                  <a:srgbClr val="AA7700"/>
                </a:solidFill>
                <a:effectLst/>
                <a:latin typeface="Source Code Pro"/>
              </a:rPr>
              <a:t>$</a:t>
            </a:r>
            <a:r>
              <a:rPr kumimoji="0" lang="en-US" altLang="en-US" sz="1200" b="0" i="0" u="none" strike="noStrike" cap="none" normalizeH="0" baseline="0" dirty="0" err="1" smtClean="0">
                <a:ln>
                  <a:noFill/>
                </a:ln>
                <a:solidFill>
                  <a:srgbClr val="AA7700"/>
                </a:solidFill>
                <a:effectLst/>
                <a:latin typeface="Source Code Pro"/>
              </a:rPr>
              <a:t>i</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000000"/>
                </a:solidFill>
                <a:effectLst/>
                <a:latin typeface="Source Code Pro"/>
              </a:rPr>
              <a:t>= 0; </a:t>
            </a:r>
            <a:r>
              <a:rPr kumimoji="0" lang="en-US" altLang="en-US" sz="1200" b="0" i="0" u="none" strike="noStrike" cap="none" normalizeH="0" baseline="0" dirty="0" smtClean="0">
                <a:ln>
                  <a:noFill/>
                </a:ln>
                <a:solidFill>
                  <a:srgbClr val="AA7700"/>
                </a:solidFill>
                <a:effectLst/>
                <a:latin typeface="Source Code Pro"/>
              </a:rPr>
              <a:t>$</a:t>
            </a:r>
            <a:r>
              <a:rPr kumimoji="0" lang="en-US" altLang="en-US" sz="1200" b="0" i="0" u="none" strike="noStrike" cap="none" normalizeH="0" baseline="0" dirty="0" err="1" smtClean="0">
                <a:ln>
                  <a:noFill/>
                </a:ln>
                <a:solidFill>
                  <a:srgbClr val="AA7700"/>
                </a:solidFill>
                <a:effectLst/>
                <a:latin typeface="Source Code Pro"/>
              </a:rPr>
              <a:t>i</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000000"/>
                </a:solidFill>
                <a:effectLst/>
                <a:latin typeface="Source Code Pro"/>
              </a:rPr>
              <a:t>&lt; 10; </a:t>
            </a:r>
            <a:r>
              <a:rPr kumimoji="0" lang="en-US" altLang="en-US" sz="1200" b="0" i="0" u="none" strike="noStrike" cap="none" normalizeH="0" baseline="0" dirty="0" smtClean="0">
                <a:ln>
                  <a:noFill/>
                </a:ln>
                <a:solidFill>
                  <a:srgbClr val="AA7700"/>
                </a:solidFill>
                <a:effectLst/>
                <a:latin typeface="Source Code Pro"/>
              </a:rPr>
              <a:t>$</a:t>
            </a:r>
            <a:r>
              <a:rPr kumimoji="0" lang="en-US" altLang="en-US" sz="1200" b="0" i="0" u="none" strike="noStrike" cap="none" normalizeH="0" baseline="0" dirty="0" err="1" smtClean="0">
                <a:ln>
                  <a:noFill/>
                </a:ln>
                <a:solidFill>
                  <a:srgbClr val="AA7700"/>
                </a:solidFill>
                <a:effectLst/>
                <a:latin typeface="Source Code Pro"/>
              </a:rPr>
              <a:t>i</a:t>
            </a:r>
            <a:r>
              <a:rPr kumimoji="0" lang="en-US" altLang="en-US" sz="1200" b="0" i="0" u="none" strike="noStrike" cap="none" normalizeH="0" baseline="0" dirty="0" smtClean="0">
                <a:ln>
                  <a:noFill/>
                </a:ln>
                <a:solidFill>
                  <a:srgbClr val="000000"/>
                </a:solidFill>
                <a:effectLst/>
                <a:latin typeface="Source Code Pro"/>
              </a:rPr>
              <a:t>++) {</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err="1" smtClean="0">
                <a:ln>
                  <a:noFill/>
                </a:ln>
                <a:solidFill>
                  <a:srgbClr val="000000"/>
                </a:solidFill>
                <a:effectLst/>
                <a:latin typeface="Source Code Pro"/>
              </a:rPr>
              <a:t>imagesetthickness</a:t>
            </a:r>
            <a:r>
              <a:rPr kumimoji="0" lang="en-US" altLang="en-US" sz="1200" b="0" i="0" u="none" strike="noStrike" cap="none" normalizeH="0" baseline="0" dirty="0" smtClean="0">
                <a:ln>
                  <a:noFill/>
                </a:ln>
                <a:solidFill>
                  <a:srgbClr val="000000"/>
                </a:solidFill>
                <a:effectLst/>
                <a:latin typeface="Source Code Pro"/>
              </a:rPr>
              <a:t>(</a:t>
            </a:r>
            <a:r>
              <a:rPr kumimoji="0" lang="en-US" altLang="en-US" sz="1200" b="0" i="0" u="none" strike="noStrike" cap="none" normalizeH="0" baseline="0" dirty="0" smtClean="0">
                <a:ln>
                  <a:noFill/>
                </a:ln>
                <a:solidFill>
                  <a:srgbClr val="AA7700"/>
                </a:solidFill>
                <a:effectLst/>
                <a:latin typeface="Source Code Pro"/>
              </a:rPr>
              <a:t>$image</a:t>
            </a:r>
            <a:r>
              <a:rPr kumimoji="0" lang="en-US" altLang="en-US" sz="1200" b="0" i="0" u="none" strike="noStrike" cap="none" normalizeH="0" baseline="0" dirty="0" smtClean="0">
                <a:ln>
                  <a:noFill/>
                </a:ln>
                <a:solidFill>
                  <a:srgbClr val="000000"/>
                </a:solidFill>
                <a:effectLst/>
                <a:latin typeface="Source Code Pro"/>
              </a:rPr>
              <a:t>, rand(2, 10));</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AA7700"/>
                </a:solidFill>
                <a:effectLst/>
                <a:latin typeface="Source Code Pro"/>
              </a:rPr>
              <a:t>$</a:t>
            </a:r>
            <a:r>
              <a:rPr kumimoji="0" lang="en-US" altLang="en-US" sz="1200" b="0" i="0" u="none" strike="noStrike" cap="none" normalizeH="0" baseline="0" dirty="0" err="1" smtClean="0">
                <a:ln>
                  <a:noFill/>
                </a:ln>
                <a:solidFill>
                  <a:srgbClr val="AA7700"/>
                </a:solidFill>
                <a:effectLst/>
                <a:latin typeface="Source Code Pro"/>
              </a:rPr>
              <a:t>rect_color</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000000"/>
                </a:solidFill>
                <a:effectLst/>
                <a:latin typeface="Source Code Pro"/>
              </a:rPr>
              <a:t>= </a:t>
            </a:r>
            <a:r>
              <a:rPr kumimoji="0" lang="en-US" altLang="en-US" sz="1200" b="0" i="0" u="none" strike="noStrike" cap="none" normalizeH="0" baseline="0" dirty="0" smtClean="0">
                <a:ln>
                  <a:noFill/>
                </a:ln>
                <a:solidFill>
                  <a:srgbClr val="AA7700"/>
                </a:solidFill>
                <a:effectLst/>
                <a:latin typeface="Source Code Pro"/>
              </a:rPr>
              <a:t>$colors</a:t>
            </a:r>
            <a:r>
              <a:rPr kumimoji="0" lang="en-US" altLang="en-US" sz="1200" b="0" i="0" u="none" strike="noStrike" cap="none" normalizeH="0" baseline="0" dirty="0" smtClean="0">
                <a:ln>
                  <a:noFill/>
                </a:ln>
                <a:solidFill>
                  <a:srgbClr val="000000"/>
                </a:solidFill>
                <a:effectLst/>
                <a:latin typeface="Source Code Pro"/>
              </a:rPr>
              <a:t>[rand(1, 4)];</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err="1" smtClean="0">
                <a:ln>
                  <a:noFill/>
                </a:ln>
                <a:solidFill>
                  <a:srgbClr val="000000"/>
                </a:solidFill>
                <a:effectLst/>
                <a:latin typeface="Source Code Pro"/>
              </a:rPr>
              <a:t>imagerectangle</a:t>
            </a:r>
            <a:r>
              <a:rPr kumimoji="0" lang="en-US" altLang="en-US" sz="1200" b="0" i="0" u="none" strike="noStrike" cap="none" normalizeH="0" baseline="0" dirty="0" smtClean="0">
                <a:ln>
                  <a:noFill/>
                </a:ln>
                <a:solidFill>
                  <a:srgbClr val="000000"/>
                </a:solidFill>
                <a:effectLst/>
                <a:latin typeface="Source Code Pro"/>
              </a:rPr>
              <a:t>(</a:t>
            </a:r>
            <a:r>
              <a:rPr kumimoji="0" lang="en-US" altLang="en-US" sz="1200" b="0" i="0" u="none" strike="noStrike" cap="none" normalizeH="0" baseline="0" dirty="0" smtClean="0">
                <a:ln>
                  <a:noFill/>
                </a:ln>
                <a:solidFill>
                  <a:srgbClr val="AA7700"/>
                </a:solidFill>
                <a:effectLst/>
                <a:latin typeface="Source Code Pro"/>
              </a:rPr>
              <a:t>$image</a:t>
            </a:r>
            <a:r>
              <a:rPr kumimoji="0" lang="en-US" altLang="en-US" sz="1200" b="0" i="0" u="none" strike="noStrike" cap="none" normalizeH="0" baseline="0" dirty="0" smtClean="0">
                <a:ln>
                  <a:noFill/>
                </a:ln>
                <a:solidFill>
                  <a:srgbClr val="000000"/>
                </a:solidFill>
                <a:effectLst/>
                <a:latin typeface="Source Code Pro"/>
              </a:rPr>
              <a:t>, rand(-10, 190), rand(-10, 10), rand(-10, 190), rand(40, 60), </a:t>
            </a:r>
            <a:r>
              <a:rPr kumimoji="0" lang="en-US" altLang="en-US" sz="1200" b="0" i="0" u="none" strike="noStrike" cap="none" normalizeH="0" baseline="0" dirty="0" smtClean="0">
                <a:ln>
                  <a:noFill/>
                </a:ln>
                <a:solidFill>
                  <a:srgbClr val="AA7700"/>
                </a:solidFill>
                <a:effectLst/>
                <a:latin typeface="Source Code Pro"/>
              </a:rPr>
              <a:t>$</a:t>
            </a:r>
            <a:r>
              <a:rPr kumimoji="0" lang="en-US" altLang="en-US" sz="1200" b="0" i="0" u="none" strike="noStrike" cap="none" normalizeH="0" baseline="0" dirty="0" err="1" smtClean="0">
                <a:ln>
                  <a:noFill/>
                </a:ln>
                <a:solidFill>
                  <a:srgbClr val="AA7700"/>
                </a:solidFill>
                <a:effectLst/>
                <a:latin typeface="Source Code Pro"/>
              </a:rPr>
              <a:t>rect_color</a:t>
            </a:r>
            <a:r>
              <a:rPr kumimoji="0" lang="en-US" altLang="en-US" sz="1200" b="0" i="0" u="none" strike="noStrike" cap="none" normalizeH="0" baseline="0" dirty="0" smtClean="0">
                <a:ln>
                  <a:noFill/>
                </a:ln>
                <a:solidFill>
                  <a:srgbClr val="000000"/>
                </a:solidFill>
                <a:effectLst/>
                <a:latin typeface="Source Code Pro"/>
              </a:rPr>
              <a:t>);</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Source Code Pro"/>
              </a:rPr>
              <a:t>}</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3A3A3A"/>
                </a:solidFill>
                <a:effectLst/>
                <a:latin typeface="Source Code Pro"/>
              </a:rPr>
              <a:t> </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Source Code Pro"/>
              </a:rPr>
              <a:t>?&gt;</a:t>
            </a:r>
            <a:endParaRPr kumimoji="0" lang="en-US" altLang="en-US" sz="2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17166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68532" y="272534"/>
            <a:ext cx="3305136" cy="369332"/>
          </a:xfrm>
          <a:prstGeom prst="rect">
            <a:avLst/>
          </a:prstGeom>
        </p:spPr>
        <p:txBody>
          <a:bodyPr wrap="none">
            <a:spAutoFit/>
          </a:bodyPr>
          <a:lstStyle/>
          <a:p>
            <a:r>
              <a:rPr lang="en-IN" b="1" i="0" dirty="0" smtClean="0">
                <a:solidFill>
                  <a:srgbClr val="3A3A3A"/>
                </a:solidFill>
                <a:effectLst/>
                <a:latin typeface="Roboto"/>
              </a:rPr>
              <a:t>Render the CAPTCHA String</a:t>
            </a:r>
            <a:endParaRPr lang="en-IN" b="1" i="0" dirty="0">
              <a:solidFill>
                <a:srgbClr val="3A3A3A"/>
              </a:solidFill>
              <a:effectLst/>
              <a:latin typeface="Roboto"/>
            </a:endParaRPr>
          </a:p>
        </p:txBody>
      </p:sp>
      <p:sp>
        <p:nvSpPr>
          <p:cNvPr id="5" name="Rectangle 4"/>
          <p:cNvSpPr/>
          <p:nvPr/>
        </p:nvSpPr>
        <p:spPr>
          <a:xfrm>
            <a:off x="2068532" y="736928"/>
            <a:ext cx="9780568" cy="923330"/>
          </a:xfrm>
          <a:prstGeom prst="rect">
            <a:avLst/>
          </a:prstGeom>
        </p:spPr>
        <p:txBody>
          <a:bodyPr wrap="square">
            <a:spAutoFit/>
          </a:bodyPr>
          <a:lstStyle/>
          <a:p>
            <a:r>
              <a:rPr lang="en-IN" b="0" i="0" dirty="0" smtClean="0">
                <a:solidFill>
                  <a:srgbClr val="3A3A3A"/>
                </a:solidFill>
                <a:effectLst/>
                <a:latin typeface="Roboto"/>
              </a:rPr>
              <a:t>For the final step, we just have to draw the CAPTCHA string on our background. The </a:t>
            </a:r>
            <a:r>
              <a:rPr lang="en-IN" b="0" i="0" dirty="0" err="1" smtClean="0">
                <a:solidFill>
                  <a:srgbClr val="3A3A3A"/>
                </a:solidFill>
                <a:effectLst/>
                <a:latin typeface="Roboto"/>
              </a:rPr>
              <a:t>color</a:t>
            </a:r>
            <a:r>
              <a:rPr lang="en-IN" b="0" i="0" dirty="0" smtClean="0">
                <a:solidFill>
                  <a:srgbClr val="3A3A3A"/>
                </a:solidFill>
                <a:effectLst/>
                <a:latin typeface="Roboto"/>
              </a:rPr>
              <a:t>, y-coordinate, and rotation of individual letters is determined randomly to make the CAPTCHA string harder to read.</a:t>
            </a:r>
            <a:endParaRPr lang="en-IN" dirty="0"/>
          </a:p>
        </p:txBody>
      </p:sp>
      <p:sp>
        <p:nvSpPr>
          <p:cNvPr id="6" name="Rectangle 2"/>
          <p:cNvSpPr>
            <a:spLocks noChangeArrowheads="1"/>
          </p:cNvSpPr>
          <p:nvPr/>
        </p:nvSpPr>
        <p:spPr bwMode="auto">
          <a:xfrm>
            <a:off x="3606800" y="1660258"/>
            <a:ext cx="5473700" cy="44781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Source Code Pro"/>
              </a:rPr>
              <a:t>&lt;?php</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AA7700"/>
                </a:solidFill>
                <a:effectLst/>
                <a:latin typeface="Source Code Pro"/>
              </a:rPr>
              <a:t>$black</a:t>
            </a: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err="1" smtClean="0">
                <a:ln>
                  <a:noFill/>
                </a:ln>
                <a:solidFill>
                  <a:srgbClr val="000000"/>
                </a:solidFill>
                <a:effectLst/>
                <a:latin typeface="Source Code Pro"/>
              </a:rPr>
              <a:t>imagecolorallocate</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AA7700"/>
                </a:solidFill>
                <a:effectLst/>
                <a:latin typeface="Source Code Pro"/>
              </a:rPr>
              <a:t>$image</a:t>
            </a:r>
            <a:r>
              <a:rPr kumimoji="0" lang="en-US" altLang="en-US" sz="1100" b="0" i="0" u="none" strike="noStrike" cap="none" normalizeH="0" baseline="0" dirty="0" smtClean="0">
                <a:ln>
                  <a:noFill/>
                </a:ln>
                <a:solidFill>
                  <a:srgbClr val="000000"/>
                </a:solidFill>
                <a:effectLst/>
                <a:latin typeface="Source Code Pro"/>
              </a:rPr>
              <a:t>, 0, 0, 0);</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AA7700"/>
                </a:solidFill>
                <a:effectLst/>
                <a:latin typeface="Source Code Pro"/>
              </a:rPr>
              <a:t>$white</a:t>
            </a: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err="1" smtClean="0">
                <a:ln>
                  <a:noFill/>
                </a:ln>
                <a:solidFill>
                  <a:srgbClr val="000000"/>
                </a:solidFill>
                <a:effectLst/>
                <a:latin typeface="Source Code Pro"/>
              </a:rPr>
              <a:t>imagecolorallocate</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AA7700"/>
                </a:solidFill>
                <a:effectLst/>
                <a:latin typeface="Source Code Pro"/>
              </a:rPr>
              <a:t>$image</a:t>
            </a:r>
            <a:r>
              <a:rPr kumimoji="0" lang="en-US" altLang="en-US" sz="1100" b="0" i="0" u="none" strike="noStrike" cap="none" normalizeH="0" baseline="0" dirty="0" smtClean="0">
                <a:ln>
                  <a:noFill/>
                </a:ln>
                <a:solidFill>
                  <a:srgbClr val="000000"/>
                </a:solidFill>
                <a:effectLst/>
                <a:latin typeface="Source Code Pro"/>
              </a:rPr>
              <a:t>, 255, 255, 255);</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textcolors</a:t>
            </a: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smtClean="0">
                <a:ln>
                  <a:noFill/>
                </a:ln>
                <a:solidFill>
                  <a:srgbClr val="AA7700"/>
                </a:solidFill>
                <a:effectLst/>
                <a:latin typeface="Source Code Pro"/>
              </a:rPr>
              <a:t>$black</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smtClean="0">
                <a:ln>
                  <a:noFill/>
                </a:ln>
                <a:solidFill>
                  <a:srgbClr val="AA7700"/>
                </a:solidFill>
                <a:effectLst/>
                <a:latin typeface="Source Code Pro"/>
              </a:rPr>
              <a:t>$white</a:t>
            </a:r>
            <a:r>
              <a:rPr kumimoji="0" lang="en-US" altLang="en-US" sz="11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AA7700"/>
                </a:solidFill>
                <a:effectLst/>
                <a:latin typeface="Source Code Pro"/>
              </a:rPr>
              <a:t>$fonts</a:t>
            </a: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err="1" smtClean="0">
                <a:ln>
                  <a:noFill/>
                </a:ln>
                <a:solidFill>
                  <a:srgbClr val="000000"/>
                </a:solidFill>
                <a:effectLst/>
                <a:latin typeface="Source Code Pro"/>
              </a:rPr>
              <a:t>dirname</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0066CC"/>
                </a:solidFill>
                <a:effectLst/>
                <a:latin typeface="Source Code Pro"/>
              </a:rPr>
              <a:t>__FILE__</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0000FF"/>
                </a:solidFill>
                <a:effectLst/>
                <a:latin typeface="Source Code Pro"/>
              </a:rPr>
              <a:t>'\fonts\Acme.ttf'</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err="1" smtClean="0">
                <a:ln>
                  <a:noFill/>
                </a:ln>
                <a:solidFill>
                  <a:srgbClr val="000000"/>
                </a:solidFill>
                <a:effectLst/>
                <a:latin typeface="Source Code Pro"/>
              </a:rPr>
              <a:t>dirname</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0066CC"/>
                </a:solidFill>
                <a:effectLst/>
                <a:latin typeface="Source Code Pro"/>
              </a:rPr>
              <a:t>__FILE__</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0000FF"/>
                </a:solidFill>
                <a:effectLst/>
                <a:latin typeface="Source Code Pro"/>
              </a:rPr>
              <a:t>'\fonts\Ubuntu.ttf'</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err="1" smtClean="0">
                <a:ln>
                  <a:noFill/>
                </a:ln>
                <a:solidFill>
                  <a:srgbClr val="000000"/>
                </a:solidFill>
                <a:effectLst/>
                <a:latin typeface="Source Code Pro"/>
              </a:rPr>
              <a:t>dirname</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0066CC"/>
                </a:solidFill>
                <a:effectLst/>
                <a:latin typeface="Source Code Pro"/>
              </a:rPr>
              <a:t>__FILE__</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0000FF"/>
                </a:solidFill>
                <a:effectLst/>
                <a:latin typeface="Source Code Pro"/>
              </a:rPr>
              <a:t>'\fonts\Merriweather.ttf'</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err="1" smtClean="0">
                <a:ln>
                  <a:noFill/>
                </a:ln>
                <a:solidFill>
                  <a:srgbClr val="000000"/>
                </a:solidFill>
                <a:effectLst/>
                <a:latin typeface="Source Code Pro"/>
              </a:rPr>
              <a:t>dirname</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0066CC"/>
                </a:solidFill>
                <a:effectLst/>
                <a:latin typeface="Source Code Pro"/>
              </a:rPr>
              <a:t>__FILE__</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0000FF"/>
                </a:solidFill>
                <a:effectLst/>
                <a:latin typeface="Source Code Pro"/>
              </a:rPr>
              <a:t>'\fonts\PlayfairDisplay.ttf'</a:t>
            </a:r>
            <a:r>
              <a:rPr kumimoji="0" lang="en-US" altLang="en-US" sz="11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string_length</a:t>
            </a: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 6;</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captcha_string</a:t>
            </a: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err="1" smtClean="0">
                <a:ln>
                  <a:noFill/>
                </a:ln>
                <a:solidFill>
                  <a:srgbClr val="000000"/>
                </a:solidFill>
                <a:effectLst/>
                <a:latin typeface="Source Code Pro"/>
              </a:rPr>
              <a:t>generate_string</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permitted_chars</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string_length</a:t>
            </a:r>
            <a:r>
              <a:rPr kumimoji="0" lang="en-US" altLang="en-US" sz="11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smtClean="0">
                <a:ln>
                  <a:noFill/>
                </a:ln>
                <a:solidFill>
                  <a:srgbClr val="006699"/>
                </a:solidFill>
                <a:effectLst/>
                <a:latin typeface="Source Code Pro"/>
              </a:rPr>
              <a:t>for</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i</a:t>
            </a: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 0; </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i</a:t>
            </a: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&lt; </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string_length</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i</a:t>
            </a:r>
            <a:r>
              <a:rPr kumimoji="0" lang="en-US" altLang="en-US" sz="1100" b="0" i="0" u="none" strike="noStrike" cap="none" normalizeH="0" baseline="0" dirty="0" smtClean="0">
                <a:ln>
                  <a:noFill/>
                </a:ln>
                <a:solidFill>
                  <a:srgbClr val="000000"/>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letter_space</a:t>
            </a: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 170/</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string_length</a:t>
            </a:r>
            <a:r>
              <a:rPr kumimoji="0" lang="en-US" altLang="en-US" sz="11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AA7700"/>
                </a:solidFill>
                <a:effectLst/>
                <a:latin typeface="Source Code Pro"/>
              </a:rPr>
              <a:t>$initial</a:t>
            </a: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 15;</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err="1" smtClean="0">
                <a:ln>
                  <a:noFill/>
                </a:ln>
                <a:solidFill>
                  <a:srgbClr val="000000"/>
                </a:solidFill>
                <a:effectLst/>
                <a:latin typeface="Source Code Pro"/>
              </a:rPr>
              <a:t>imagettftext</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AA7700"/>
                </a:solidFill>
                <a:effectLst/>
                <a:latin typeface="Source Code Pro"/>
              </a:rPr>
              <a:t>$image</a:t>
            </a:r>
            <a:r>
              <a:rPr kumimoji="0" lang="en-US" altLang="en-US" sz="1100" b="0" i="0" u="none" strike="noStrike" cap="none" normalizeH="0" baseline="0" dirty="0" smtClean="0">
                <a:ln>
                  <a:noFill/>
                </a:ln>
                <a:solidFill>
                  <a:srgbClr val="000000"/>
                </a:solidFill>
                <a:effectLst/>
                <a:latin typeface="Source Code Pro"/>
              </a:rPr>
              <a:t>, 20, rand(-15, 15), </a:t>
            </a:r>
            <a:r>
              <a:rPr kumimoji="0" lang="en-US" altLang="en-US" sz="1100" b="0" i="0" u="none" strike="noStrike" cap="none" normalizeH="0" baseline="0" dirty="0" smtClean="0">
                <a:ln>
                  <a:noFill/>
                </a:ln>
                <a:solidFill>
                  <a:srgbClr val="AA7700"/>
                </a:solidFill>
                <a:effectLst/>
                <a:latin typeface="Source Code Pro"/>
              </a:rPr>
              <a:t>$initial</a:t>
            </a: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i</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letter_space</a:t>
            </a:r>
            <a:r>
              <a:rPr kumimoji="0" lang="en-US" altLang="en-US" sz="1100" b="0" i="0" u="none" strike="noStrike" cap="none" normalizeH="0" baseline="0" dirty="0" smtClean="0">
                <a:ln>
                  <a:noFill/>
                </a:ln>
                <a:solidFill>
                  <a:srgbClr val="000000"/>
                </a:solidFill>
                <a:effectLst/>
                <a:latin typeface="Source Code Pro"/>
              </a:rPr>
              <a:t>, rand(20, 40), </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textcolors</a:t>
            </a:r>
            <a:r>
              <a:rPr kumimoji="0" lang="en-US" altLang="en-US" sz="1100" b="0" i="0" u="none" strike="noStrike" cap="none" normalizeH="0" baseline="0" dirty="0" smtClean="0">
                <a:ln>
                  <a:noFill/>
                </a:ln>
                <a:solidFill>
                  <a:srgbClr val="000000"/>
                </a:solidFill>
                <a:effectLst/>
                <a:latin typeface="Source Code Pro"/>
              </a:rPr>
              <a:t>[rand(0, 1)], </a:t>
            </a:r>
            <a:r>
              <a:rPr kumimoji="0" lang="en-US" altLang="en-US" sz="1100" b="0" i="0" u="none" strike="noStrike" cap="none" normalizeH="0" baseline="0" dirty="0" smtClean="0">
                <a:ln>
                  <a:noFill/>
                </a:ln>
                <a:solidFill>
                  <a:srgbClr val="AA7700"/>
                </a:solidFill>
                <a:effectLst/>
                <a:latin typeface="Source Code Pro"/>
              </a:rPr>
              <a:t>$fonts</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err="1" smtClean="0">
                <a:ln>
                  <a:noFill/>
                </a:ln>
                <a:solidFill>
                  <a:srgbClr val="FF1493"/>
                </a:solidFill>
                <a:effectLst/>
                <a:latin typeface="Source Code Pro"/>
              </a:rPr>
              <a:t>array_rand</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AA7700"/>
                </a:solidFill>
                <a:effectLst/>
                <a:latin typeface="Source Code Pro"/>
              </a:rPr>
              <a:t>$fonts</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captcha_string</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i</a:t>
            </a:r>
            <a:r>
              <a:rPr kumimoji="0" lang="en-US" altLang="en-US" sz="11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Source Code Pro"/>
              </a:rPr>
              <a:t>header(</a:t>
            </a:r>
            <a:r>
              <a:rPr kumimoji="0" lang="en-US" altLang="en-US" sz="1100" b="0" i="0" u="none" strike="noStrike" cap="none" normalizeH="0" baseline="0" dirty="0" smtClean="0">
                <a:ln>
                  <a:noFill/>
                </a:ln>
                <a:solidFill>
                  <a:srgbClr val="0000FF"/>
                </a:solidFill>
                <a:effectLst/>
                <a:latin typeface="Source Code Pro"/>
              </a:rPr>
              <a:t>'Content-type: image/</a:t>
            </a:r>
            <a:r>
              <a:rPr kumimoji="0" lang="en-US" altLang="en-US" sz="1100" b="0" i="0" u="none" strike="noStrike" cap="none" normalizeH="0" baseline="0" dirty="0" err="1" smtClean="0">
                <a:ln>
                  <a:noFill/>
                </a:ln>
                <a:solidFill>
                  <a:srgbClr val="0000FF"/>
                </a:solidFill>
                <a:effectLst/>
                <a:latin typeface="Source Code Pro"/>
              </a:rPr>
              <a:t>png</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err="1" smtClean="0">
                <a:ln>
                  <a:noFill/>
                </a:ln>
                <a:solidFill>
                  <a:srgbClr val="000000"/>
                </a:solidFill>
                <a:effectLst/>
                <a:latin typeface="Source Code Pro"/>
              </a:rPr>
              <a:t>imagepng</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AA7700"/>
                </a:solidFill>
                <a:effectLst/>
                <a:latin typeface="Source Code Pro"/>
              </a:rPr>
              <a:t>$image</a:t>
            </a:r>
            <a:r>
              <a:rPr kumimoji="0" lang="en-US" altLang="en-US" sz="11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err="1" smtClean="0">
                <a:ln>
                  <a:noFill/>
                </a:ln>
                <a:solidFill>
                  <a:srgbClr val="000000"/>
                </a:solidFill>
                <a:effectLst/>
                <a:latin typeface="Source Code Pro"/>
              </a:rPr>
              <a:t>imagedestroy</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AA7700"/>
                </a:solidFill>
                <a:effectLst/>
                <a:latin typeface="Source Code Pro"/>
              </a:rPr>
              <a:t>$image</a:t>
            </a:r>
            <a:r>
              <a:rPr kumimoji="0" lang="en-US" altLang="en-US" sz="11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Source Code Pro"/>
              </a:rPr>
              <a:t>?&gt;</a:t>
            </a: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17417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59243" y="615434"/>
            <a:ext cx="4895314" cy="369332"/>
          </a:xfrm>
          <a:prstGeom prst="rect">
            <a:avLst/>
          </a:prstGeom>
        </p:spPr>
        <p:txBody>
          <a:bodyPr wrap="none">
            <a:spAutoFit/>
          </a:bodyPr>
          <a:lstStyle/>
          <a:p>
            <a:r>
              <a:rPr lang="en-IN" b="1" i="0" dirty="0" smtClean="0">
                <a:solidFill>
                  <a:srgbClr val="3A3A3A"/>
                </a:solidFill>
                <a:effectLst/>
                <a:latin typeface="Roboto"/>
              </a:rPr>
              <a:t>Adding the CAPTCHA to Our Contact Form</a:t>
            </a:r>
            <a:endParaRPr lang="en-IN" b="1" i="0" dirty="0">
              <a:solidFill>
                <a:srgbClr val="3A3A3A"/>
              </a:solidFill>
              <a:effectLst/>
              <a:latin typeface="Roboto"/>
            </a:endParaRPr>
          </a:p>
        </p:txBody>
      </p:sp>
      <p:sp>
        <p:nvSpPr>
          <p:cNvPr id="5" name="Rectangle 4"/>
          <p:cNvSpPr/>
          <p:nvPr/>
        </p:nvSpPr>
        <p:spPr>
          <a:xfrm>
            <a:off x="1971942" y="984766"/>
            <a:ext cx="10004157" cy="646331"/>
          </a:xfrm>
          <a:prstGeom prst="rect">
            <a:avLst/>
          </a:prstGeom>
        </p:spPr>
        <p:txBody>
          <a:bodyPr wrap="square">
            <a:spAutoFit/>
          </a:bodyPr>
          <a:lstStyle/>
          <a:p>
            <a:r>
              <a:rPr lang="en-IN" b="0" i="0" dirty="0" smtClean="0">
                <a:solidFill>
                  <a:srgbClr val="3A3A3A"/>
                </a:solidFill>
                <a:effectLst/>
                <a:latin typeface="Roboto"/>
              </a:rPr>
              <a:t>We will be using sessions to store the CAPTCHA text and then validating the text entered by website visitors. Here is the complete code of our </a:t>
            </a:r>
            <a:r>
              <a:rPr lang="en-IN" b="1" i="0" dirty="0" err="1" smtClean="0">
                <a:solidFill>
                  <a:srgbClr val="3A3A3A"/>
                </a:solidFill>
                <a:effectLst/>
                <a:latin typeface="Roboto"/>
              </a:rPr>
              <a:t>captcha.php</a:t>
            </a:r>
            <a:r>
              <a:rPr lang="en-IN" b="0" i="0" dirty="0" smtClean="0">
                <a:solidFill>
                  <a:srgbClr val="3A3A3A"/>
                </a:solidFill>
                <a:effectLst/>
                <a:latin typeface="Roboto"/>
              </a:rPr>
              <a:t> file:</a:t>
            </a:r>
            <a:endParaRPr lang="en-IN" dirty="0"/>
          </a:p>
        </p:txBody>
      </p:sp>
      <p:sp>
        <p:nvSpPr>
          <p:cNvPr id="6" name="Rectangle 2"/>
          <p:cNvSpPr>
            <a:spLocks noChangeArrowheads="1"/>
          </p:cNvSpPr>
          <p:nvPr/>
        </p:nvSpPr>
        <p:spPr bwMode="auto">
          <a:xfrm>
            <a:off x="2351220" y="1767631"/>
            <a:ext cx="5433880" cy="477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Source Code Pro"/>
              </a:rPr>
              <a:t>?php</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3A3A3A"/>
                </a:solidFill>
                <a:effectLst/>
                <a:latin typeface="Source Code Pro"/>
              </a:rPr>
              <a:t> </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err="1" smtClean="0">
                <a:ln>
                  <a:noFill/>
                </a:ln>
                <a:solidFill>
                  <a:srgbClr val="000000"/>
                </a:solidFill>
                <a:effectLst/>
                <a:latin typeface="Source Code Pro"/>
              </a:rPr>
              <a:t>session_start</a:t>
            </a:r>
            <a:r>
              <a:rPr kumimoji="0" lang="en-US" altLang="en-US" sz="1000" b="0" i="0" u="none" strike="noStrike" cap="none" normalizeH="0" baseline="0" dirty="0" smtClean="0">
                <a:ln>
                  <a:noFill/>
                </a:ln>
                <a:solidFill>
                  <a:srgbClr val="000000"/>
                </a:solidFill>
                <a:effectLst/>
                <a:latin typeface="Source Code Pro"/>
              </a:rPr>
              <a:t>();</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3A3A3A"/>
                </a:solidFill>
                <a:effectLst/>
                <a:latin typeface="Source Code Pro"/>
              </a:rPr>
              <a:t> </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AA7700"/>
                </a:solidFill>
                <a:effectLst/>
                <a:latin typeface="Source Code Pro"/>
              </a:rPr>
              <a:t>$</a:t>
            </a:r>
            <a:r>
              <a:rPr kumimoji="0" lang="en-US" altLang="en-US" sz="1000" b="0" i="0" u="none" strike="noStrike" cap="none" normalizeH="0" baseline="0" dirty="0" err="1" smtClean="0">
                <a:ln>
                  <a:noFill/>
                </a:ln>
                <a:solidFill>
                  <a:srgbClr val="AA7700"/>
                </a:solidFill>
                <a:effectLst/>
                <a:latin typeface="Source Code Pro"/>
              </a:rPr>
              <a:t>permitted_chars</a:t>
            </a: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000000"/>
                </a:solidFill>
                <a:effectLst/>
                <a:latin typeface="Source Code Pro"/>
              </a:rPr>
              <a:t>= </a:t>
            </a:r>
            <a:r>
              <a:rPr kumimoji="0" lang="en-US" altLang="en-US" sz="1000" b="0" i="0" u="none" strike="noStrike" cap="none" normalizeH="0" baseline="0" dirty="0" smtClean="0">
                <a:ln>
                  <a:noFill/>
                </a:ln>
                <a:solidFill>
                  <a:srgbClr val="0000FF"/>
                </a:solidFill>
                <a:effectLst/>
                <a:latin typeface="Source Code Pro"/>
              </a:rPr>
              <a:t>'ABCDEFGHJKLMNPQRSTUVWXYZ'</a:t>
            </a:r>
            <a:r>
              <a:rPr kumimoji="0" lang="en-US" altLang="en-US" sz="1000" b="0" i="0" u="none" strike="noStrike" cap="none" normalizeH="0" baseline="0" dirty="0" smtClean="0">
                <a:ln>
                  <a:noFill/>
                </a:ln>
                <a:solidFill>
                  <a:srgbClr val="000000"/>
                </a:solidFill>
                <a:effectLst/>
                <a:latin typeface="Source Code Pro"/>
              </a:rPr>
              <a:t>;</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3A3A3A"/>
                </a:solidFill>
                <a:effectLst/>
                <a:latin typeface="Source Code Pro"/>
              </a:rPr>
              <a:t>  </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rgbClr val="006699"/>
                </a:solidFill>
                <a:effectLst/>
                <a:latin typeface="Source Code Pro"/>
              </a:rPr>
              <a:t>function</a:t>
            </a: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err="1" smtClean="0">
                <a:ln>
                  <a:noFill/>
                </a:ln>
                <a:solidFill>
                  <a:srgbClr val="000000"/>
                </a:solidFill>
                <a:effectLst/>
                <a:latin typeface="Source Code Pro"/>
              </a:rPr>
              <a:t>generate_string</a:t>
            </a:r>
            <a:r>
              <a:rPr kumimoji="0" lang="en-US" altLang="en-US" sz="1000" b="0" i="0" u="none" strike="noStrike" cap="none" normalizeH="0" baseline="0" dirty="0" smtClean="0">
                <a:ln>
                  <a:noFill/>
                </a:ln>
                <a:solidFill>
                  <a:srgbClr val="000000"/>
                </a:solidFill>
                <a:effectLst/>
                <a:latin typeface="Source Code Pro"/>
              </a:rPr>
              <a:t>(</a:t>
            </a:r>
            <a:r>
              <a:rPr kumimoji="0" lang="en-US" altLang="en-US" sz="1000" b="0" i="0" u="none" strike="noStrike" cap="none" normalizeH="0" baseline="0" dirty="0" smtClean="0">
                <a:ln>
                  <a:noFill/>
                </a:ln>
                <a:solidFill>
                  <a:srgbClr val="AA7700"/>
                </a:solidFill>
                <a:effectLst/>
                <a:latin typeface="Source Code Pro"/>
              </a:rPr>
              <a:t>$input</a:t>
            </a:r>
            <a:r>
              <a:rPr kumimoji="0" lang="en-US" altLang="en-US" sz="1000" b="0" i="0" u="none" strike="noStrike" cap="none" normalizeH="0" baseline="0" dirty="0" smtClean="0">
                <a:ln>
                  <a:noFill/>
                </a:ln>
                <a:solidFill>
                  <a:srgbClr val="000000"/>
                </a:solidFill>
                <a:effectLst/>
                <a:latin typeface="Source Code Pro"/>
              </a:rPr>
              <a:t>, </a:t>
            </a:r>
            <a:r>
              <a:rPr kumimoji="0" lang="en-US" altLang="en-US" sz="1000" b="0" i="0" u="none" strike="noStrike" cap="none" normalizeH="0" baseline="0" dirty="0" smtClean="0">
                <a:ln>
                  <a:noFill/>
                </a:ln>
                <a:solidFill>
                  <a:srgbClr val="AA7700"/>
                </a:solidFill>
                <a:effectLst/>
                <a:latin typeface="Source Code Pro"/>
              </a:rPr>
              <a:t>$strength</a:t>
            </a: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000000"/>
                </a:solidFill>
                <a:effectLst/>
                <a:latin typeface="Source Code Pro"/>
              </a:rPr>
              <a:t>= 10) {</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AA7700"/>
                </a:solidFill>
                <a:effectLst/>
                <a:latin typeface="Source Code Pro"/>
              </a:rPr>
              <a:t>$</a:t>
            </a:r>
            <a:r>
              <a:rPr kumimoji="0" lang="en-US" altLang="en-US" sz="1000" b="0" i="0" u="none" strike="noStrike" cap="none" normalizeH="0" baseline="0" dirty="0" err="1" smtClean="0">
                <a:ln>
                  <a:noFill/>
                </a:ln>
                <a:solidFill>
                  <a:srgbClr val="AA7700"/>
                </a:solidFill>
                <a:effectLst/>
                <a:latin typeface="Source Code Pro"/>
              </a:rPr>
              <a:t>input_length</a:t>
            </a: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000000"/>
                </a:solidFill>
                <a:effectLst/>
                <a:latin typeface="Source Code Pro"/>
              </a:rPr>
              <a:t>= </a:t>
            </a:r>
            <a:r>
              <a:rPr kumimoji="0" lang="en-US" altLang="en-US" sz="1000" b="0" i="0" u="none" strike="noStrike" cap="none" normalizeH="0" baseline="0" dirty="0" err="1" smtClean="0">
                <a:ln>
                  <a:noFill/>
                </a:ln>
                <a:solidFill>
                  <a:srgbClr val="FF1493"/>
                </a:solidFill>
                <a:effectLst/>
                <a:latin typeface="Source Code Pro"/>
              </a:rPr>
              <a:t>strlen</a:t>
            </a:r>
            <a:r>
              <a:rPr kumimoji="0" lang="en-US" altLang="en-US" sz="1000" b="0" i="0" u="none" strike="noStrike" cap="none" normalizeH="0" baseline="0" dirty="0" smtClean="0">
                <a:ln>
                  <a:noFill/>
                </a:ln>
                <a:solidFill>
                  <a:srgbClr val="000000"/>
                </a:solidFill>
                <a:effectLst/>
                <a:latin typeface="Source Code Pro"/>
              </a:rPr>
              <a:t>(</a:t>
            </a:r>
            <a:r>
              <a:rPr kumimoji="0" lang="en-US" altLang="en-US" sz="1000" b="0" i="0" u="none" strike="noStrike" cap="none" normalizeH="0" baseline="0" dirty="0" smtClean="0">
                <a:ln>
                  <a:noFill/>
                </a:ln>
                <a:solidFill>
                  <a:srgbClr val="AA7700"/>
                </a:solidFill>
                <a:effectLst/>
                <a:latin typeface="Source Code Pro"/>
              </a:rPr>
              <a:t>$input</a:t>
            </a:r>
            <a:r>
              <a:rPr kumimoji="0" lang="en-US" altLang="en-US" sz="1000" b="0" i="0" u="none" strike="noStrike" cap="none" normalizeH="0" baseline="0" dirty="0" smtClean="0">
                <a:ln>
                  <a:noFill/>
                </a:ln>
                <a:solidFill>
                  <a:srgbClr val="000000"/>
                </a:solidFill>
                <a:effectLst/>
                <a:latin typeface="Source Code Pro"/>
              </a:rPr>
              <a:t>);</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AA7700"/>
                </a:solidFill>
                <a:effectLst/>
                <a:latin typeface="Source Code Pro"/>
              </a:rPr>
              <a:t>$</a:t>
            </a:r>
            <a:r>
              <a:rPr kumimoji="0" lang="en-US" altLang="en-US" sz="1000" b="0" i="0" u="none" strike="noStrike" cap="none" normalizeH="0" baseline="0" dirty="0" err="1" smtClean="0">
                <a:ln>
                  <a:noFill/>
                </a:ln>
                <a:solidFill>
                  <a:srgbClr val="AA7700"/>
                </a:solidFill>
                <a:effectLst/>
                <a:latin typeface="Source Code Pro"/>
              </a:rPr>
              <a:t>random_string</a:t>
            </a: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000000"/>
                </a:solidFill>
                <a:effectLst/>
                <a:latin typeface="Source Code Pro"/>
              </a:rPr>
              <a:t>= </a:t>
            </a:r>
            <a:r>
              <a:rPr kumimoji="0" lang="en-US" altLang="en-US" sz="1000" b="0" i="0" u="none" strike="noStrike" cap="none" normalizeH="0" baseline="0" dirty="0" smtClean="0">
                <a:ln>
                  <a:noFill/>
                </a:ln>
                <a:solidFill>
                  <a:srgbClr val="0000FF"/>
                </a:solidFill>
                <a:effectLst/>
                <a:latin typeface="Source Code Pro"/>
              </a:rPr>
              <a:t>''</a:t>
            </a:r>
            <a:r>
              <a:rPr kumimoji="0" lang="en-US" altLang="en-US" sz="1000" b="0" i="0" u="none" strike="noStrike" cap="none" normalizeH="0" baseline="0" dirty="0" smtClean="0">
                <a:ln>
                  <a:noFill/>
                </a:ln>
                <a:solidFill>
                  <a:srgbClr val="000000"/>
                </a:solidFill>
                <a:effectLst/>
                <a:latin typeface="Source Code Pro"/>
              </a:rPr>
              <a:t>;</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1" i="0" u="none" strike="noStrike" cap="none" normalizeH="0" baseline="0" dirty="0" smtClean="0">
                <a:ln>
                  <a:noFill/>
                </a:ln>
                <a:solidFill>
                  <a:srgbClr val="006699"/>
                </a:solidFill>
                <a:effectLst/>
                <a:latin typeface="Source Code Pro"/>
              </a:rPr>
              <a:t>for</a:t>
            </a:r>
            <a:r>
              <a:rPr kumimoji="0" lang="en-US" altLang="en-US" sz="1000" b="0" i="0" u="none" strike="noStrike" cap="none" normalizeH="0" baseline="0" dirty="0" smtClean="0">
                <a:ln>
                  <a:noFill/>
                </a:ln>
                <a:solidFill>
                  <a:srgbClr val="000000"/>
                </a:solidFill>
                <a:effectLst/>
                <a:latin typeface="Source Code Pro"/>
              </a:rPr>
              <a:t>(</a:t>
            </a:r>
            <a:r>
              <a:rPr kumimoji="0" lang="en-US" altLang="en-US" sz="1000" b="0" i="0" u="none" strike="noStrike" cap="none" normalizeH="0" baseline="0" dirty="0" smtClean="0">
                <a:ln>
                  <a:noFill/>
                </a:ln>
                <a:solidFill>
                  <a:srgbClr val="AA7700"/>
                </a:solidFill>
                <a:effectLst/>
                <a:latin typeface="Source Code Pro"/>
              </a:rPr>
              <a:t>$</a:t>
            </a:r>
            <a:r>
              <a:rPr kumimoji="0" lang="en-US" altLang="en-US" sz="1000" b="0" i="0" u="none" strike="noStrike" cap="none" normalizeH="0" baseline="0" dirty="0" err="1" smtClean="0">
                <a:ln>
                  <a:noFill/>
                </a:ln>
                <a:solidFill>
                  <a:srgbClr val="AA7700"/>
                </a:solidFill>
                <a:effectLst/>
                <a:latin typeface="Source Code Pro"/>
              </a:rPr>
              <a:t>i</a:t>
            </a: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000000"/>
                </a:solidFill>
                <a:effectLst/>
                <a:latin typeface="Source Code Pro"/>
              </a:rPr>
              <a:t>= 0; </a:t>
            </a:r>
            <a:r>
              <a:rPr kumimoji="0" lang="en-US" altLang="en-US" sz="1000" b="0" i="0" u="none" strike="noStrike" cap="none" normalizeH="0" baseline="0" dirty="0" smtClean="0">
                <a:ln>
                  <a:noFill/>
                </a:ln>
                <a:solidFill>
                  <a:srgbClr val="AA7700"/>
                </a:solidFill>
                <a:effectLst/>
                <a:latin typeface="Source Code Pro"/>
              </a:rPr>
              <a:t>$</a:t>
            </a:r>
            <a:r>
              <a:rPr kumimoji="0" lang="en-US" altLang="en-US" sz="1000" b="0" i="0" u="none" strike="noStrike" cap="none" normalizeH="0" baseline="0" dirty="0" err="1" smtClean="0">
                <a:ln>
                  <a:noFill/>
                </a:ln>
                <a:solidFill>
                  <a:srgbClr val="AA7700"/>
                </a:solidFill>
                <a:effectLst/>
                <a:latin typeface="Source Code Pro"/>
              </a:rPr>
              <a:t>i</a:t>
            </a: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000000"/>
                </a:solidFill>
                <a:effectLst/>
                <a:latin typeface="Source Code Pro"/>
              </a:rPr>
              <a:t>&lt; </a:t>
            </a:r>
            <a:r>
              <a:rPr kumimoji="0" lang="en-US" altLang="en-US" sz="1000" b="0" i="0" u="none" strike="noStrike" cap="none" normalizeH="0" baseline="0" dirty="0" smtClean="0">
                <a:ln>
                  <a:noFill/>
                </a:ln>
                <a:solidFill>
                  <a:srgbClr val="AA7700"/>
                </a:solidFill>
                <a:effectLst/>
                <a:latin typeface="Source Code Pro"/>
              </a:rPr>
              <a:t>$strength</a:t>
            </a:r>
            <a:r>
              <a:rPr kumimoji="0" lang="en-US" altLang="en-US" sz="1000" b="0" i="0" u="none" strike="noStrike" cap="none" normalizeH="0" baseline="0" dirty="0" smtClean="0">
                <a:ln>
                  <a:noFill/>
                </a:ln>
                <a:solidFill>
                  <a:srgbClr val="000000"/>
                </a:solidFill>
                <a:effectLst/>
                <a:latin typeface="Source Code Pro"/>
              </a:rPr>
              <a:t>; </a:t>
            </a:r>
            <a:r>
              <a:rPr kumimoji="0" lang="en-US" altLang="en-US" sz="1000" b="0" i="0" u="none" strike="noStrike" cap="none" normalizeH="0" baseline="0" dirty="0" smtClean="0">
                <a:ln>
                  <a:noFill/>
                </a:ln>
                <a:solidFill>
                  <a:srgbClr val="AA7700"/>
                </a:solidFill>
                <a:effectLst/>
                <a:latin typeface="Source Code Pro"/>
              </a:rPr>
              <a:t>$</a:t>
            </a:r>
            <a:r>
              <a:rPr kumimoji="0" lang="en-US" altLang="en-US" sz="1000" b="0" i="0" u="none" strike="noStrike" cap="none" normalizeH="0" baseline="0" dirty="0" err="1" smtClean="0">
                <a:ln>
                  <a:noFill/>
                </a:ln>
                <a:solidFill>
                  <a:srgbClr val="AA7700"/>
                </a:solidFill>
                <a:effectLst/>
                <a:latin typeface="Source Code Pro"/>
              </a:rPr>
              <a:t>i</a:t>
            </a:r>
            <a:r>
              <a:rPr kumimoji="0" lang="en-US" altLang="en-US" sz="1000" b="0" i="0" u="none" strike="noStrike" cap="none" normalizeH="0" baseline="0" dirty="0" smtClean="0">
                <a:ln>
                  <a:noFill/>
                </a:ln>
                <a:solidFill>
                  <a:srgbClr val="000000"/>
                </a:solidFill>
                <a:effectLst/>
                <a:latin typeface="Source Code Pro"/>
              </a:rPr>
              <a:t>++) {</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AA7700"/>
                </a:solidFill>
                <a:effectLst/>
                <a:latin typeface="Source Code Pro"/>
              </a:rPr>
              <a:t>$</a:t>
            </a:r>
            <a:r>
              <a:rPr kumimoji="0" lang="en-US" altLang="en-US" sz="1000" b="0" i="0" u="none" strike="noStrike" cap="none" normalizeH="0" baseline="0" dirty="0" err="1" smtClean="0">
                <a:ln>
                  <a:noFill/>
                </a:ln>
                <a:solidFill>
                  <a:srgbClr val="AA7700"/>
                </a:solidFill>
                <a:effectLst/>
                <a:latin typeface="Source Code Pro"/>
              </a:rPr>
              <a:t>random_character</a:t>
            </a: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000000"/>
                </a:solidFill>
                <a:effectLst/>
                <a:latin typeface="Source Code Pro"/>
              </a:rPr>
              <a:t>= </a:t>
            </a:r>
            <a:r>
              <a:rPr kumimoji="0" lang="en-US" altLang="en-US" sz="1000" b="0" i="0" u="none" strike="noStrike" cap="none" normalizeH="0" baseline="0" dirty="0" smtClean="0">
                <a:ln>
                  <a:noFill/>
                </a:ln>
                <a:solidFill>
                  <a:srgbClr val="AA7700"/>
                </a:solidFill>
                <a:effectLst/>
                <a:latin typeface="Source Code Pro"/>
              </a:rPr>
              <a:t>$input</a:t>
            </a:r>
            <a:r>
              <a:rPr kumimoji="0" lang="en-US" altLang="en-US" sz="1000" b="0" i="0" u="none" strike="noStrike" cap="none" normalizeH="0" baseline="0" dirty="0" smtClean="0">
                <a:ln>
                  <a:noFill/>
                </a:ln>
                <a:solidFill>
                  <a:srgbClr val="000000"/>
                </a:solidFill>
                <a:effectLst/>
                <a:latin typeface="Source Code Pro"/>
              </a:rPr>
              <a:t>[</a:t>
            </a:r>
            <a:r>
              <a:rPr kumimoji="0" lang="en-US" altLang="en-US" sz="1000" b="0" i="0" u="none" strike="noStrike" cap="none" normalizeH="0" baseline="0" dirty="0" err="1" smtClean="0">
                <a:ln>
                  <a:noFill/>
                </a:ln>
                <a:solidFill>
                  <a:srgbClr val="000000"/>
                </a:solidFill>
                <a:effectLst/>
                <a:latin typeface="Source Code Pro"/>
              </a:rPr>
              <a:t>mt_rand</a:t>
            </a:r>
            <a:r>
              <a:rPr kumimoji="0" lang="en-US" altLang="en-US" sz="1000" b="0" i="0" u="none" strike="noStrike" cap="none" normalizeH="0" baseline="0" dirty="0" smtClean="0">
                <a:ln>
                  <a:noFill/>
                </a:ln>
                <a:solidFill>
                  <a:srgbClr val="000000"/>
                </a:solidFill>
                <a:effectLst/>
                <a:latin typeface="Source Code Pro"/>
              </a:rPr>
              <a:t>(0, </a:t>
            </a:r>
            <a:r>
              <a:rPr kumimoji="0" lang="en-US" altLang="en-US" sz="1000" b="0" i="0" u="none" strike="noStrike" cap="none" normalizeH="0" baseline="0" dirty="0" smtClean="0">
                <a:ln>
                  <a:noFill/>
                </a:ln>
                <a:solidFill>
                  <a:srgbClr val="AA7700"/>
                </a:solidFill>
                <a:effectLst/>
                <a:latin typeface="Source Code Pro"/>
              </a:rPr>
              <a:t>$</a:t>
            </a:r>
            <a:r>
              <a:rPr kumimoji="0" lang="en-US" altLang="en-US" sz="1000" b="0" i="0" u="none" strike="noStrike" cap="none" normalizeH="0" baseline="0" dirty="0" err="1" smtClean="0">
                <a:ln>
                  <a:noFill/>
                </a:ln>
                <a:solidFill>
                  <a:srgbClr val="AA7700"/>
                </a:solidFill>
                <a:effectLst/>
                <a:latin typeface="Source Code Pro"/>
              </a:rPr>
              <a:t>input_length</a:t>
            </a: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000000"/>
                </a:solidFill>
                <a:effectLst/>
                <a:latin typeface="Source Code Pro"/>
              </a:rPr>
              <a:t>- 1)];</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AA7700"/>
                </a:solidFill>
                <a:effectLst/>
                <a:latin typeface="Source Code Pro"/>
              </a:rPr>
              <a:t>$</a:t>
            </a:r>
            <a:r>
              <a:rPr kumimoji="0" lang="en-US" altLang="en-US" sz="1000" b="0" i="0" u="none" strike="noStrike" cap="none" normalizeH="0" baseline="0" dirty="0" err="1" smtClean="0">
                <a:ln>
                  <a:noFill/>
                </a:ln>
                <a:solidFill>
                  <a:srgbClr val="AA7700"/>
                </a:solidFill>
                <a:effectLst/>
                <a:latin typeface="Source Code Pro"/>
              </a:rPr>
              <a:t>random_string</a:t>
            </a: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000000"/>
                </a:solidFill>
                <a:effectLst/>
                <a:latin typeface="Source Code Pro"/>
              </a:rPr>
              <a:t>.= </a:t>
            </a:r>
            <a:r>
              <a:rPr kumimoji="0" lang="en-US" altLang="en-US" sz="1000" b="0" i="0" u="none" strike="noStrike" cap="none" normalizeH="0" baseline="0" dirty="0" smtClean="0">
                <a:ln>
                  <a:noFill/>
                </a:ln>
                <a:solidFill>
                  <a:srgbClr val="AA7700"/>
                </a:solidFill>
                <a:effectLst/>
                <a:latin typeface="Source Code Pro"/>
              </a:rPr>
              <a:t>$</a:t>
            </a:r>
            <a:r>
              <a:rPr kumimoji="0" lang="en-US" altLang="en-US" sz="1000" b="0" i="0" u="none" strike="noStrike" cap="none" normalizeH="0" baseline="0" dirty="0" err="1" smtClean="0">
                <a:ln>
                  <a:noFill/>
                </a:ln>
                <a:solidFill>
                  <a:srgbClr val="AA7700"/>
                </a:solidFill>
                <a:effectLst/>
                <a:latin typeface="Source Code Pro"/>
              </a:rPr>
              <a:t>random_character</a:t>
            </a:r>
            <a:r>
              <a:rPr kumimoji="0" lang="en-US" altLang="en-US" sz="1000" b="0" i="0" u="none" strike="noStrike" cap="none" normalizeH="0" baseline="0" dirty="0" smtClean="0">
                <a:ln>
                  <a:noFill/>
                </a:ln>
                <a:solidFill>
                  <a:srgbClr val="000000"/>
                </a:solidFill>
                <a:effectLst/>
                <a:latin typeface="Source Code Pro"/>
              </a:rPr>
              <a:t>;</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000000"/>
                </a:solidFill>
                <a:effectLst/>
                <a:latin typeface="Source Code Pro"/>
              </a:rPr>
              <a:t>}</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3A3A3A"/>
                </a:solidFill>
                <a:effectLst/>
                <a:latin typeface="Source Code Pro"/>
              </a:rPr>
              <a:t>  </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1" i="0" u="none" strike="noStrike" cap="none" normalizeH="0" baseline="0" dirty="0" smtClean="0">
                <a:ln>
                  <a:noFill/>
                </a:ln>
                <a:solidFill>
                  <a:srgbClr val="006699"/>
                </a:solidFill>
                <a:effectLst/>
                <a:latin typeface="Source Code Pro"/>
              </a:rPr>
              <a:t>return</a:t>
            </a: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AA7700"/>
                </a:solidFill>
                <a:effectLst/>
                <a:latin typeface="Source Code Pro"/>
              </a:rPr>
              <a:t>$</a:t>
            </a:r>
            <a:r>
              <a:rPr kumimoji="0" lang="en-US" altLang="en-US" sz="1000" b="0" i="0" u="none" strike="noStrike" cap="none" normalizeH="0" baseline="0" dirty="0" err="1" smtClean="0">
                <a:ln>
                  <a:noFill/>
                </a:ln>
                <a:solidFill>
                  <a:srgbClr val="AA7700"/>
                </a:solidFill>
                <a:effectLst/>
                <a:latin typeface="Source Code Pro"/>
              </a:rPr>
              <a:t>random_string</a:t>
            </a:r>
            <a:r>
              <a:rPr kumimoji="0" lang="en-US" altLang="en-US" sz="1000" b="0" i="0" u="none" strike="noStrike" cap="none" normalizeH="0" baseline="0" dirty="0" smtClean="0">
                <a:ln>
                  <a:noFill/>
                </a:ln>
                <a:solidFill>
                  <a:srgbClr val="000000"/>
                </a:solidFill>
                <a:effectLst/>
                <a:latin typeface="Source Code Pro"/>
              </a:rPr>
              <a:t>;</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Source Code Pro"/>
              </a:rPr>
              <a:t>}</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3A3A3A"/>
                </a:solidFill>
                <a:effectLst/>
                <a:latin typeface="Source Code Pro"/>
              </a:rPr>
              <a:t> </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AA7700"/>
                </a:solidFill>
                <a:effectLst/>
                <a:latin typeface="Source Code Pro"/>
              </a:rPr>
              <a:t>$image</a:t>
            </a: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000000"/>
                </a:solidFill>
                <a:effectLst/>
                <a:latin typeface="Source Code Pro"/>
              </a:rPr>
              <a:t>= </a:t>
            </a:r>
            <a:r>
              <a:rPr kumimoji="0" lang="en-US" altLang="en-US" sz="1000" b="0" i="0" u="none" strike="noStrike" cap="none" normalizeH="0" baseline="0" dirty="0" err="1" smtClean="0">
                <a:ln>
                  <a:noFill/>
                </a:ln>
                <a:solidFill>
                  <a:srgbClr val="000000"/>
                </a:solidFill>
                <a:effectLst/>
                <a:latin typeface="Source Code Pro"/>
              </a:rPr>
              <a:t>imagecreatetruecolor</a:t>
            </a:r>
            <a:r>
              <a:rPr kumimoji="0" lang="en-US" altLang="en-US" sz="1000" b="0" i="0" u="none" strike="noStrike" cap="none" normalizeH="0" baseline="0" dirty="0" smtClean="0">
                <a:ln>
                  <a:noFill/>
                </a:ln>
                <a:solidFill>
                  <a:srgbClr val="000000"/>
                </a:solidFill>
                <a:effectLst/>
                <a:latin typeface="Source Code Pro"/>
              </a:rPr>
              <a:t>(200, 50);</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3A3A3A"/>
                </a:solidFill>
                <a:effectLst/>
                <a:latin typeface="Source Code Pro"/>
              </a:rPr>
              <a:t> </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err="1" smtClean="0">
                <a:ln>
                  <a:noFill/>
                </a:ln>
                <a:solidFill>
                  <a:srgbClr val="000000"/>
                </a:solidFill>
                <a:effectLst/>
                <a:latin typeface="Source Code Pro"/>
              </a:rPr>
              <a:t>imageantialias</a:t>
            </a:r>
            <a:r>
              <a:rPr kumimoji="0" lang="en-US" altLang="en-US" sz="1000" b="0" i="0" u="none" strike="noStrike" cap="none" normalizeH="0" baseline="0" dirty="0" smtClean="0">
                <a:ln>
                  <a:noFill/>
                </a:ln>
                <a:solidFill>
                  <a:srgbClr val="000000"/>
                </a:solidFill>
                <a:effectLst/>
                <a:latin typeface="Source Code Pro"/>
              </a:rPr>
              <a:t>(</a:t>
            </a:r>
            <a:r>
              <a:rPr kumimoji="0" lang="en-US" altLang="en-US" sz="1000" b="0" i="0" u="none" strike="noStrike" cap="none" normalizeH="0" baseline="0" dirty="0" smtClean="0">
                <a:ln>
                  <a:noFill/>
                </a:ln>
                <a:solidFill>
                  <a:srgbClr val="AA7700"/>
                </a:solidFill>
                <a:effectLst/>
                <a:latin typeface="Source Code Pro"/>
              </a:rPr>
              <a:t>$image</a:t>
            </a:r>
            <a:r>
              <a:rPr kumimoji="0" lang="en-US" altLang="en-US" sz="1000" b="0" i="0" u="none" strike="noStrike" cap="none" normalizeH="0" baseline="0" dirty="0" smtClean="0">
                <a:ln>
                  <a:noFill/>
                </a:ln>
                <a:solidFill>
                  <a:srgbClr val="000000"/>
                </a:solidFill>
                <a:effectLst/>
                <a:latin typeface="Source Code Pro"/>
              </a:rPr>
              <a:t>, true);</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3A3A3A"/>
                </a:solidFill>
                <a:effectLst/>
                <a:latin typeface="Source Code Pro"/>
              </a:rPr>
              <a:t> </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AA7700"/>
                </a:solidFill>
                <a:effectLst/>
                <a:latin typeface="Source Code Pro"/>
              </a:rPr>
              <a:t>$colors</a:t>
            </a: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000000"/>
                </a:solidFill>
                <a:effectLst/>
                <a:latin typeface="Source Code Pro"/>
              </a:rPr>
              <a:t>= [];</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3A3A3A"/>
                </a:solidFill>
                <a:effectLst/>
                <a:latin typeface="Source Code Pro"/>
              </a:rPr>
              <a:t> </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AA7700"/>
                </a:solidFill>
                <a:effectLst/>
                <a:latin typeface="Source Code Pro"/>
              </a:rPr>
              <a:t>$red</a:t>
            </a: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000000"/>
                </a:solidFill>
                <a:effectLst/>
                <a:latin typeface="Source Code Pro"/>
              </a:rPr>
              <a:t>= rand(125, 175);</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AA7700"/>
                </a:solidFill>
                <a:effectLst/>
                <a:latin typeface="Source Code Pro"/>
              </a:rPr>
              <a:t>$green</a:t>
            </a: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000000"/>
                </a:solidFill>
                <a:effectLst/>
                <a:latin typeface="Source Code Pro"/>
              </a:rPr>
              <a:t>= rand(125, 175);</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AA7700"/>
                </a:solidFill>
                <a:effectLst/>
                <a:latin typeface="Source Code Pro"/>
              </a:rPr>
              <a:t>$blue</a:t>
            </a: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000000"/>
                </a:solidFill>
                <a:effectLst/>
                <a:latin typeface="Source Code Pro"/>
              </a:rPr>
              <a:t>= rand(125, 175);</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3A3A3A"/>
                </a:solidFill>
                <a:effectLst/>
                <a:latin typeface="Source Code Pro"/>
              </a:rPr>
              <a:t> </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rgbClr val="006699"/>
                </a:solidFill>
                <a:effectLst/>
                <a:latin typeface="Source Code Pro"/>
              </a:rPr>
              <a:t>for</a:t>
            </a:r>
            <a:r>
              <a:rPr kumimoji="0" lang="en-US" altLang="en-US" sz="1000" b="0" i="0" u="none" strike="noStrike" cap="none" normalizeH="0" baseline="0" dirty="0" smtClean="0">
                <a:ln>
                  <a:noFill/>
                </a:ln>
                <a:solidFill>
                  <a:srgbClr val="000000"/>
                </a:solidFill>
                <a:effectLst/>
                <a:latin typeface="Source Code Pro"/>
              </a:rPr>
              <a:t>(</a:t>
            </a:r>
            <a:r>
              <a:rPr kumimoji="0" lang="en-US" altLang="en-US" sz="1000" b="0" i="0" u="none" strike="noStrike" cap="none" normalizeH="0" baseline="0" dirty="0" smtClean="0">
                <a:ln>
                  <a:noFill/>
                </a:ln>
                <a:solidFill>
                  <a:srgbClr val="AA7700"/>
                </a:solidFill>
                <a:effectLst/>
                <a:latin typeface="Source Code Pro"/>
              </a:rPr>
              <a:t>$</a:t>
            </a:r>
            <a:r>
              <a:rPr kumimoji="0" lang="en-US" altLang="en-US" sz="1000" b="0" i="0" u="none" strike="noStrike" cap="none" normalizeH="0" baseline="0" dirty="0" err="1" smtClean="0">
                <a:ln>
                  <a:noFill/>
                </a:ln>
                <a:solidFill>
                  <a:srgbClr val="AA7700"/>
                </a:solidFill>
                <a:effectLst/>
                <a:latin typeface="Source Code Pro"/>
              </a:rPr>
              <a:t>i</a:t>
            </a: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000000"/>
                </a:solidFill>
                <a:effectLst/>
                <a:latin typeface="Source Code Pro"/>
              </a:rPr>
              <a:t>= 0; </a:t>
            </a:r>
            <a:r>
              <a:rPr kumimoji="0" lang="en-US" altLang="en-US" sz="1000" b="0" i="0" u="none" strike="noStrike" cap="none" normalizeH="0" baseline="0" dirty="0" smtClean="0">
                <a:ln>
                  <a:noFill/>
                </a:ln>
                <a:solidFill>
                  <a:srgbClr val="AA7700"/>
                </a:solidFill>
                <a:effectLst/>
                <a:latin typeface="Source Code Pro"/>
              </a:rPr>
              <a:t>$</a:t>
            </a:r>
            <a:r>
              <a:rPr kumimoji="0" lang="en-US" altLang="en-US" sz="1000" b="0" i="0" u="none" strike="noStrike" cap="none" normalizeH="0" baseline="0" dirty="0" err="1" smtClean="0">
                <a:ln>
                  <a:noFill/>
                </a:ln>
                <a:solidFill>
                  <a:srgbClr val="AA7700"/>
                </a:solidFill>
                <a:effectLst/>
                <a:latin typeface="Source Code Pro"/>
              </a:rPr>
              <a:t>i</a:t>
            </a: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000000"/>
                </a:solidFill>
                <a:effectLst/>
                <a:latin typeface="Source Code Pro"/>
              </a:rPr>
              <a:t>&lt; 5; </a:t>
            </a:r>
            <a:r>
              <a:rPr kumimoji="0" lang="en-US" altLang="en-US" sz="1000" b="0" i="0" u="none" strike="noStrike" cap="none" normalizeH="0" baseline="0" dirty="0" smtClean="0">
                <a:ln>
                  <a:noFill/>
                </a:ln>
                <a:solidFill>
                  <a:srgbClr val="AA7700"/>
                </a:solidFill>
                <a:effectLst/>
                <a:latin typeface="Source Code Pro"/>
              </a:rPr>
              <a:t>$</a:t>
            </a:r>
            <a:r>
              <a:rPr kumimoji="0" lang="en-US" altLang="en-US" sz="1000" b="0" i="0" u="none" strike="noStrike" cap="none" normalizeH="0" baseline="0" dirty="0" err="1" smtClean="0">
                <a:ln>
                  <a:noFill/>
                </a:ln>
                <a:solidFill>
                  <a:srgbClr val="AA7700"/>
                </a:solidFill>
                <a:effectLst/>
                <a:latin typeface="Source Code Pro"/>
              </a:rPr>
              <a:t>i</a:t>
            </a:r>
            <a:r>
              <a:rPr kumimoji="0" lang="en-US" altLang="en-US" sz="1000" b="0" i="0" u="none" strike="noStrike" cap="none" normalizeH="0" baseline="0" dirty="0" smtClean="0">
                <a:ln>
                  <a:noFill/>
                </a:ln>
                <a:solidFill>
                  <a:srgbClr val="000000"/>
                </a:solidFill>
                <a:effectLst/>
                <a:latin typeface="Source Code Pro"/>
              </a:rPr>
              <a:t>++) {</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AA7700"/>
                </a:solidFill>
                <a:effectLst/>
                <a:latin typeface="Source Code Pro"/>
              </a:rPr>
              <a:t>$colors</a:t>
            </a:r>
            <a:r>
              <a:rPr kumimoji="0" lang="en-US" altLang="en-US" sz="1000" b="0" i="0" u="none" strike="noStrike" cap="none" normalizeH="0" baseline="0" dirty="0" smtClean="0">
                <a:ln>
                  <a:noFill/>
                </a:ln>
                <a:solidFill>
                  <a:srgbClr val="000000"/>
                </a:solidFill>
                <a:effectLst/>
                <a:latin typeface="Source Code Pro"/>
              </a:rPr>
              <a:t>[] = </a:t>
            </a:r>
            <a:r>
              <a:rPr kumimoji="0" lang="en-US" altLang="en-US" sz="1000" b="0" i="0" u="none" strike="noStrike" cap="none" normalizeH="0" baseline="0" dirty="0" err="1" smtClean="0">
                <a:ln>
                  <a:noFill/>
                </a:ln>
                <a:solidFill>
                  <a:srgbClr val="000000"/>
                </a:solidFill>
                <a:effectLst/>
                <a:latin typeface="Source Code Pro"/>
              </a:rPr>
              <a:t>imagecolorallocate</a:t>
            </a:r>
            <a:r>
              <a:rPr kumimoji="0" lang="en-US" altLang="en-US" sz="1000" b="0" i="0" u="none" strike="noStrike" cap="none" normalizeH="0" baseline="0" dirty="0" smtClean="0">
                <a:ln>
                  <a:noFill/>
                </a:ln>
                <a:solidFill>
                  <a:srgbClr val="000000"/>
                </a:solidFill>
                <a:effectLst/>
                <a:latin typeface="Source Code Pro"/>
              </a:rPr>
              <a:t>(</a:t>
            </a:r>
            <a:r>
              <a:rPr kumimoji="0" lang="en-US" altLang="en-US" sz="1000" b="0" i="0" u="none" strike="noStrike" cap="none" normalizeH="0" baseline="0" dirty="0" smtClean="0">
                <a:ln>
                  <a:noFill/>
                </a:ln>
                <a:solidFill>
                  <a:srgbClr val="AA7700"/>
                </a:solidFill>
                <a:effectLst/>
                <a:latin typeface="Source Code Pro"/>
              </a:rPr>
              <a:t>$image</a:t>
            </a:r>
            <a:r>
              <a:rPr kumimoji="0" lang="en-US" altLang="en-US" sz="1000" b="0" i="0" u="none" strike="noStrike" cap="none" normalizeH="0" baseline="0" dirty="0" smtClean="0">
                <a:ln>
                  <a:noFill/>
                </a:ln>
                <a:solidFill>
                  <a:srgbClr val="000000"/>
                </a:solidFill>
                <a:effectLst/>
                <a:latin typeface="Source Code Pro"/>
              </a:rPr>
              <a:t>, </a:t>
            </a:r>
            <a:r>
              <a:rPr kumimoji="0" lang="en-US" altLang="en-US" sz="1000" b="0" i="0" u="none" strike="noStrike" cap="none" normalizeH="0" baseline="0" dirty="0" smtClean="0">
                <a:ln>
                  <a:noFill/>
                </a:ln>
                <a:solidFill>
                  <a:srgbClr val="AA7700"/>
                </a:solidFill>
                <a:effectLst/>
                <a:latin typeface="Source Code Pro"/>
              </a:rPr>
              <a:t>$red</a:t>
            </a: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000000"/>
                </a:solidFill>
                <a:effectLst/>
                <a:latin typeface="Source Code Pro"/>
              </a:rPr>
              <a:t>- 20*</a:t>
            </a:r>
            <a:r>
              <a:rPr kumimoji="0" lang="en-US" altLang="en-US" sz="1000" b="0" i="0" u="none" strike="noStrike" cap="none" normalizeH="0" baseline="0" dirty="0" smtClean="0">
                <a:ln>
                  <a:noFill/>
                </a:ln>
                <a:solidFill>
                  <a:srgbClr val="AA7700"/>
                </a:solidFill>
                <a:effectLst/>
                <a:latin typeface="Source Code Pro"/>
              </a:rPr>
              <a:t>$</a:t>
            </a:r>
            <a:r>
              <a:rPr kumimoji="0" lang="en-US" altLang="en-US" sz="1000" b="0" i="0" u="none" strike="noStrike" cap="none" normalizeH="0" baseline="0" dirty="0" err="1" smtClean="0">
                <a:ln>
                  <a:noFill/>
                </a:ln>
                <a:solidFill>
                  <a:srgbClr val="AA7700"/>
                </a:solidFill>
                <a:effectLst/>
                <a:latin typeface="Source Code Pro"/>
              </a:rPr>
              <a:t>i</a:t>
            </a:r>
            <a:r>
              <a:rPr kumimoji="0" lang="en-US" altLang="en-US" sz="1000" b="0" i="0" u="none" strike="noStrike" cap="none" normalizeH="0" baseline="0" dirty="0" smtClean="0">
                <a:ln>
                  <a:noFill/>
                </a:ln>
                <a:solidFill>
                  <a:srgbClr val="000000"/>
                </a:solidFill>
                <a:effectLst/>
                <a:latin typeface="Source Code Pro"/>
              </a:rPr>
              <a:t>, </a:t>
            </a:r>
            <a:r>
              <a:rPr kumimoji="0" lang="en-US" altLang="en-US" sz="1000" b="0" i="0" u="none" strike="noStrike" cap="none" normalizeH="0" baseline="0" dirty="0" smtClean="0">
                <a:ln>
                  <a:noFill/>
                </a:ln>
                <a:solidFill>
                  <a:srgbClr val="AA7700"/>
                </a:solidFill>
                <a:effectLst/>
                <a:latin typeface="Source Code Pro"/>
              </a:rPr>
              <a:t>$green</a:t>
            </a: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000000"/>
                </a:solidFill>
                <a:effectLst/>
                <a:latin typeface="Source Code Pro"/>
              </a:rPr>
              <a:t>- 20*</a:t>
            </a:r>
            <a:r>
              <a:rPr kumimoji="0" lang="en-US" altLang="en-US" sz="1000" b="0" i="0" u="none" strike="noStrike" cap="none" normalizeH="0" baseline="0" dirty="0" smtClean="0">
                <a:ln>
                  <a:noFill/>
                </a:ln>
                <a:solidFill>
                  <a:srgbClr val="AA7700"/>
                </a:solidFill>
                <a:effectLst/>
                <a:latin typeface="Source Code Pro"/>
              </a:rPr>
              <a:t>$</a:t>
            </a:r>
            <a:r>
              <a:rPr kumimoji="0" lang="en-US" altLang="en-US" sz="1000" b="0" i="0" u="none" strike="noStrike" cap="none" normalizeH="0" baseline="0" dirty="0" err="1" smtClean="0">
                <a:ln>
                  <a:noFill/>
                </a:ln>
                <a:solidFill>
                  <a:srgbClr val="AA7700"/>
                </a:solidFill>
                <a:effectLst/>
                <a:latin typeface="Source Code Pro"/>
              </a:rPr>
              <a:t>i</a:t>
            </a:r>
            <a:r>
              <a:rPr kumimoji="0" lang="en-US" altLang="en-US" sz="1000" b="0" i="0" u="none" strike="noStrike" cap="none" normalizeH="0" baseline="0" dirty="0" smtClean="0">
                <a:ln>
                  <a:noFill/>
                </a:ln>
                <a:solidFill>
                  <a:srgbClr val="000000"/>
                </a:solidFill>
                <a:effectLst/>
                <a:latin typeface="Source Code Pro"/>
              </a:rPr>
              <a:t>, </a:t>
            </a:r>
            <a:r>
              <a:rPr kumimoji="0" lang="en-US" altLang="en-US" sz="1000" b="0" i="0" u="none" strike="noStrike" cap="none" normalizeH="0" baseline="0" dirty="0" smtClean="0">
                <a:ln>
                  <a:noFill/>
                </a:ln>
                <a:solidFill>
                  <a:srgbClr val="AA7700"/>
                </a:solidFill>
                <a:effectLst/>
                <a:latin typeface="Source Code Pro"/>
              </a:rPr>
              <a:t>$blue</a:t>
            </a:r>
            <a:r>
              <a:rPr kumimoji="0" lang="en-US" altLang="en-US" sz="1000" b="0" i="0" u="none" strike="noStrike" cap="none" normalizeH="0" baseline="0" dirty="0" smtClean="0">
                <a:ln>
                  <a:noFill/>
                </a:ln>
                <a:solidFill>
                  <a:srgbClr val="3A3A3A"/>
                </a:solidFill>
                <a:effectLst/>
                <a:latin typeface="Source Code Pro"/>
              </a:rPr>
              <a:t> </a:t>
            </a:r>
            <a:r>
              <a:rPr kumimoji="0" lang="en-US" altLang="en-US" sz="1000" b="0" i="0" u="none" strike="noStrike" cap="none" normalizeH="0" baseline="0" dirty="0" smtClean="0">
                <a:ln>
                  <a:noFill/>
                </a:ln>
                <a:solidFill>
                  <a:srgbClr val="000000"/>
                </a:solidFill>
                <a:effectLst/>
                <a:latin typeface="Source Code Pro"/>
              </a:rPr>
              <a:t>- 20*</a:t>
            </a:r>
            <a:r>
              <a:rPr kumimoji="0" lang="en-US" altLang="en-US" sz="1000" b="0" i="0" u="none" strike="noStrike" cap="none" normalizeH="0" baseline="0" dirty="0" smtClean="0">
                <a:ln>
                  <a:noFill/>
                </a:ln>
                <a:solidFill>
                  <a:srgbClr val="AA7700"/>
                </a:solidFill>
                <a:effectLst/>
                <a:latin typeface="Source Code Pro"/>
              </a:rPr>
              <a:t>$</a:t>
            </a:r>
            <a:r>
              <a:rPr kumimoji="0" lang="en-US" altLang="en-US" sz="1000" b="0" i="0" u="none" strike="noStrike" cap="none" normalizeH="0" baseline="0" dirty="0" err="1" smtClean="0">
                <a:ln>
                  <a:noFill/>
                </a:ln>
                <a:solidFill>
                  <a:srgbClr val="AA7700"/>
                </a:solidFill>
                <a:effectLst/>
                <a:latin typeface="Source Code Pro"/>
              </a:rPr>
              <a:t>i</a:t>
            </a:r>
            <a:r>
              <a:rPr kumimoji="0" lang="en-US" altLang="en-US" sz="1000" b="0" i="0" u="none" strike="noStrike" cap="none" normalizeH="0" baseline="0" dirty="0" smtClean="0">
                <a:ln>
                  <a:noFill/>
                </a:ln>
                <a:solidFill>
                  <a:srgbClr val="000000"/>
                </a:solidFill>
                <a:effectLst/>
                <a:latin typeface="Source Code Pro"/>
              </a:rPr>
              <a:t>);</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000000"/>
                </a:solidFill>
                <a:effectLst/>
                <a:latin typeface="Source Code Pro"/>
              </a:rPr>
              <a:t>}</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3A3A3A"/>
                </a:solidFill>
                <a:effectLst/>
                <a:latin typeface="Source Code Pro"/>
              </a:rPr>
              <a:t> </a:t>
            </a:r>
            <a:endParaRPr kumimoji="0" lang="en-US" altLang="en-US" sz="11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543923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44800" y="856357"/>
            <a:ext cx="8191500" cy="6001643"/>
          </a:xfrm>
          <a:prstGeom prst="rect">
            <a:avLst/>
          </a:prstGeom>
        </p:spPr>
        <p:txBody>
          <a:bodyPr wrap="square">
            <a:spAutoFit/>
          </a:bodyPr>
          <a:lstStyle/>
          <a:p>
            <a:pPr lvl="0" eaLnBrk="0" fontAlgn="base" hangingPunct="0">
              <a:spcBef>
                <a:spcPct val="0"/>
              </a:spcBef>
              <a:spcAft>
                <a:spcPct val="0"/>
              </a:spcAft>
            </a:pPr>
            <a:r>
              <a:rPr lang="en-US" altLang="en-US" sz="1200" dirty="0" err="1">
                <a:solidFill>
                  <a:srgbClr val="000000"/>
                </a:solidFill>
                <a:latin typeface="Source Code Pro"/>
              </a:rPr>
              <a:t>imagefill</a:t>
            </a:r>
            <a:r>
              <a:rPr lang="en-US" altLang="en-US" sz="1200" dirty="0">
                <a:solidFill>
                  <a:srgbClr val="000000"/>
                </a:solidFill>
                <a:latin typeface="Source Code Pro"/>
              </a:rPr>
              <a:t>(</a:t>
            </a:r>
            <a:r>
              <a:rPr lang="en-US" altLang="en-US" sz="1200" dirty="0">
                <a:solidFill>
                  <a:srgbClr val="AA7700"/>
                </a:solidFill>
                <a:latin typeface="Source Code Pro"/>
              </a:rPr>
              <a:t>$image</a:t>
            </a:r>
            <a:r>
              <a:rPr lang="en-US" altLang="en-US" sz="1200" dirty="0">
                <a:solidFill>
                  <a:srgbClr val="000000"/>
                </a:solidFill>
                <a:latin typeface="Source Code Pro"/>
              </a:rPr>
              <a:t>, 0, 0, </a:t>
            </a:r>
            <a:r>
              <a:rPr lang="en-US" altLang="en-US" sz="1200" dirty="0">
                <a:solidFill>
                  <a:srgbClr val="AA7700"/>
                </a:solidFill>
                <a:latin typeface="Source Code Pro"/>
              </a:rPr>
              <a:t>$colors</a:t>
            </a:r>
            <a:r>
              <a:rPr lang="en-US" altLang="en-US" sz="1200" dirty="0">
                <a:solidFill>
                  <a:srgbClr val="000000"/>
                </a:solidFill>
                <a:latin typeface="Source Code Pro"/>
              </a:rPr>
              <a:t>[0]);</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3A3A3A"/>
                </a:solidFill>
                <a:latin typeface="Source Code Pro"/>
              </a:rPr>
              <a:t> </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b="1" dirty="0">
                <a:solidFill>
                  <a:srgbClr val="006699"/>
                </a:solidFill>
                <a:latin typeface="Source Code Pro"/>
              </a:rPr>
              <a:t>for</a:t>
            </a:r>
            <a:r>
              <a:rPr lang="en-US" altLang="en-US" sz="1200" dirty="0">
                <a:solidFill>
                  <a:srgbClr val="000000"/>
                </a:solidFill>
                <a:latin typeface="Source Code Pro"/>
              </a:rPr>
              <a:t>(</a:t>
            </a:r>
            <a:r>
              <a:rPr lang="en-US" altLang="en-US" sz="1200" dirty="0">
                <a:solidFill>
                  <a:srgbClr val="AA7700"/>
                </a:solidFill>
                <a:latin typeface="Source Code Pro"/>
              </a:rPr>
              <a:t>$</a:t>
            </a:r>
            <a:r>
              <a:rPr lang="en-US" altLang="en-US" sz="1200" dirty="0" err="1">
                <a:solidFill>
                  <a:srgbClr val="AA7700"/>
                </a:solidFill>
                <a:latin typeface="Source Code Pro"/>
              </a:rPr>
              <a:t>i</a:t>
            </a:r>
            <a:r>
              <a:rPr lang="en-US" altLang="en-US" sz="1200" dirty="0">
                <a:solidFill>
                  <a:srgbClr val="3A3A3A"/>
                </a:solidFill>
                <a:latin typeface="Source Code Pro"/>
              </a:rPr>
              <a:t> </a:t>
            </a:r>
            <a:r>
              <a:rPr lang="en-US" altLang="en-US" sz="1200" dirty="0">
                <a:solidFill>
                  <a:srgbClr val="000000"/>
                </a:solidFill>
                <a:latin typeface="Source Code Pro"/>
              </a:rPr>
              <a:t>= 0; </a:t>
            </a:r>
            <a:r>
              <a:rPr lang="en-US" altLang="en-US" sz="1200" dirty="0">
                <a:solidFill>
                  <a:srgbClr val="AA7700"/>
                </a:solidFill>
                <a:latin typeface="Source Code Pro"/>
              </a:rPr>
              <a:t>$</a:t>
            </a:r>
            <a:r>
              <a:rPr lang="en-US" altLang="en-US" sz="1200" dirty="0" err="1">
                <a:solidFill>
                  <a:srgbClr val="AA7700"/>
                </a:solidFill>
                <a:latin typeface="Source Code Pro"/>
              </a:rPr>
              <a:t>i</a:t>
            </a:r>
            <a:r>
              <a:rPr lang="en-US" altLang="en-US" sz="1200" dirty="0">
                <a:solidFill>
                  <a:srgbClr val="3A3A3A"/>
                </a:solidFill>
                <a:latin typeface="Source Code Pro"/>
              </a:rPr>
              <a:t> </a:t>
            </a:r>
            <a:r>
              <a:rPr lang="en-US" altLang="en-US" sz="1200" dirty="0">
                <a:solidFill>
                  <a:srgbClr val="000000"/>
                </a:solidFill>
                <a:latin typeface="Source Code Pro"/>
              </a:rPr>
              <a:t>&lt; 10; </a:t>
            </a:r>
            <a:r>
              <a:rPr lang="en-US" altLang="en-US" sz="1200" dirty="0">
                <a:solidFill>
                  <a:srgbClr val="AA7700"/>
                </a:solidFill>
                <a:latin typeface="Source Code Pro"/>
              </a:rPr>
              <a:t>$</a:t>
            </a:r>
            <a:r>
              <a:rPr lang="en-US" altLang="en-US" sz="1200" dirty="0" err="1">
                <a:solidFill>
                  <a:srgbClr val="AA7700"/>
                </a:solidFill>
                <a:latin typeface="Source Code Pro"/>
              </a:rPr>
              <a:t>i</a:t>
            </a:r>
            <a:r>
              <a:rPr lang="en-US" altLang="en-US" sz="1200" dirty="0">
                <a:solidFill>
                  <a:srgbClr val="000000"/>
                </a:solidFill>
                <a:latin typeface="Source Code Pro"/>
              </a:rPr>
              <a:t>++) {</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3A3A3A"/>
                </a:solidFill>
                <a:latin typeface="Source Code Pro"/>
              </a:rPr>
              <a:t>  </a:t>
            </a:r>
            <a:r>
              <a:rPr lang="en-US" altLang="en-US" sz="1200" dirty="0" err="1">
                <a:solidFill>
                  <a:srgbClr val="000000"/>
                </a:solidFill>
                <a:latin typeface="Source Code Pro"/>
              </a:rPr>
              <a:t>imagesetthickness</a:t>
            </a:r>
            <a:r>
              <a:rPr lang="en-US" altLang="en-US" sz="1200" dirty="0">
                <a:solidFill>
                  <a:srgbClr val="000000"/>
                </a:solidFill>
                <a:latin typeface="Source Code Pro"/>
              </a:rPr>
              <a:t>(</a:t>
            </a:r>
            <a:r>
              <a:rPr lang="en-US" altLang="en-US" sz="1200" dirty="0">
                <a:solidFill>
                  <a:srgbClr val="AA7700"/>
                </a:solidFill>
                <a:latin typeface="Source Code Pro"/>
              </a:rPr>
              <a:t>$image</a:t>
            </a:r>
            <a:r>
              <a:rPr lang="en-US" altLang="en-US" sz="1200" dirty="0">
                <a:solidFill>
                  <a:srgbClr val="000000"/>
                </a:solidFill>
                <a:latin typeface="Source Code Pro"/>
              </a:rPr>
              <a:t>, rand(2, 10));</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3A3A3A"/>
                </a:solidFill>
                <a:latin typeface="Source Code Pro"/>
              </a:rPr>
              <a:t>  </a:t>
            </a:r>
            <a:r>
              <a:rPr lang="en-US" altLang="en-US" sz="1200" dirty="0">
                <a:solidFill>
                  <a:srgbClr val="AA7700"/>
                </a:solidFill>
                <a:latin typeface="Source Code Pro"/>
              </a:rPr>
              <a:t>$</a:t>
            </a:r>
            <a:r>
              <a:rPr lang="en-US" altLang="en-US" sz="1200" dirty="0" err="1">
                <a:solidFill>
                  <a:srgbClr val="AA7700"/>
                </a:solidFill>
                <a:latin typeface="Source Code Pro"/>
              </a:rPr>
              <a:t>line_color</a:t>
            </a:r>
            <a:r>
              <a:rPr lang="en-US" altLang="en-US" sz="1200" dirty="0">
                <a:solidFill>
                  <a:srgbClr val="3A3A3A"/>
                </a:solidFill>
                <a:latin typeface="Source Code Pro"/>
              </a:rPr>
              <a:t> </a:t>
            </a:r>
            <a:r>
              <a:rPr lang="en-US" altLang="en-US" sz="1200" dirty="0">
                <a:solidFill>
                  <a:srgbClr val="000000"/>
                </a:solidFill>
                <a:latin typeface="Source Code Pro"/>
              </a:rPr>
              <a:t>= </a:t>
            </a:r>
            <a:r>
              <a:rPr lang="en-US" altLang="en-US" sz="1200" dirty="0">
                <a:solidFill>
                  <a:srgbClr val="AA7700"/>
                </a:solidFill>
                <a:latin typeface="Source Code Pro"/>
              </a:rPr>
              <a:t>$colors</a:t>
            </a:r>
            <a:r>
              <a:rPr lang="en-US" altLang="en-US" sz="1200" dirty="0">
                <a:solidFill>
                  <a:srgbClr val="000000"/>
                </a:solidFill>
                <a:latin typeface="Source Code Pro"/>
              </a:rPr>
              <a:t>[rand(1, 4)];</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3A3A3A"/>
                </a:solidFill>
                <a:latin typeface="Source Code Pro"/>
              </a:rPr>
              <a:t>  </a:t>
            </a:r>
            <a:r>
              <a:rPr lang="en-US" altLang="en-US" sz="1200" dirty="0" err="1">
                <a:solidFill>
                  <a:srgbClr val="000000"/>
                </a:solidFill>
                <a:latin typeface="Source Code Pro"/>
              </a:rPr>
              <a:t>imagerectangle</a:t>
            </a:r>
            <a:r>
              <a:rPr lang="en-US" altLang="en-US" sz="1200" dirty="0">
                <a:solidFill>
                  <a:srgbClr val="000000"/>
                </a:solidFill>
                <a:latin typeface="Source Code Pro"/>
              </a:rPr>
              <a:t>(</a:t>
            </a:r>
            <a:r>
              <a:rPr lang="en-US" altLang="en-US" sz="1200" dirty="0">
                <a:solidFill>
                  <a:srgbClr val="AA7700"/>
                </a:solidFill>
                <a:latin typeface="Source Code Pro"/>
              </a:rPr>
              <a:t>$image</a:t>
            </a:r>
            <a:r>
              <a:rPr lang="en-US" altLang="en-US" sz="1200" dirty="0">
                <a:solidFill>
                  <a:srgbClr val="000000"/>
                </a:solidFill>
                <a:latin typeface="Source Code Pro"/>
              </a:rPr>
              <a:t>, rand(-10, 190), rand(-10, 10), rand(-10, 190), rand(40, 60), </a:t>
            </a:r>
            <a:r>
              <a:rPr lang="en-US" altLang="en-US" sz="1200" dirty="0">
                <a:solidFill>
                  <a:srgbClr val="AA7700"/>
                </a:solidFill>
                <a:latin typeface="Source Code Pro"/>
              </a:rPr>
              <a:t>$</a:t>
            </a:r>
            <a:r>
              <a:rPr lang="en-US" altLang="en-US" sz="1200" dirty="0" err="1">
                <a:solidFill>
                  <a:srgbClr val="AA7700"/>
                </a:solidFill>
                <a:latin typeface="Source Code Pro"/>
              </a:rPr>
              <a:t>line_color</a:t>
            </a:r>
            <a:r>
              <a:rPr lang="en-US" altLang="en-US" sz="1200" dirty="0">
                <a:solidFill>
                  <a:srgbClr val="000000"/>
                </a:solidFill>
                <a:latin typeface="Source Code Pro"/>
              </a:rPr>
              <a:t>);</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000000"/>
                </a:solidFill>
                <a:latin typeface="Source Code Pro"/>
              </a:rPr>
              <a:t>}</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3A3A3A"/>
                </a:solidFill>
                <a:latin typeface="Source Code Pro"/>
              </a:rPr>
              <a:t> </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AA7700"/>
                </a:solidFill>
                <a:latin typeface="Source Code Pro"/>
              </a:rPr>
              <a:t>$black</a:t>
            </a:r>
            <a:r>
              <a:rPr lang="en-US" altLang="en-US" sz="1200" dirty="0">
                <a:solidFill>
                  <a:srgbClr val="3A3A3A"/>
                </a:solidFill>
                <a:latin typeface="Source Code Pro"/>
              </a:rPr>
              <a:t> </a:t>
            </a:r>
            <a:r>
              <a:rPr lang="en-US" altLang="en-US" sz="1200" dirty="0">
                <a:solidFill>
                  <a:srgbClr val="000000"/>
                </a:solidFill>
                <a:latin typeface="Source Code Pro"/>
              </a:rPr>
              <a:t>= </a:t>
            </a:r>
            <a:r>
              <a:rPr lang="en-US" altLang="en-US" sz="1200" dirty="0" err="1">
                <a:solidFill>
                  <a:srgbClr val="000000"/>
                </a:solidFill>
                <a:latin typeface="Source Code Pro"/>
              </a:rPr>
              <a:t>imagecolorallocate</a:t>
            </a:r>
            <a:r>
              <a:rPr lang="en-US" altLang="en-US" sz="1200" dirty="0">
                <a:solidFill>
                  <a:srgbClr val="000000"/>
                </a:solidFill>
                <a:latin typeface="Source Code Pro"/>
              </a:rPr>
              <a:t>(</a:t>
            </a:r>
            <a:r>
              <a:rPr lang="en-US" altLang="en-US" sz="1200" dirty="0">
                <a:solidFill>
                  <a:srgbClr val="AA7700"/>
                </a:solidFill>
                <a:latin typeface="Source Code Pro"/>
              </a:rPr>
              <a:t>$image</a:t>
            </a:r>
            <a:r>
              <a:rPr lang="en-US" altLang="en-US" sz="1200" dirty="0">
                <a:solidFill>
                  <a:srgbClr val="000000"/>
                </a:solidFill>
                <a:latin typeface="Source Code Pro"/>
              </a:rPr>
              <a:t>, 0, 0, 0);</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AA7700"/>
                </a:solidFill>
                <a:latin typeface="Source Code Pro"/>
              </a:rPr>
              <a:t>$white</a:t>
            </a:r>
            <a:r>
              <a:rPr lang="en-US" altLang="en-US" sz="1200" dirty="0">
                <a:solidFill>
                  <a:srgbClr val="3A3A3A"/>
                </a:solidFill>
                <a:latin typeface="Source Code Pro"/>
              </a:rPr>
              <a:t> </a:t>
            </a:r>
            <a:r>
              <a:rPr lang="en-US" altLang="en-US" sz="1200" dirty="0">
                <a:solidFill>
                  <a:srgbClr val="000000"/>
                </a:solidFill>
                <a:latin typeface="Source Code Pro"/>
              </a:rPr>
              <a:t>= </a:t>
            </a:r>
            <a:r>
              <a:rPr lang="en-US" altLang="en-US" sz="1200" dirty="0" err="1">
                <a:solidFill>
                  <a:srgbClr val="000000"/>
                </a:solidFill>
                <a:latin typeface="Source Code Pro"/>
              </a:rPr>
              <a:t>imagecolorallocate</a:t>
            </a:r>
            <a:r>
              <a:rPr lang="en-US" altLang="en-US" sz="1200" dirty="0">
                <a:solidFill>
                  <a:srgbClr val="000000"/>
                </a:solidFill>
                <a:latin typeface="Source Code Pro"/>
              </a:rPr>
              <a:t>(</a:t>
            </a:r>
            <a:r>
              <a:rPr lang="en-US" altLang="en-US" sz="1200" dirty="0">
                <a:solidFill>
                  <a:srgbClr val="AA7700"/>
                </a:solidFill>
                <a:latin typeface="Source Code Pro"/>
              </a:rPr>
              <a:t>$image</a:t>
            </a:r>
            <a:r>
              <a:rPr lang="en-US" altLang="en-US" sz="1200" dirty="0">
                <a:solidFill>
                  <a:srgbClr val="000000"/>
                </a:solidFill>
                <a:latin typeface="Source Code Pro"/>
              </a:rPr>
              <a:t>, 255, 255, 255);</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AA7700"/>
                </a:solidFill>
                <a:latin typeface="Source Code Pro"/>
              </a:rPr>
              <a:t>$</a:t>
            </a:r>
            <a:r>
              <a:rPr lang="en-US" altLang="en-US" sz="1200" dirty="0" err="1">
                <a:solidFill>
                  <a:srgbClr val="AA7700"/>
                </a:solidFill>
                <a:latin typeface="Source Code Pro"/>
              </a:rPr>
              <a:t>textcolors</a:t>
            </a:r>
            <a:r>
              <a:rPr lang="en-US" altLang="en-US" sz="1200" dirty="0">
                <a:solidFill>
                  <a:srgbClr val="3A3A3A"/>
                </a:solidFill>
                <a:latin typeface="Source Code Pro"/>
              </a:rPr>
              <a:t> </a:t>
            </a:r>
            <a:r>
              <a:rPr lang="en-US" altLang="en-US" sz="1200" dirty="0">
                <a:solidFill>
                  <a:srgbClr val="000000"/>
                </a:solidFill>
                <a:latin typeface="Source Code Pro"/>
              </a:rPr>
              <a:t>= [</a:t>
            </a:r>
            <a:r>
              <a:rPr lang="en-US" altLang="en-US" sz="1200" dirty="0">
                <a:solidFill>
                  <a:srgbClr val="AA7700"/>
                </a:solidFill>
                <a:latin typeface="Source Code Pro"/>
              </a:rPr>
              <a:t>$black</a:t>
            </a:r>
            <a:r>
              <a:rPr lang="en-US" altLang="en-US" sz="1200" dirty="0">
                <a:solidFill>
                  <a:srgbClr val="000000"/>
                </a:solidFill>
                <a:latin typeface="Source Code Pro"/>
              </a:rPr>
              <a:t>, </a:t>
            </a:r>
            <a:r>
              <a:rPr lang="en-US" altLang="en-US" sz="1200" dirty="0">
                <a:solidFill>
                  <a:srgbClr val="AA7700"/>
                </a:solidFill>
                <a:latin typeface="Source Code Pro"/>
              </a:rPr>
              <a:t>$white</a:t>
            </a:r>
            <a:r>
              <a:rPr lang="en-US" altLang="en-US" sz="1200" dirty="0">
                <a:solidFill>
                  <a:srgbClr val="000000"/>
                </a:solidFill>
                <a:latin typeface="Source Code Pro"/>
              </a:rPr>
              <a:t>];</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3A3A3A"/>
                </a:solidFill>
                <a:latin typeface="Source Code Pro"/>
              </a:rPr>
              <a:t> </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AA7700"/>
                </a:solidFill>
                <a:latin typeface="Source Code Pro"/>
              </a:rPr>
              <a:t>$fonts</a:t>
            </a:r>
            <a:r>
              <a:rPr lang="en-US" altLang="en-US" sz="1200" dirty="0">
                <a:solidFill>
                  <a:srgbClr val="3A3A3A"/>
                </a:solidFill>
                <a:latin typeface="Source Code Pro"/>
              </a:rPr>
              <a:t> </a:t>
            </a:r>
            <a:r>
              <a:rPr lang="en-US" altLang="en-US" sz="1200" dirty="0">
                <a:solidFill>
                  <a:srgbClr val="000000"/>
                </a:solidFill>
                <a:latin typeface="Source Code Pro"/>
              </a:rPr>
              <a:t>= [</a:t>
            </a:r>
            <a:r>
              <a:rPr lang="en-US" altLang="en-US" sz="1200" dirty="0" err="1">
                <a:solidFill>
                  <a:srgbClr val="000000"/>
                </a:solidFill>
                <a:latin typeface="Source Code Pro"/>
              </a:rPr>
              <a:t>dirname</a:t>
            </a:r>
            <a:r>
              <a:rPr lang="en-US" altLang="en-US" sz="1200" dirty="0">
                <a:solidFill>
                  <a:srgbClr val="000000"/>
                </a:solidFill>
                <a:latin typeface="Source Code Pro"/>
              </a:rPr>
              <a:t>(</a:t>
            </a:r>
            <a:r>
              <a:rPr lang="en-US" altLang="en-US" sz="1200" dirty="0">
                <a:solidFill>
                  <a:srgbClr val="0066CC"/>
                </a:solidFill>
                <a:latin typeface="Source Code Pro"/>
              </a:rPr>
              <a:t>__FILE__</a:t>
            </a:r>
            <a:r>
              <a:rPr lang="en-US" altLang="en-US" sz="1200" dirty="0">
                <a:solidFill>
                  <a:srgbClr val="000000"/>
                </a:solidFill>
                <a:latin typeface="Source Code Pro"/>
              </a:rPr>
              <a:t>).</a:t>
            </a:r>
            <a:r>
              <a:rPr lang="en-US" altLang="en-US" sz="1200" dirty="0">
                <a:solidFill>
                  <a:srgbClr val="0000FF"/>
                </a:solidFill>
                <a:latin typeface="Source Code Pro"/>
              </a:rPr>
              <a:t>'\fonts\Acme.ttf'</a:t>
            </a:r>
            <a:r>
              <a:rPr lang="en-US" altLang="en-US" sz="1200" dirty="0">
                <a:solidFill>
                  <a:srgbClr val="000000"/>
                </a:solidFill>
                <a:latin typeface="Source Code Pro"/>
              </a:rPr>
              <a:t>, </a:t>
            </a:r>
            <a:r>
              <a:rPr lang="en-US" altLang="en-US" sz="1200" dirty="0" err="1">
                <a:solidFill>
                  <a:srgbClr val="000000"/>
                </a:solidFill>
                <a:latin typeface="Source Code Pro"/>
              </a:rPr>
              <a:t>dirname</a:t>
            </a:r>
            <a:r>
              <a:rPr lang="en-US" altLang="en-US" sz="1200" dirty="0">
                <a:solidFill>
                  <a:srgbClr val="000000"/>
                </a:solidFill>
                <a:latin typeface="Source Code Pro"/>
              </a:rPr>
              <a:t>(</a:t>
            </a:r>
            <a:r>
              <a:rPr lang="en-US" altLang="en-US" sz="1200" dirty="0">
                <a:solidFill>
                  <a:srgbClr val="0066CC"/>
                </a:solidFill>
                <a:latin typeface="Source Code Pro"/>
              </a:rPr>
              <a:t>__FILE__</a:t>
            </a:r>
            <a:r>
              <a:rPr lang="en-US" altLang="en-US" sz="1200" dirty="0">
                <a:solidFill>
                  <a:srgbClr val="000000"/>
                </a:solidFill>
                <a:latin typeface="Source Code Pro"/>
              </a:rPr>
              <a:t>).</a:t>
            </a:r>
            <a:r>
              <a:rPr lang="en-US" altLang="en-US" sz="1200" dirty="0">
                <a:solidFill>
                  <a:srgbClr val="0000FF"/>
                </a:solidFill>
                <a:latin typeface="Source Code Pro"/>
              </a:rPr>
              <a:t>'\fonts\Ubuntu.ttf'</a:t>
            </a:r>
            <a:r>
              <a:rPr lang="en-US" altLang="en-US" sz="1200" dirty="0">
                <a:solidFill>
                  <a:srgbClr val="000000"/>
                </a:solidFill>
                <a:latin typeface="Source Code Pro"/>
              </a:rPr>
              <a:t>, </a:t>
            </a:r>
            <a:r>
              <a:rPr lang="en-US" altLang="en-US" sz="1200" dirty="0" err="1">
                <a:solidFill>
                  <a:srgbClr val="000000"/>
                </a:solidFill>
                <a:latin typeface="Source Code Pro"/>
              </a:rPr>
              <a:t>dirname</a:t>
            </a:r>
            <a:r>
              <a:rPr lang="en-US" altLang="en-US" sz="1200" dirty="0">
                <a:solidFill>
                  <a:srgbClr val="000000"/>
                </a:solidFill>
                <a:latin typeface="Source Code Pro"/>
              </a:rPr>
              <a:t>(</a:t>
            </a:r>
            <a:r>
              <a:rPr lang="en-US" altLang="en-US" sz="1200" dirty="0">
                <a:solidFill>
                  <a:srgbClr val="0066CC"/>
                </a:solidFill>
                <a:latin typeface="Source Code Pro"/>
              </a:rPr>
              <a:t>__FILE__</a:t>
            </a:r>
            <a:r>
              <a:rPr lang="en-US" altLang="en-US" sz="1200" dirty="0">
                <a:solidFill>
                  <a:srgbClr val="000000"/>
                </a:solidFill>
                <a:latin typeface="Source Code Pro"/>
              </a:rPr>
              <a:t>).</a:t>
            </a:r>
            <a:r>
              <a:rPr lang="en-US" altLang="en-US" sz="1200" dirty="0">
                <a:solidFill>
                  <a:srgbClr val="0000FF"/>
                </a:solidFill>
                <a:latin typeface="Source Code Pro"/>
              </a:rPr>
              <a:t>'\fonts\Merriweather.ttf'</a:t>
            </a:r>
            <a:r>
              <a:rPr lang="en-US" altLang="en-US" sz="1200" dirty="0">
                <a:solidFill>
                  <a:srgbClr val="000000"/>
                </a:solidFill>
                <a:latin typeface="Source Code Pro"/>
              </a:rPr>
              <a:t>, </a:t>
            </a:r>
            <a:r>
              <a:rPr lang="en-US" altLang="en-US" sz="1200" dirty="0" err="1">
                <a:solidFill>
                  <a:srgbClr val="000000"/>
                </a:solidFill>
                <a:latin typeface="Source Code Pro"/>
              </a:rPr>
              <a:t>dirname</a:t>
            </a:r>
            <a:r>
              <a:rPr lang="en-US" altLang="en-US" sz="1200" dirty="0">
                <a:solidFill>
                  <a:srgbClr val="000000"/>
                </a:solidFill>
                <a:latin typeface="Source Code Pro"/>
              </a:rPr>
              <a:t>(</a:t>
            </a:r>
            <a:r>
              <a:rPr lang="en-US" altLang="en-US" sz="1200" dirty="0">
                <a:solidFill>
                  <a:srgbClr val="0066CC"/>
                </a:solidFill>
                <a:latin typeface="Source Code Pro"/>
              </a:rPr>
              <a:t>__FILE__</a:t>
            </a:r>
            <a:r>
              <a:rPr lang="en-US" altLang="en-US" sz="1200" dirty="0">
                <a:solidFill>
                  <a:srgbClr val="000000"/>
                </a:solidFill>
                <a:latin typeface="Source Code Pro"/>
              </a:rPr>
              <a:t>).</a:t>
            </a:r>
            <a:r>
              <a:rPr lang="en-US" altLang="en-US" sz="1200" dirty="0">
                <a:solidFill>
                  <a:srgbClr val="0000FF"/>
                </a:solidFill>
                <a:latin typeface="Source Code Pro"/>
              </a:rPr>
              <a:t>'\fonts\PlayfairDisplay.ttf'</a:t>
            </a:r>
            <a:r>
              <a:rPr lang="en-US" altLang="en-US" sz="1200" dirty="0">
                <a:solidFill>
                  <a:srgbClr val="000000"/>
                </a:solidFill>
                <a:latin typeface="Source Code Pro"/>
              </a:rPr>
              <a:t>];</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3A3A3A"/>
                </a:solidFill>
                <a:latin typeface="Source Code Pro"/>
              </a:rPr>
              <a:t> </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AA7700"/>
                </a:solidFill>
                <a:latin typeface="Source Code Pro"/>
              </a:rPr>
              <a:t>$</a:t>
            </a:r>
            <a:r>
              <a:rPr lang="en-US" altLang="en-US" sz="1200" dirty="0" err="1">
                <a:solidFill>
                  <a:srgbClr val="AA7700"/>
                </a:solidFill>
                <a:latin typeface="Source Code Pro"/>
              </a:rPr>
              <a:t>string_length</a:t>
            </a:r>
            <a:r>
              <a:rPr lang="en-US" altLang="en-US" sz="1200" dirty="0">
                <a:solidFill>
                  <a:srgbClr val="3A3A3A"/>
                </a:solidFill>
                <a:latin typeface="Source Code Pro"/>
              </a:rPr>
              <a:t> </a:t>
            </a:r>
            <a:r>
              <a:rPr lang="en-US" altLang="en-US" sz="1200" dirty="0">
                <a:solidFill>
                  <a:srgbClr val="000000"/>
                </a:solidFill>
                <a:latin typeface="Source Code Pro"/>
              </a:rPr>
              <a:t>= 6;</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AA7700"/>
                </a:solidFill>
                <a:latin typeface="Source Code Pro"/>
              </a:rPr>
              <a:t>$</a:t>
            </a:r>
            <a:r>
              <a:rPr lang="en-US" altLang="en-US" sz="1200" dirty="0" err="1">
                <a:solidFill>
                  <a:srgbClr val="AA7700"/>
                </a:solidFill>
                <a:latin typeface="Source Code Pro"/>
              </a:rPr>
              <a:t>captcha_string</a:t>
            </a:r>
            <a:r>
              <a:rPr lang="en-US" altLang="en-US" sz="1200" dirty="0">
                <a:solidFill>
                  <a:srgbClr val="3A3A3A"/>
                </a:solidFill>
                <a:latin typeface="Source Code Pro"/>
              </a:rPr>
              <a:t> </a:t>
            </a:r>
            <a:r>
              <a:rPr lang="en-US" altLang="en-US" sz="1200" dirty="0">
                <a:solidFill>
                  <a:srgbClr val="000000"/>
                </a:solidFill>
                <a:latin typeface="Source Code Pro"/>
              </a:rPr>
              <a:t>= </a:t>
            </a:r>
            <a:r>
              <a:rPr lang="en-US" altLang="en-US" sz="1200" dirty="0" err="1">
                <a:solidFill>
                  <a:srgbClr val="000000"/>
                </a:solidFill>
                <a:latin typeface="Source Code Pro"/>
              </a:rPr>
              <a:t>generate_string</a:t>
            </a:r>
            <a:r>
              <a:rPr lang="en-US" altLang="en-US" sz="1200" dirty="0">
                <a:solidFill>
                  <a:srgbClr val="000000"/>
                </a:solidFill>
                <a:latin typeface="Source Code Pro"/>
              </a:rPr>
              <a:t>(</a:t>
            </a:r>
            <a:r>
              <a:rPr lang="en-US" altLang="en-US" sz="1200" dirty="0">
                <a:solidFill>
                  <a:srgbClr val="AA7700"/>
                </a:solidFill>
                <a:latin typeface="Source Code Pro"/>
              </a:rPr>
              <a:t>$</a:t>
            </a:r>
            <a:r>
              <a:rPr lang="en-US" altLang="en-US" sz="1200" dirty="0" err="1">
                <a:solidFill>
                  <a:srgbClr val="AA7700"/>
                </a:solidFill>
                <a:latin typeface="Source Code Pro"/>
              </a:rPr>
              <a:t>permitted_chars</a:t>
            </a:r>
            <a:r>
              <a:rPr lang="en-US" altLang="en-US" sz="1200" dirty="0">
                <a:solidFill>
                  <a:srgbClr val="000000"/>
                </a:solidFill>
                <a:latin typeface="Source Code Pro"/>
              </a:rPr>
              <a:t>, </a:t>
            </a:r>
            <a:r>
              <a:rPr lang="en-US" altLang="en-US" sz="1200" dirty="0">
                <a:solidFill>
                  <a:srgbClr val="AA7700"/>
                </a:solidFill>
                <a:latin typeface="Source Code Pro"/>
              </a:rPr>
              <a:t>$</a:t>
            </a:r>
            <a:r>
              <a:rPr lang="en-US" altLang="en-US" sz="1200" dirty="0" err="1">
                <a:solidFill>
                  <a:srgbClr val="AA7700"/>
                </a:solidFill>
                <a:latin typeface="Source Code Pro"/>
              </a:rPr>
              <a:t>string_length</a:t>
            </a:r>
            <a:r>
              <a:rPr lang="en-US" altLang="en-US" sz="1200" dirty="0">
                <a:solidFill>
                  <a:srgbClr val="000000"/>
                </a:solidFill>
                <a:latin typeface="Source Code Pro"/>
              </a:rPr>
              <a:t>);</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3A3A3A"/>
                </a:solidFill>
                <a:latin typeface="Source Code Pro"/>
              </a:rPr>
              <a:t> </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AA7700"/>
                </a:solidFill>
                <a:latin typeface="Source Code Pro"/>
              </a:rPr>
              <a:t>$_SESSION</a:t>
            </a:r>
            <a:r>
              <a:rPr lang="en-US" altLang="en-US" sz="1200" dirty="0">
                <a:solidFill>
                  <a:srgbClr val="000000"/>
                </a:solidFill>
                <a:latin typeface="Source Code Pro"/>
              </a:rPr>
              <a:t>[</a:t>
            </a:r>
            <a:r>
              <a:rPr lang="en-US" altLang="en-US" sz="1200" dirty="0">
                <a:solidFill>
                  <a:srgbClr val="0000FF"/>
                </a:solidFill>
                <a:latin typeface="Source Code Pro"/>
              </a:rPr>
              <a:t>'</a:t>
            </a:r>
            <a:r>
              <a:rPr lang="en-US" altLang="en-US" sz="1200" dirty="0" err="1">
                <a:solidFill>
                  <a:srgbClr val="0000FF"/>
                </a:solidFill>
                <a:latin typeface="Source Code Pro"/>
              </a:rPr>
              <a:t>captcha_text</a:t>
            </a:r>
            <a:r>
              <a:rPr lang="en-US" altLang="en-US" sz="1200" dirty="0">
                <a:solidFill>
                  <a:srgbClr val="0000FF"/>
                </a:solidFill>
                <a:latin typeface="Source Code Pro"/>
              </a:rPr>
              <a:t>'</a:t>
            </a:r>
            <a:r>
              <a:rPr lang="en-US" altLang="en-US" sz="1200" dirty="0">
                <a:solidFill>
                  <a:srgbClr val="000000"/>
                </a:solidFill>
                <a:latin typeface="Source Code Pro"/>
              </a:rPr>
              <a:t>] = </a:t>
            </a:r>
            <a:r>
              <a:rPr lang="en-US" altLang="en-US" sz="1200" dirty="0">
                <a:solidFill>
                  <a:srgbClr val="AA7700"/>
                </a:solidFill>
                <a:latin typeface="Source Code Pro"/>
              </a:rPr>
              <a:t>$</a:t>
            </a:r>
            <a:r>
              <a:rPr lang="en-US" altLang="en-US" sz="1200" dirty="0" err="1">
                <a:solidFill>
                  <a:srgbClr val="AA7700"/>
                </a:solidFill>
                <a:latin typeface="Source Code Pro"/>
              </a:rPr>
              <a:t>captcha_string</a:t>
            </a:r>
            <a:r>
              <a:rPr lang="en-US" altLang="en-US" sz="1200" dirty="0">
                <a:solidFill>
                  <a:srgbClr val="000000"/>
                </a:solidFill>
                <a:latin typeface="Source Code Pro"/>
              </a:rPr>
              <a:t>;</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3A3A3A"/>
                </a:solidFill>
                <a:latin typeface="Source Code Pro"/>
              </a:rPr>
              <a:t> </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b="1" dirty="0">
                <a:solidFill>
                  <a:srgbClr val="006699"/>
                </a:solidFill>
                <a:latin typeface="Source Code Pro"/>
              </a:rPr>
              <a:t>for</a:t>
            </a:r>
            <a:r>
              <a:rPr lang="en-US" altLang="en-US" sz="1200" dirty="0">
                <a:solidFill>
                  <a:srgbClr val="000000"/>
                </a:solidFill>
                <a:latin typeface="Source Code Pro"/>
              </a:rPr>
              <a:t>(</a:t>
            </a:r>
            <a:r>
              <a:rPr lang="en-US" altLang="en-US" sz="1200" dirty="0">
                <a:solidFill>
                  <a:srgbClr val="AA7700"/>
                </a:solidFill>
                <a:latin typeface="Source Code Pro"/>
              </a:rPr>
              <a:t>$</a:t>
            </a:r>
            <a:r>
              <a:rPr lang="en-US" altLang="en-US" sz="1200" dirty="0" err="1">
                <a:solidFill>
                  <a:srgbClr val="AA7700"/>
                </a:solidFill>
                <a:latin typeface="Source Code Pro"/>
              </a:rPr>
              <a:t>i</a:t>
            </a:r>
            <a:r>
              <a:rPr lang="en-US" altLang="en-US" sz="1200" dirty="0">
                <a:solidFill>
                  <a:srgbClr val="3A3A3A"/>
                </a:solidFill>
                <a:latin typeface="Source Code Pro"/>
              </a:rPr>
              <a:t> </a:t>
            </a:r>
            <a:r>
              <a:rPr lang="en-US" altLang="en-US" sz="1200" dirty="0">
                <a:solidFill>
                  <a:srgbClr val="000000"/>
                </a:solidFill>
                <a:latin typeface="Source Code Pro"/>
              </a:rPr>
              <a:t>= 0; </a:t>
            </a:r>
            <a:r>
              <a:rPr lang="en-US" altLang="en-US" sz="1200" dirty="0">
                <a:solidFill>
                  <a:srgbClr val="AA7700"/>
                </a:solidFill>
                <a:latin typeface="Source Code Pro"/>
              </a:rPr>
              <a:t>$</a:t>
            </a:r>
            <a:r>
              <a:rPr lang="en-US" altLang="en-US" sz="1200" dirty="0" err="1">
                <a:solidFill>
                  <a:srgbClr val="AA7700"/>
                </a:solidFill>
                <a:latin typeface="Source Code Pro"/>
              </a:rPr>
              <a:t>i</a:t>
            </a:r>
            <a:r>
              <a:rPr lang="en-US" altLang="en-US" sz="1200" dirty="0">
                <a:solidFill>
                  <a:srgbClr val="3A3A3A"/>
                </a:solidFill>
                <a:latin typeface="Source Code Pro"/>
              </a:rPr>
              <a:t> </a:t>
            </a:r>
            <a:r>
              <a:rPr lang="en-US" altLang="en-US" sz="1200" dirty="0">
                <a:solidFill>
                  <a:srgbClr val="000000"/>
                </a:solidFill>
                <a:latin typeface="Source Code Pro"/>
              </a:rPr>
              <a:t>&lt; </a:t>
            </a:r>
            <a:r>
              <a:rPr lang="en-US" altLang="en-US" sz="1200" dirty="0">
                <a:solidFill>
                  <a:srgbClr val="AA7700"/>
                </a:solidFill>
                <a:latin typeface="Source Code Pro"/>
              </a:rPr>
              <a:t>$</a:t>
            </a:r>
            <a:r>
              <a:rPr lang="en-US" altLang="en-US" sz="1200" dirty="0" err="1">
                <a:solidFill>
                  <a:srgbClr val="AA7700"/>
                </a:solidFill>
                <a:latin typeface="Source Code Pro"/>
              </a:rPr>
              <a:t>string_length</a:t>
            </a:r>
            <a:r>
              <a:rPr lang="en-US" altLang="en-US" sz="1200" dirty="0">
                <a:solidFill>
                  <a:srgbClr val="000000"/>
                </a:solidFill>
                <a:latin typeface="Source Code Pro"/>
              </a:rPr>
              <a:t>; </a:t>
            </a:r>
            <a:r>
              <a:rPr lang="en-US" altLang="en-US" sz="1200" dirty="0">
                <a:solidFill>
                  <a:srgbClr val="AA7700"/>
                </a:solidFill>
                <a:latin typeface="Source Code Pro"/>
              </a:rPr>
              <a:t>$</a:t>
            </a:r>
            <a:r>
              <a:rPr lang="en-US" altLang="en-US" sz="1200" dirty="0" err="1">
                <a:solidFill>
                  <a:srgbClr val="AA7700"/>
                </a:solidFill>
                <a:latin typeface="Source Code Pro"/>
              </a:rPr>
              <a:t>i</a:t>
            </a:r>
            <a:r>
              <a:rPr lang="en-US" altLang="en-US" sz="1200" dirty="0">
                <a:solidFill>
                  <a:srgbClr val="000000"/>
                </a:solidFill>
                <a:latin typeface="Source Code Pro"/>
              </a:rPr>
              <a:t>++) {</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3A3A3A"/>
                </a:solidFill>
                <a:latin typeface="Source Code Pro"/>
              </a:rPr>
              <a:t>  </a:t>
            </a:r>
            <a:r>
              <a:rPr lang="en-US" altLang="en-US" sz="1200" dirty="0">
                <a:solidFill>
                  <a:srgbClr val="AA7700"/>
                </a:solidFill>
                <a:latin typeface="Source Code Pro"/>
              </a:rPr>
              <a:t>$</a:t>
            </a:r>
            <a:r>
              <a:rPr lang="en-US" altLang="en-US" sz="1200" dirty="0" err="1">
                <a:solidFill>
                  <a:srgbClr val="AA7700"/>
                </a:solidFill>
                <a:latin typeface="Source Code Pro"/>
              </a:rPr>
              <a:t>letter_space</a:t>
            </a:r>
            <a:r>
              <a:rPr lang="en-US" altLang="en-US" sz="1200" dirty="0">
                <a:solidFill>
                  <a:srgbClr val="3A3A3A"/>
                </a:solidFill>
                <a:latin typeface="Source Code Pro"/>
              </a:rPr>
              <a:t> </a:t>
            </a:r>
            <a:r>
              <a:rPr lang="en-US" altLang="en-US" sz="1200" dirty="0">
                <a:solidFill>
                  <a:srgbClr val="000000"/>
                </a:solidFill>
                <a:latin typeface="Source Code Pro"/>
              </a:rPr>
              <a:t>= 170/</a:t>
            </a:r>
            <a:r>
              <a:rPr lang="en-US" altLang="en-US" sz="1200" dirty="0">
                <a:solidFill>
                  <a:srgbClr val="AA7700"/>
                </a:solidFill>
                <a:latin typeface="Source Code Pro"/>
              </a:rPr>
              <a:t>$</a:t>
            </a:r>
            <a:r>
              <a:rPr lang="en-US" altLang="en-US" sz="1200" dirty="0" err="1">
                <a:solidFill>
                  <a:srgbClr val="AA7700"/>
                </a:solidFill>
                <a:latin typeface="Source Code Pro"/>
              </a:rPr>
              <a:t>string_length</a:t>
            </a:r>
            <a:r>
              <a:rPr lang="en-US" altLang="en-US" sz="1200" dirty="0">
                <a:solidFill>
                  <a:srgbClr val="000000"/>
                </a:solidFill>
                <a:latin typeface="Source Code Pro"/>
              </a:rPr>
              <a:t>;</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3A3A3A"/>
                </a:solidFill>
                <a:latin typeface="Source Code Pro"/>
              </a:rPr>
              <a:t>  </a:t>
            </a:r>
            <a:r>
              <a:rPr lang="en-US" altLang="en-US" sz="1200" dirty="0">
                <a:solidFill>
                  <a:srgbClr val="AA7700"/>
                </a:solidFill>
                <a:latin typeface="Source Code Pro"/>
              </a:rPr>
              <a:t>$initial</a:t>
            </a:r>
            <a:r>
              <a:rPr lang="en-US" altLang="en-US" sz="1200" dirty="0">
                <a:solidFill>
                  <a:srgbClr val="3A3A3A"/>
                </a:solidFill>
                <a:latin typeface="Source Code Pro"/>
              </a:rPr>
              <a:t> </a:t>
            </a:r>
            <a:r>
              <a:rPr lang="en-US" altLang="en-US" sz="1200" dirty="0">
                <a:solidFill>
                  <a:srgbClr val="000000"/>
                </a:solidFill>
                <a:latin typeface="Source Code Pro"/>
              </a:rPr>
              <a:t>= 15;</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3A3A3A"/>
                </a:solidFill>
                <a:latin typeface="Source Code Pro"/>
              </a:rPr>
              <a:t>   </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3A3A3A"/>
                </a:solidFill>
                <a:latin typeface="Source Code Pro"/>
              </a:rPr>
              <a:t>  </a:t>
            </a:r>
            <a:r>
              <a:rPr lang="en-US" altLang="en-US" sz="1200" dirty="0" err="1">
                <a:solidFill>
                  <a:srgbClr val="000000"/>
                </a:solidFill>
                <a:latin typeface="Source Code Pro"/>
              </a:rPr>
              <a:t>imagettftext</a:t>
            </a:r>
            <a:r>
              <a:rPr lang="en-US" altLang="en-US" sz="1200" dirty="0">
                <a:solidFill>
                  <a:srgbClr val="000000"/>
                </a:solidFill>
                <a:latin typeface="Source Code Pro"/>
              </a:rPr>
              <a:t>(</a:t>
            </a:r>
            <a:r>
              <a:rPr lang="en-US" altLang="en-US" sz="1200" dirty="0">
                <a:solidFill>
                  <a:srgbClr val="AA7700"/>
                </a:solidFill>
                <a:latin typeface="Source Code Pro"/>
              </a:rPr>
              <a:t>$image</a:t>
            </a:r>
            <a:r>
              <a:rPr lang="en-US" altLang="en-US" sz="1200" dirty="0">
                <a:solidFill>
                  <a:srgbClr val="000000"/>
                </a:solidFill>
                <a:latin typeface="Source Code Pro"/>
              </a:rPr>
              <a:t>, 24, rand(-15, 15), </a:t>
            </a:r>
            <a:r>
              <a:rPr lang="en-US" altLang="en-US" sz="1200" dirty="0">
                <a:solidFill>
                  <a:srgbClr val="AA7700"/>
                </a:solidFill>
                <a:latin typeface="Source Code Pro"/>
              </a:rPr>
              <a:t>$initial</a:t>
            </a:r>
            <a:r>
              <a:rPr lang="en-US" altLang="en-US" sz="1200" dirty="0">
                <a:solidFill>
                  <a:srgbClr val="3A3A3A"/>
                </a:solidFill>
                <a:latin typeface="Source Code Pro"/>
              </a:rPr>
              <a:t> </a:t>
            </a:r>
            <a:r>
              <a:rPr lang="en-US" altLang="en-US" sz="1200" dirty="0">
                <a:solidFill>
                  <a:srgbClr val="000000"/>
                </a:solidFill>
                <a:latin typeface="Source Code Pro"/>
              </a:rPr>
              <a:t>+ </a:t>
            </a:r>
            <a:r>
              <a:rPr lang="en-US" altLang="en-US" sz="1200" dirty="0">
                <a:solidFill>
                  <a:srgbClr val="AA7700"/>
                </a:solidFill>
                <a:latin typeface="Source Code Pro"/>
              </a:rPr>
              <a:t>$</a:t>
            </a:r>
            <a:r>
              <a:rPr lang="en-US" altLang="en-US" sz="1200" dirty="0" err="1">
                <a:solidFill>
                  <a:srgbClr val="AA7700"/>
                </a:solidFill>
                <a:latin typeface="Source Code Pro"/>
              </a:rPr>
              <a:t>i</a:t>
            </a:r>
            <a:r>
              <a:rPr lang="en-US" altLang="en-US" sz="1200" dirty="0">
                <a:solidFill>
                  <a:srgbClr val="000000"/>
                </a:solidFill>
                <a:latin typeface="Source Code Pro"/>
              </a:rPr>
              <a:t>*</a:t>
            </a:r>
            <a:r>
              <a:rPr lang="en-US" altLang="en-US" sz="1200" dirty="0">
                <a:solidFill>
                  <a:srgbClr val="AA7700"/>
                </a:solidFill>
                <a:latin typeface="Source Code Pro"/>
              </a:rPr>
              <a:t>$</a:t>
            </a:r>
            <a:r>
              <a:rPr lang="en-US" altLang="en-US" sz="1200" dirty="0" err="1">
                <a:solidFill>
                  <a:srgbClr val="AA7700"/>
                </a:solidFill>
                <a:latin typeface="Source Code Pro"/>
              </a:rPr>
              <a:t>letter_space</a:t>
            </a:r>
            <a:r>
              <a:rPr lang="en-US" altLang="en-US" sz="1200" dirty="0">
                <a:solidFill>
                  <a:srgbClr val="000000"/>
                </a:solidFill>
                <a:latin typeface="Source Code Pro"/>
              </a:rPr>
              <a:t>, rand(25, 45), </a:t>
            </a:r>
            <a:r>
              <a:rPr lang="en-US" altLang="en-US" sz="1200" dirty="0">
                <a:solidFill>
                  <a:srgbClr val="AA7700"/>
                </a:solidFill>
                <a:latin typeface="Source Code Pro"/>
              </a:rPr>
              <a:t>$</a:t>
            </a:r>
            <a:r>
              <a:rPr lang="en-US" altLang="en-US" sz="1200" dirty="0" err="1">
                <a:solidFill>
                  <a:srgbClr val="AA7700"/>
                </a:solidFill>
                <a:latin typeface="Source Code Pro"/>
              </a:rPr>
              <a:t>textcolors</a:t>
            </a:r>
            <a:r>
              <a:rPr lang="en-US" altLang="en-US" sz="1200" dirty="0">
                <a:solidFill>
                  <a:srgbClr val="000000"/>
                </a:solidFill>
                <a:latin typeface="Source Code Pro"/>
              </a:rPr>
              <a:t>[rand(0, 1)], </a:t>
            </a:r>
            <a:r>
              <a:rPr lang="en-US" altLang="en-US" sz="1200" dirty="0">
                <a:solidFill>
                  <a:srgbClr val="AA7700"/>
                </a:solidFill>
                <a:latin typeface="Source Code Pro"/>
              </a:rPr>
              <a:t>$fonts</a:t>
            </a:r>
            <a:r>
              <a:rPr lang="en-US" altLang="en-US" sz="1200" dirty="0">
                <a:solidFill>
                  <a:srgbClr val="000000"/>
                </a:solidFill>
                <a:latin typeface="Source Code Pro"/>
              </a:rPr>
              <a:t>[</a:t>
            </a:r>
            <a:r>
              <a:rPr lang="en-US" altLang="en-US" sz="1200" dirty="0" err="1">
                <a:solidFill>
                  <a:srgbClr val="FF1493"/>
                </a:solidFill>
                <a:latin typeface="Source Code Pro"/>
              </a:rPr>
              <a:t>array_rand</a:t>
            </a:r>
            <a:r>
              <a:rPr lang="en-US" altLang="en-US" sz="1200" dirty="0">
                <a:solidFill>
                  <a:srgbClr val="000000"/>
                </a:solidFill>
                <a:latin typeface="Source Code Pro"/>
              </a:rPr>
              <a:t>(</a:t>
            </a:r>
            <a:r>
              <a:rPr lang="en-US" altLang="en-US" sz="1200" dirty="0">
                <a:solidFill>
                  <a:srgbClr val="AA7700"/>
                </a:solidFill>
                <a:latin typeface="Source Code Pro"/>
              </a:rPr>
              <a:t>$fonts</a:t>
            </a:r>
            <a:r>
              <a:rPr lang="en-US" altLang="en-US" sz="1200" dirty="0">
                <a:solidFill>
                  <a:srgbClr val="000000"/>
                </a:solidFill>
                <a:latin typeface="Source Code Pro"/>
              </a:rPr>
              <a:t>)], </a:t>
            </a:r>
            <a:r>
              <a:rPr lang="en-US" altLang="en-US" sz="1200" dirty="0">
                <a:solidFill>
                  <a:srgbClr val="AA7700"/>
                </a:solidFill>
                <a:latin typeface="Source Code Pro"/>
              </a:rPr>
              <a:t>$</a:t>
            </a:r>
            <a:r>
              <a:rPr lang="en-US" altLang="en-US" sz="1200" dirty="0" err="1">
                <a:solidFill>
                  <a:srgbClr val="AA7700"/>
                </a:solidFill>
                <a:latin typeface="Source Code Pro"/>
              </a:rPr>
              <a:t>captcha_string</a:t>
            </a:r>
            <a:r>
              <a:rPr lang="en-US" altLang="en-US" sz="1200" dirty="0">
                <a:solidFill>
                  <a:srgbClr val="000000"/>
                </a:solidFill>
                <a:latin typeface="Source Code Pro"/>
              </a:rPr>
              <a:t>[</a:t>
            </a:r>
            <a:r>
              <a:rPr lang="en-US" altLang="en-US" sz="1200" dirty="0">
                <a:solidFill>
                  <a:srgbClr val="AA7700"/>
                </a:solidFill>
                <a:latin typeface="Source Code Pro"/>
              </a:rPr>
              <a:t>$</a:t>
            </a:r>
            <a:r>
              <a:rPr lang="en-US" altLang="en-US" sz="1200" dirty="0" err="1">
                <a:solidFill>
                  <a:srgbClr val="AA7700"/>
                </a:solidFill>
                <a:latin typeface="Source Code Pro"/>
              </a:rPr>
              <a:t>i</a:t>
            </a:r>
            <a:r>
              <a:rPr lang="en-US" altLang="en-US" sz="1200" dirty="0">
                <a:solidFill>
                  <a:srgbClr val="000000"/>
                </a:solidFill>
                <a:latin typeface="Source Code Pro"/>
              </a:rPr>
              <a:t>]);</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000000"/>
                </a:solidFill>
                <a:latin typeface="Source Code Pro"/>
              </a:rPr>
              <a:t>}</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3A3A3A"/>
                </a:solidFill>
                <a:latin typeface="Source Code Pro"/>
              </a:rPr>
              <a:t> </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000000"/>
                </a:solidFill>
                <a:latin typeface="Source Code Pro"/>
              </a:rPr>
              <a:t>header(</a:t>
            </a:r>
            <a:r>
              <a:rPr lang="en-US" altLang="en-US" sz="1200" dirty="0">
                <a:solidFill>
                  <a:srgbClr val="0000FF"/>
                </a:solidFill>
                <a:latin typeface="Source Code Pro"/>
              </a:rPr>
              <a:t>'Content-type: image/</a:t>
            </a:r>
            <a:r>
              <a:rPr lang="en-US" altLang="en-US" sz="1200" dirty="0" err="1">
                <a:solidFill>
                  <a:srgbClr val="0000FF"/>
                </a:solidFill>
                <a:latin typeface="Source Code Pro"/>
              </a:rPr>
              <a:t>png</a:t>
            </a:r>
            <a:r>
              <a:rPr lang="en-US" altLang="en-US" sz="1200" dirty="0">
                <a:solidFill>
                  <a:srgbClr val="0000FF"/>
                </a:solidFill>
                <a:latin typeface="Source Code Pro"/>
              </a:rPr>
              <a:t>'</a:t>
            </a:r>
            <a:r>
              <a:rPr lang="en-US" altLang="en-US" sz="1200" dirty="0">
                <a:solidFill>
                  <a:srgbClr val="000000"/>
                </a:solidFill>
                <a:latin typeface="Source Code Pro"/>
              </a:rPr>
              <a:t>);</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err="1">
                <a:solidFill>
                  <a:srgbClr val="000000"/>
                </a:solidFill>
                <a:latin typeface="Source Code Pro"/>
              </a:rPr>
              <a:t>imagepng</a:t>
            </a:r>
            <a:r>
              <a:rPr lang="en-US" altLang="en-US" sz="1200" dirty="0">
                <a:solidFill>
                  <a:srgbClr val="000000"/>
                </a:solidFill>
                <a:latin typeface="Source Code Pro"/>
              </a:rPr>
              <a:t>(</a:t>
            </a:r>
            <a:r>
              <a:rPr lang="en-US" altLang="en-US" sz="1200" dirty="0">
                <a:solidFill>
                  <a:srgbClr val="AA7700"/>
                </a:solidFill>
                <a:latin typeface="Source Code Pro"/>
              </a:rPr>
              <a:t>$image</a:t>
            </a:r>
            <a:r>
              <a:rPr lang="en-US" altLang="en-US" sz="1200" dirty="0">
                <a:solidFill>
                  <a:srgbClr val="000000"/>
                </a:solidFill>
                <a:latin typeface="Source Code Pro"/>
              </a:rPr>
              <a:t>);</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err="1">
                <a:solidFill>
                  <a:srgbClr val="000000"/>
                </a:solidFill>
                <a:latin typeface="Source Code Pro"/>
              </a:rPr>
              <a:t>imagedestroy</a:t>
            </a:r>
            <a:r>
              <a:rPr lang="en-US" altLang="en-US" sz="1200" dirty="0">
                <a:solidFill>
                  <a:srgbClr val="000000"/>
                </a:solidFill>
                <a:latin typeface="Source Code Pro"/>
              </a:rPr>
              <a:t>(</a:t>
            </a:r>
            <a:r>
              <a:rPr lang="en-US" altLang="en-US" sz="1200" dirty="0">
                <a:solidFill>
                  <a:srgbClr val="AA7700"/>
                </a:solidFill>
                <a:latin typeface="Source Code Pro"/>
              </a:rPr>
              <a:t>$image</a:t>
            </a:r>
            <a:r>
              <a:rPr lang="en-US" altLang="en-US" sz="1200" dirty="0">
                <a:solidFill>
                  <a:srgbClr val="000000"/>
                </a:solidFill>
                <a:latin typeface="Source Code Pro"/>
              </a:rPr>
              <a:t>);</a:t>
            </a:r>
            <a:endParaRPr kumimoji="0" lang="en-US" altLang="en-US" sz="12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200" dirty="0">
                <a:solidFill>
                  <a:srgbClr val="000000"/>
                </a:solidFill>
                <a:latin typeface="Source Code Pro"/>
              </a:rPr>
              <a:t>?&gt;</a:t>
            </a:r>
            <a:endParaRPr kumimoji="0" lang="en-US" altLang="en-US" sz="1200" b="0" i="0" u="none" strike="noStrike" cap="none" normalizeH="0" baseline="0" dirty="0" smtClean="0">
              <a:ln>
                <a:noFill/>
              </a:ln>
              <a:solidFill>
                <a:schemeClr val="tx1"/>
              </a:solidFill>
              <a:effectLst/>
              <a:latin typeface="Arial" panose="020B0604020202020204" pitchFamily="34" charset="0"/>
            </a:endParaRPr>
          </a:p>
        </p:txBody>
      </p:sp>
      <p:sp>
        <p:nvSpPr>
          <p:cNvPr id="5" name="Rectangle 4"/>
          <p:cNvSpPr/>
          <p:nvPr/>
        </p:nvSpPr>
        <p:spPr>
          <a:xfrm>
            <a:off x="2340243" y="348734"/>
            <a:ext cx="5972532" cy="369332"/>
          </a:xfrm>
          <a:prstGeom prst="rect">
            <a:avLst/>
          </a:prstGeom>
        </p:spPr>
        <p:txBody>
          <a:bodyPr wrap="none">
            <a:spAutoFit/>
          </a:bodyPr>
          <a:lstStyle/>
          <a:p>
            <a:r>
              <a:rPr lang="en-IN" b="1" i="0" u="sng" dirty="0" smtClean="0">
                <a:solidFill>
                  <a:srgbClr val="3A3A3A"/>
                </a:solidFill>
                <a:effectLst/>
                <a:latin typeface="Roboto"/>
              </a:rPr>
              <a:t>Adding the CAPTCHA to Our Contact Form (</a:t>
            </a:r>
            <a:r>
              <a:rPr lang="en-IN" b="1" i="0" u="sng" dirty="0" err="1" smtClean="0">
                <a:solidFill>
                  <a:srgbClr val="3A3A3A"/>
                </a:solidFill>
                <a:effectLst/>
                <a:latin typeface="Roboto"/>
              </a:rPr>
              <a:t>Contd</a:t>
            </a:r>
            <a:r>
              <a:rPr lang="en-IN" b="1" u="sng" dirty="0" smtClean="0">
                <a:solidFill>
                  <a:srgbClr val="3A3A3A"/>
                </a:solidFill>
                <a:latin typeface="Roboto"/>
              </a:rPr>
              <a:t>…</a:t>
            </a:r>
            <a:r>
              <a:rPr lang="en-IN" b="1" i="0" u="sng" dirty="0" smtClean="0">
                <a:solidFill>
                  <a:srgbClr val="3A3A3A"/>
                </a:solidFill>
                <a:effectLst/>
                <a:latin typeface="Roboto"/>
              </a:rPr>
              <a:t>)</a:t>
            </a:r>
            <a:endParaRPr lang="en-IN" b="1" i="0" u="sng" dirty="0">
              <a:solidFill>
                <a:srgbClr val="3A3A3A"/>
              </a:solidFill>
              <a:effectLst/>
              <a:latin typeface="Roboto"/>
            </a:endParaRPr>
          </a:p>
        </p:txBody>
      </p:sp>
    </p:spTree>
    <p:extLst>
      <p:ext uri="{BB962C8B-B14F-4D97-AF65-F5344CB8AC3E}">
        <p14:creationId xmlns:p14="http://schemas.microsoft.com/office/powerpoint/2010/main" val="3800723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781300" y="2049506"/>
            <a:ext cx="80264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Source Code Pro"/>
              </a:rPr>
              <a:t>&lt;</a:t>
            </a:r>
            <a:r>
              <a:rPr kumimoji="0" lang="en-US" altLang="en-US" sz="1200" b="1" i="0" u="none" strike="noStrike" cap="none" normalizeH="0" baseline="0" dirty="0" smtClean="0">
                <a:ln>
                  <a:noFill/>
                </a:ln>
                <a:solidFill>
                  <a:srgbClr val="006699"/>
                </a:solidFill>
                <a:effectLst/>
                <a:latin typeface="Source Code Pro"/>
              </a:rPr>
              <a:t>div</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808080"/>
                </a:solidFill>
                <a:effectLst/>
                <a:latin typeface="Source Code Pro"/>
              </a:rPr>
              <a:t>class</a:t>
            </a:r>
            <a:r>
              <a:rPr kumimoji="0" lang="en-US" altLang="en-US" sz="1200" b="0" i="0" u="none" strike="noStrike" cap="none" normalizeH="0" baseline="0" dirty="0" smtClean="0">
                <a:ln>
                  <a:noFill/>
                </a:ln>
                <a:solidFill>
                  <a:srgbClr val="000000"/>
                </a:solidFill>
                <a:effectLst/>
                <a:latin typeface="Source Code Pro"/>
              </a:rPr>
              <a:t>=</a:t>
            </a:r>
            <a:r>
              <a:rPr kumimoji="0" lang="en-US" altLang="en-US" sz="1200" b="0" i="0" u="none" strike="noStrike" cap="none" normalizeH="0" baseline="0" dirty="0" smtClean="0">
                <a:ln>
                  <a:noFill/>
                </a:ln>
                <a:solidFill>
                  <a:srgbClr val="0000FF"/>
                </a:solidFill>
                <a:effectLst/>
                <a:latin typeface="Source Code Pro"/>
              </a:rPr>
              <a:t>"</a:t>
            </a:r>
            <a:r>
              <a:rPr kumimoji="0" lang="en-US" altLang="en-US" sz="1200" b="0" i="0" u="none" strike="noStrike" cap="none" normalizeH="0" baseline="0" dirty="0" err="1" smtClean="0">
                <a:ln>
                  <a:noFill/>
                </a:ln>
                <a:solidFill>
                  <a:srgbClr val="0000FF"/>
                </a:solidFill>
                <a:effectLst/>
                <a:latin typeface="Source Code Pro"/>
              </a:rPr>
              <a:t>elem</a:t>
            </a:r>
            <a:r>
              <a:rPr kumimoji="0" lang="en-US" altLang="en-US" sz="1200" b="0" i="0" u="none" strike="noStrike" cap="none" normalizeH="0" baseline="0" dirty="0" smtClean="0">
                <a:ln>
                  <a:noFill/>
                </a:ln>
                <a:solidFill>
                  <a:srgbClr val="0000FF"/>
                </a:solidFill>
                <a:effectLst/>
                <a:latin typeface="Source Code Pro"/>
              </a:rPr>
              <a:t>-group"</a:t>
            </a:r>
            <a:r>
              <a:rPr kumimoji="0" lang="en-US" altLang="en-US" sz="1200" b="0" i="0" u="none" strike="noStrike" cap="none" normalizeH="0" baseline="0" dirty="0" smtClean="0">
                <a:ln>
                  <a:noFill/>
                </a:ln>
                <a:solidFill>
                  <a:srgbClr val="000000"/>
                </a:solidFill>
                <a:effectLst/>
                <a:latin typeface="Source Code Pro"/>
              </a:rPr>
              <a:t>&gt;</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000000"/>
                </a:solidFill>
                <a:effectLst/>
                <a:latin typeface="Source Code Pro"/>
              </a:rPr>
              <a:t>&lt;</a:t>
            </a:r>
            <a:r>
              <a:rPr kumimoji="0" lang="en-US" altLang="en-US" sz="1200" b="1" i="0" u="none" strike="noStrike" cap="none" normalizeH="0" baseline="0" dirty="0" smtClean="0">
                <a:ln>
                  <a:noFill/>
                </a:ln>
                <a:solidFill>
                  <a:srgbClr val="006699"/>
                </a:solidFill>
                <a:effectLst/>
                <a:latin typeface="Source Code Pro"/>
              </a:rPr>
              <a:t>label</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808080"/>
                </a:solidFill>
                <a:effectLst/>
                <a:latin typeface="Source Code Pro"/>
              </a:rPr>
              <a:t>for</a:t>
            </a:r>
            <a:r>
              <a:rPr kumimoji="0" lang="en-US" altLang="en-US" sz="1200" b="0" i="0" u="none" strike="noStrike" cap="none" normalizeH="0" baseline="0" dirty="0" smtClean="0">
                <a:ln>
                  <a:noFill/>
                </a:ln>
                <a:solidFill>
                  <a:srgbClr val="000000"/>
                </a:solidFill>
                <a:effectLst/>
                <a:latin typeface="Source Code Pro"/>
              </a:rPr>
              <a:t>=</a:t>
            </a:r>
            <a:r>
              <a:rPr kumimoji="0" lang="en-US" altLang="en-US" sz="1200" b="0" i="0" u="none" strike="noStrike" cap="none" normalizeH="0" baseline="0" dirty="0" smtClean="0">
                <a:ln>
                  <a:noFill/>
                </a:ln>
                <a:solidFill>
                  <a:srgbClr val="0000FF"/>
                </a:solidFill>
                <a:effectLst/>
                <a:latin typeface="Source Code Pro"/>
              </a:rPr>
              <a:t>"captcha"</a:t>
            </a:r>
            <a:r>
              <a:rPr kumimoji="0" lang="en-US" altLang="en-US" sz="1200" b="0" i="0" u="none" strike="noStrike" cap="none" normalizeH="0" baseline="0" dirty="0" smtClean="0">
                <a:ln>
                  <a:noFill/>
                </a:ln>
                <a:solidFill>
                  <a:srgbClr val="000000"/>
                </a:solidFill>
                <a:effectLst/>
                <a:latin typeface="Source Code Pro"/>
              </a:rPr>
              <a:t>&gt;Please Enter the Captcha Text&lt;/</a:t>
            </a:r>
            <a:r>
              <a:rPr kumimoji="0" lang="en-US" altLang="en-US" sz="1200" b="1" i="0" u="none" strike="noStrike" cap="none" normalizeH="0" baseline="0" dirty="0" smtClean="0">
                <a:ln>
                  <a:noFill/>
                </a:ln>
                <a:solidFill>
                  <a:srgbClr val="006699"/>
                </a:solidFill>
                <a:effectLst/>
                <a:latin typeface="Source Code Pro"/>
              </a:rPr>
              <a:t>label</a:t>
            </a:r>
            <a:r>
              <a:rPr kumimoji="0" lang="en-US" altLang="en-US" sz="1200" b="0" i="0" u="none" strike="noStrike" cap="none" normalizeH="0" baseline="0" dirty="0" smtClean="0">
                <a:ln>
                  <a:noFill/>
                </a:ln>
                <a:solidFill>
                  <a:srgbClr val="000000"/>
                </a:solidFill>
                <a:effectLst/>
                <a:latin typeface="Source Code Pro"/>
              </a:rPr>
              <a:t>&gt;</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000000"/>
                </a:solidFill>
                <a:effectLst/>
                <a:latin typeface="Source Code Pro"/>
              </a:rPr>
              <a:t>&lt;</a:t>
            </a:r>
            <a:r>
              <a:rPr kumimoji="0" lang="en-US" altLang="en-US" sz="1200" b="1" i="0" u="none" strike="noStrike" cap="none" normalizeH="0" baseline="0" dirty="0" err="1" smtClean="0">
                <a:ln>
                  <a:noFill/>
                </a:ln>
                <a:solidFill>
                  <a:srgbClr val="006699"/>
                </a:solidFill>
                <a:effectLst/>
                <a:latin typeface="Source Code Pro"/>
              </a:rPr>
              <a:t>img</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err="1" smtClean="0">
                <a:ln>
                  <a:noFill/>
                </a:ln>
                <a:solidFill>
                  <a:srgbClr val="808080"/>
                </a:solidFill>
                <a:effectLst/>
                <a:latin typeface="Source Code Pro"/>
              </a:rPr>
              <a:t>src</a:t>
            </a:r>
            <a:r>
              <a:rPr kumimoji="0" lang="en-US" altLang="en-US" sz="1200" b="0" i="0" u="none" strike="noStrike" cap="none" normalizeH="0" baseline="0" dirty="0" smtClean="0">
                <a:ln>
                  <a:noFill/>
                </a:ln>
                <a:solidFill>
                  <a:srgbClr val="000000"/>
                </a:solidFill>
                <a:effectLst/>
                <a:latin typeface="Source Code Pro"/>
              </a:rPr>
              <a:t>=</a:t>
            </a:r>
            <a:r>
              <a:rPr kumimoji="0" lang="en-US" altLang="en-US" sz="1200" b="0" i="0" u="none" strike="noStrike" cap="none" normalizeH="0" baseline="0" dirty="0" smtClean="0">
                <a:ln>
                  <a:noFill/>
                </a:ln>
                <a:solidFill>
                  <a:srgbClr val="0000FF"/>
                </a:solidFill>
                <a:effectLst/>
                <a:latin typeface="Source Code Pro"/>
              </a:rPr>
              <a:t>"</a:t>
            </a:r>
            <a:r>
              <a:rPr kumimoji="0" lang="en-US" altLang="en-US" sz="1200" b="0" i="0" u="none" strike="noStrike" cap="none" normalizeH="0" baseline="0" dirty="0" err="1" smtClean="0">
                <a:ln>
                  <a:noFill/>
                </a:ln>
                <a:solidFill>
                  <a:srgbClr val="0000FF"/>
                </a:solidFill>
                <a:effectLst/>
                <a:latin typeface="Source Code Pro"/>
              </a:rPr>
              <a:t>captcha.php</a:t>
            </a:r>
            <a:r>
              <a:rPr kumimoji="0" lang="en-US" altLang="en-US" sz="1200" b="0" i="0" u="none" strike="noStrike" cap="none" normalizeH="0" baseline="0" dirty="0" smtClean="0">
                <a:ln>
                  <a:noFill/>
                </a:ln>
                <a:solidFill>
                  <a:srgbClr val="0000FF"/>
                </a:solidFill>
                <a:effectLst/>
                <a:latin typeface="Source Code Pro"/>
              </a:rPr>
              <a:t>"</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808080"/>
                </a:solidFill>
                <a:effectLst/>
                <a:latin typeface="Source Code Pro"/>
              </a:rPr>
              <a:t>alt</a:t>
            </a:r>
            <a:r>
              <a:rPr kumimoji="0" lang="en-US" altLang="en-US" sz="1200" b="0" i="0" u="none" strike="noStrike" cap="none" normalizeH="0" baseline="0" dirty="0" smtClean="0">
                <a:ln>
                  <a:noFill/>
                </a:ln>
                <a:solidFill>
                  <a:srgbClr val="000000"/>
                </a:solidFill>
                <a:effectLst/>
                <a:latin typeface="Source Code Pro"/>
              </a:rPr>
              <a:t>=</a:t>
            </a:r>
            <a:r>
              <a:rPr kumimoji="0" lang="en-US" altLang="en-US" sz="1200" b="0" i="0" u="none" strike="noStrike" cap="none" normalizeH="0" baseline="0" dirty="0" smtClean="0">
                <a:ln>
                  <a:noFill/>
                </a:ln>
                <a:solidFill>
                  <a:srgbClr val="0000FF"/>
                </a:solidFill>
                <a:effectLst/>
                <a:latin typeface="Source Code Pro"/>
              </a:rPr>
              <a:t>"CAPTCHA"</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808080"/>
                </a:solidFill>
                <a:effectLst/>
                <a:latin typeface="Source Code Pro"/>
              </a:rPr>
              <a:t>class</a:t>
            </a:r>
            <a:r>
              <a:rPr kumimoji="0" lang="en-US" altLang="en-US" sz="1200" b="0" i="0" u="none" strike="noStrike" cap="none" normalizeH="0" baseline="0" dirty="0" smtClean="0">
                <a:ln>
                  <a:noFill/>
                </a:ln>
                <a:solidFill>
                  <a:srgbClr val="000000"/>
                </a:solidFill>
                <a:effectLst/>
                <a:latin typeface="Source Code Pro"/>
              </a:rPr>
              <a:t>=</a:t>
            </a:r>
            <a:r>
              <a:rPr kumimoji="0" lang="en-US" altLang="en-US" sz="1200" b="0" i="0" u="none" strike="noStrike" cap="none" normalizeH="0" baseline="0" dirty="0" smtClean="0">
                <a:ln>
                  <a:noFill/>
                </a:ln>
                <a:solidFill>
                  <a:srgbClr val="0000FF"/>
                </a:solidFill>
                <a:effectLst/>
                <a:latin typeface="Source Code Pro"/>
              </a:rPr>
              <a:t>"captcha-image"</a:t>
            </a:r>
            <a:r>
              <a:rPr kumimoji="0" lang="en-US" altLang="en-US" sz="1200" b="0" i="0" u="none" strike="noStrike" cap="none" normalizeH="0" baseline="0" dirty="0" smtClean="0">
                <a:ln>
                  <a:noFill/>
                </a:ln>
                <a:solidFill>
                  <a:srgbClr val="000000"/>
                </a:solidFill>
                <a:effectLst/>
                <a:latin typeface="Source Code Pro"/>
              </a:rPr>
              <a:t>&gt;&lt;</a:t>
            </a:r>
            <a:r>
              <a:rPr kumimoji="0" lang="en-US" altLang="en-US" sz="1200" b="1" i="0" u="none" strike="noStrike" cap="none" normalizeH="0" baseline="0" dirty="0" err="1" smtClean="0">
                <a:ln>
                  <a:noFill/>
                </a:ln>
                <a:solidFill>
                  <a:srgbClr val="006699"/>
                </a:solidFill>
                <a:effectLst/>
                <a:latin typeface="Source Code Pro"/>
              </a:rPr>
              <a:t>i</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808080"/>
                </a:solidFill>
                <a:effectLst/>
                <a:latin typeface="Source Code Pro"/>
              </a:rPr>
              <a:t>class</a:t>
            </a:r>
            <a:r>
              <a:rPr kumimoji="0" lang="en-US" altLang="en-US" sz="1200" b="0" i="0" u="none" strike="noStrike" cap="none" normalizeH="0" baseline="0" dirty="0" smtClean="0">
                <a:ln>
                  <a:noFill/>
                </a:ln>
                <a:solidFill>
                  <a:srgbClr val="000000"/>
                </a:solidFill>
                <a:effectLst/>
                <a:latin typeface="Source Code Pro"/>
              </a:rPr>
              <a:t>=</a:t>
            </a:r>
            <a:r>
              <a:rPr kumimoji="0" lang="en-US" altLang="en-US" sz="1200" b="0" i="0" u="none" strike="noStrike" cap="none" normalizeH="0" baseline="0" dirty="0" smtClean="0">
                <a:ln>
                  <a:noFill/>
                </a:ln>
                <a:solidFill>
                  <a:srgbClr val="0000FF"/>
                </a:solidFill>
                <a:effectLst/>
                <a:latin typeface="Source Code Pro"/>
              </a:rPr>
              <a:t>"</a:t>
            </a:r>
            <a:r>
              <a:rPr kumimoji="0" lang="en-US" altLang="en-US" sz="1200" b="0" i="0" u="none" strike="noStrike" cap="none" normalizeH="0" baseline="0" dirty="0" err="1" smtClean="0">
                <a:ln>
                  <a:noFill/>
                </a:ln>
                <a:solidFill>
                  <a:srgbClr val="0000FF"/>
                </a:solidFill>
                <a:effectLst/>
                <a:latin typeface="Source Code Pro"/>
              </a:rPr>
              <a:t>fas</a:t>
            </a:r>
            <a:r>
              <a:rPr kumimoji="0" lang="en-US" altLang="en-US" sz="1200" b="0" i="0" u="none" strike="noStrike" cap="none" normalizeH="0" baseline="0" dirty="0" smtClean="0">
                <a:ln>
                  <a:noFill/>
                </a:ln>
                <a:solidFill>
                  <a:srgbClr val="0000FF"/>
                </a:solidFill>
                <a:effectLst/>
                <a:latin typeface="Source Code Pro"/>
              </a:rPr>
              <a:t> fa-redo refresh-captcha"</a:t>
            </a:r>
            <a:r>
              <a:rPr kumimoji="0" lang="en-US" altLang="en-US" sz="1200" b="0" i="0" u="none" strike="noStrike" cap="none" normalizeH="0" baseline="0" dirty="0" smtClean="0">
                <a:ln>
                  <a:noFill/>
                </a:ln>
                <a:solidFill>
                  <a:srgbClr val="000000"/>
                </a:solidFill>
                <a:effectLst/>
                <a:latin typeface="Source Code Pro"/>
              </a:rPr>
              <a:t>&gt;&lt;/</a:t>
            </a:r>
            <a:r>
              <a:rPr kumimoji="0" lang="en-US" altLang="en-US" sz="1200" b="1" i="0" u="none" strike="noStrike" cap="none" normalizeH="0" baseline="0" dirty="0" err="1" smtClean="0">
                <a:ln>
                  <a:noFill/>
                </a:ln>
                <a:solidFill>
                  <a:srgbClr val="006699"/>
                </a:solidFill>
                <a:effectLst/>
                <a:latin typeface="Source Code Pro"/>
              </a:rPr>
              <a:t>i</a:t>
            </a:r>
            <a:r>
              <a:rPr kumimoji="0" lang="en-US" altLang="en-US" sz="1200" b="0" i="0" u="none" strike="noStrike" cap="none" normalizeH="0" baseline="0" dirty="0" smtClean="0">
                <a:ln>
                  <a:noFill/>
                </a:ln>
                <a:solidFill>
                  <a:srgbClr val="000000"/>
                </a:solidFill>
                <a:effectLst/>
                <a:latin typeface="Source Code Pro"/>
              </a:rPr>
              <a:t>&gt;</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000000"/>
                </a:solidFill>
                <a:effectLst/>
                <a:latin typeface="Source Code Pro"/>
              </a:rPr>
              <a:t>&lt;</a:t>
            </a:r>
            <a:r>
              <a:rPr kumimoji="0" lang="en-US" altLang="en-US" sz="1200" b="1" i="0" u="none" strike="noStrike" cap="none" normalizeH="0" baseline="0" dirty="0" err="1" smtClean="0">
                <a:ln>
                  <a:noFill/>
                </a:ln>
                <a:solidFill>
                  <a:srgbClr val="006699"/>
                </a:solidFill>
                <a:effectLst/>
                <a:latin typeface="Source Code Pro"/>
              </a:rPr>
              <a:t>br</a:t>
            </a:r>
            <a:r>
              <a:rPr kumimoji="0" lang="en-US" altLang="en-US" sz="1200" b="0" i="0" u="none" strike="noStrike" cap="none" normalizeH="0" baseline="0" dirty="0" smtClean="0">
                <a:ln>
                  <a:noFill/>
                </a:ln>
                <a:solidFill>
                  <a:srgbClr val="000000"/>
                </a:solidFill>
                <a:effectLst/>
                <a:latin typeface="Source Code Pro"/>
              </a:rPr>
              <a:t>&gt;</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000000"/>
                </a:solidFill>
                <a:effectLst/>
                <a:latin typeface="Source Code Pro"/>
              </a:rPr>
              <a:t>&lt;</a:t>
            </a:r>
            <a:r>
              <a:rPr kumimoji="0" lang="en-US" altLang="en-US" sz="1200" b="1" i="0" u="none" strike="noStrike" cap="none" normalizeH="0" baseline="0" dirty="0" smtClean="0">
                <a:ln>
                  <a:noFill/>
                </a:ln>
                <a:solidFill>
                  <a:srgbClr val="006699"/>
                </a:solidFill>
                <a:effectLst/>
                <a:latin typeface="Source Code Pro"/>
              </a:rPr>
              <a:t>input</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808080"/>
                </a:solidFill>
                <a:effectLst/>
                <a:latin typeface="Source Code Pro"/>
              </a:rPr>
              <a:t>type</a:t>
            </a:r>
            <a:r>
              <a:rPr kumimoji="0" lang="en-US" altLang="en-US" sz="1200" b="0" i="0" u="none" strike="noStrike" cap="none" normalizeH="0" baseline="0" dirty="0" smtClean="0">
                <a:ln>
                  <a:noFill/>
                </a:ln>
                <a:solidFill>
                  <a:srgbClr val="000000"/>
                </a:solidFill>
                <a:effectLst/>
                <a:latin typeface="Source Code Pro"/>
              </a:rPr>
              <a:t>=</a:t>
            </a:r>
            <a:r>
              <a:rPr kumimoji="0" lang="en-US" altLang="en-US" sz="1200" b="0" i="0" u="none" strike="noStrike" cap="none" normalizeH="0" baseline="0" dirty="0" smtClean="0">
                <a:ln>
                  <a:noFill/>
                </a:ln>
                <a:solidFill>
                  <a:srgbClr val="0000FF"/>
                </a:solidFill>
                <a:effectLst/>
                <a:latin typeface="Source Code Pro"/>
              </a:rPr>
              <a:t>"text"</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808080"/>
                </a:solidFill>
                <a:effectLst/>
                <a:latin typeface="Source Code Pro"/>
              </a:rPr>
              <a:t>id</a:t>
            </a:r>
            <a:r>
              <a:rPr kumimoji="0" lang="en-US" altLang="en-US" sz="1200" b="0" i="0" u="none" strike="noStrike" cap="none" normalizeH="0" baseline="0" dirty="0" smtClean="0">
                <a:ln>
                  <a:noFill/>
                </a:ln>
                <a:solidFill>
                  <a:srgbClr val="000000"/>
                </a:solidFill>
                <a:effectLst/>
                <a:latin typeface="Source Code Pro"/>
              </a:rPr>
              <a:t>=</a:t>
            </a:r>
            <a:r>
              <a:rPr kumimoji="0" lang="en-US" altLang="en-US" sz="1200" b="0" i="0" u="none" strike="noStrike" cap="none" normalizeH="0" baseline="0" dirty="0" smtClean="0">
                <a:ln>
                  <a:noFill/>
                </a:ln>
                <a:solidFill>
                  <a:srgbClr val="0000FF"/>
                </a:solidFill>
                <a:effectLst/>
                <a:latin typeface="Source Code Pro"/>
              </a:rPr>
              <a:t>"captcha"</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808080"/>
                </a:solidFill>
                <a:effectLst/>
                <a:latin typeface="Source Code Pro"/>
              </a:rPr>
              <a:t>name</a:t>
            </a:r>
            <a:r>
              <a:rPr kumimoji="0" lang="en-US" altLang="en-US" sz="1200" b="0" i="0" u="none" strike="noStrike" cap="none" normalizeH="0" baseline="0" dirty="0" smtClean="0">
                <a:ln>
                  <a:noFill/>
                </a:ln>
                <a:solidFill>
                  <a:srgbClr val="000000"/>
                </a:solidFill>
                <a:effectLst/>
                <a:latin typeface="Source Code Pro"/>
              </a:rPr>
              <a:t>=</a:t>
            </a:r>
            <a:r>
              <a:rPr kumimoji="0" lang="en-US" altLang="en-US" sz="1200" b="0" i="0" u="none" strike="noStrike" cap="none" normalizeH="0" baseline="0" dirty="0" smtClean="0">
                <a:ln>
                  <a:noFill/>
                </a:ln>
                <a:solidFill>
                  <a:srgbClr val="0000FF"/>
                </a:solidFill>
                <a:effectLst/>
                <a:latin typeface="Source Code Pro"/>
              </a:rPr>
              <a:t>"</a:t>
            </a:r>
            <a:r>
              <a:rPr kumimoji="0" lang="en-US" altLang="en-US" sz="1200" b="0" i="0" u="none" strike="noStrike" cap="none" normalizeH="0" baseline="0" dirty="0" err="1" smtClean="0">
                <a:ln>
                  <a:noFill/>
                </a:ln>
                <a:solidFill>
                  <a:srgbClr val="0000FF"/>
                </a:solidFill>
                <a:effectLst/>
                <a:latin typeface="Source Code Pro"/>
              </a:rPr>
              <a:t>captcha_challenge</a:t>
            </a:r>
            <a:r>
              <a:rPr kumimoji="0" lang="en-US" altLang="en-US" sz="1200" b="0" i="0" u="none" strike="noStrike" cap="none" normalizeH="0" baseline="0" dirty="0" smtClean="0">
                <a:ln>
                  <a:noFill/>
                </a:ln>
                <a:solidFill>
                  <a:srgbClr val="0000FF"/>
                </a:solidFill>
                <a:effectLst/>
                <a:latin typeface="Source Code Pro"/>
              </a:rPr>
              <a:t>"</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808080"/>
                </a:solidFill>
                <a:effectLst/>
                <a:latin typeface="Source Code Pro"/>
              </a:rPr>
              <a:t>pattern</a:t>
            </a:r>
            <a:r>
              <a:rPr kumimoji="0" lang="en-US" altLang="en-US" sz="1200" b="0" i="0" u="none" strike="noStrike" cap="none" normalizeH="0" baseline="0" dirty="0" smtClean="0">
                <a:ln>
                  <a:noFill/>
                </a:ln>
                <a:solidFill>
                  <a:srgbClr val="000000"/>
                </a:solidFill>
                <a:effectLst/>
                <a:latin typeface="Source Code Pro"/>
              </a:rPr>
              <a:t>=</a:t>
            </a:r>
            <a:r>
              <a:rPr kumimoji="0" lang="en-US" altLang="en-US" sz="1200" b="0" i="0" u="none" strike="noStrike" cap="none" normalizeH="0" baseline="0" dirty="0" smtClean="0">
                <a:ln>
                  <a:noFill/>
                </a:ln>
                <a:solidFill>
                  <a:srgbClr val="0000FF"/>
                </a:solidFill>
                <a:effectLst/>
                <a:latin typeface="Source Code Pro"/>
              </a:rPr>
              <a:t>"[A-Z]{6}"</a:t>
            </a:r>
            <a:r>
              <a:rPr kumimoji="0" lang="en-US" altLang="en-US" sz="1200" b="0" i="0" u="none" strike="noStrike" cap="none" normalizeH="0" baseline="0" dirty="0" smtClean="0">
                <a:ln>
                  <a:noFill/>
                </a:ln>
                <a:solidFill>
                  <a:srgbClr val="000000"/>
                </a:solidFill>
                <a:effectLst/>
                <a:latin typeface="Source Code Pro"/>
              </a:rPr>
              <a:t>&gt;</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Source Code Pro"/>
              </a:rPr>
              <a:t>&lt;/</a:t>
            </a:r>
            <a:r>
              <a:rPr kumimoji="0" lang="en-US" altLang="en-US" sz="1200" b="1" i="0" u="none" strike="noStrike" cap="none" normalizeH="0" baseline="0" dirty="0" smtClean="0">
                <a:ln>
                  <a:noFill/>
                </a:ln>
                <a:solidFill>
                  <a:srgbClr val="006699"/>
                </a:solidFill>
                <a:effectLst/>
                <a:latin typeface="Source Code Pro"/>
              </a:rPr>
              <a:t>div</a:t>
            </a:r>
            <a:r>
              <a:rPr kumimoji="0" lang="en-US" altLang="en-US" sz="1200" b="0" i="0" u="none" strike="noStrike" cap="none" normalizeH="0" baseline="0" dirty="0" smtClean="0">
                <a:ln>
                  <a:noFill/>
                </a:ln>
                <a:solidFill>
                  <a:srgbClr val="000000"/>
                </a:solidFill>
                <a:effectLst/>
                <a:latin typeface="Source Code Pro"/>
              </a:rPr>
              <a:t>&gt;</a:t>
            </a:r>
            <a:endParaRPr kumimoji="0" lang="en-US" altLang="en-US" sz="2800" b="0" i="0" u="none" strike="noStrike" cap="none" normalizeH="0" baseline="0" dirty="0" smtClean="0">
              <a:ln>
                <a:noFill/>
              </a:ln>
              <a:solidFill>
                <a:schemeClr val="tx1"/>
              </a:solidFill>
              <a:effectLst/>
              <a:latin typeface="Arial" panose="020B0604020202020204" pitchFamily="34" charset="0"/>
            </a:endParaRPr>
          </a:p>
        </p:txBody>
      </p:sp>
      <p:sp>
        <p:nvSpPr>
          <p:cNvPr id="5" name="Rectangle 4"/>
          <p:cNvSpPr/>
          <p:nvPr/>
        </p:nvSpPr>
        <p:spPr>
          <a:xfrm>
            <a:off x="2540000" y="1137335"/>
            <a:ext cx="6096000" cy="646331"/>
          </a:xfrm>
          <a:prstGeom prst="rect">
            <a:avLst/>
          </a:prstGeom>
        </p:spPr>
        <p:txBody>
          <a:bodyPr>
            <a:spAutoFit/>
          </a:bodyPr>
          <a:lstStyle/>
          <a:p>
            <a:r>
              <a:rPr lang="en-IN" b="0" i="0" dirty="0" smtClean="0">
                <a:solidFill>
                  <a:srgbClr val="3A3A3A"/>
                </a:solidFill>
                <a:effectLst/>
                <a:latin typeface="Roboto"/>
              </a:rPr>
              <a:t>Now, you simply have to add the following HTML code above the </a:t>
            </a:r>
            <a:r>
              <a:rPr lang="en-IN" b="1" i="0" dirty="0" smtClean="0">
                <a:solidFill>
                  <a:srgbClr val="3A3A3A"/>
                </a:solidFill>
                <a:effectLst/>
                <a:latin typeface="Roboto"/>
              </a:rPr>
              <a:t>Send Message</a:t>
            </a:r>
            <a:r>
              <a:rPr lang="en-IN" b="0" i="0" dirty="0" smtClean="0">
                <a:solidFill>
                  <a:srgbClr val="3A3A3A"/>
                </a:solidFill>
                <a:effectLst/>
                <a:latin typeface="Roboto"/>
              </a:rPr>
              <a:t> button:</a:t>
            </a:r>
            <a:endParaRPr lang="en-IN" dirty="0"/>
          </a:p>
        </p:txBody>
      </p:sp>
      <p:sp>
        <p:nvSpPr>
          <p:cNvPr id="6" name="Rectangle 5"/>
          <p:cNvSpPr/>
          <p:nvPr/>
        </p:nvSpPr>
        <p:spPr>
          <a:xfrm>
            <a:off x="2540000" y="502163"/>
            <a:ext cx="6011005" cy="369332"/>
          </a:xfrm>
          <a:prstGeom prst="rect">
            <a:avLst/>
          </a:prstGeom>
        </p:spPr>
        <p:txBody>
          <a:bodyPr wrap="none">
            <a:spAutoFit/>
          </a:bodyPr>
          <a:lstStyle/>
          <a:p>
            <a:r>
              <a:rPr lang="en-IN" b="1" i="0" u="sng" dirty="0" smtClean="0">
                <a:solidFill>
                  <a:srgbClr val="3A3A3A"/>
                </a:solidFill>
                <a:effectLst/>
                <a:latin typeface="Roboto"/>
              </a:rPr>
              <a:t>Adding the CAPTCHA to Our Contact Form (</a:t>
            </a:r>
            <a:r>
              <a:rPr lang="en-IN" b="1" i="0" u="sng" dirty="0" err="1" smtClean="0">
                <a:solidFill>
                  <a:srgbClr val="3A3A3A"/>
                </a:solidFill>
                <a:effectLst/>
                <a:latin typeface="Roboto"/>
              </a:rPr>
              <a:t>Contd</a:t>
            </a:r>
            <a:r>
              <a:rPr lang="en-IN" b="1" u="sng" dirty="0" smtClean="0">
                <a:solidFill>
                  <a:srgbClr val="3A3A3A"/>
                </a:solidFill>
                <a:latin typeface="Roboto"/>
              </a:rPr>
              <a:t>…</a:t>
            </a:r>
            <a:r>
              <a:rPr lang="en-IN" b="1" i="0" u="sng" dirty="0" smtClean="0">
                <a:solidFill>
                  <a:srgbClr val="3A3A3A"/>
                </a:solidFill>
                <a:effectLst/>
                <a:latin typeface="Roboto"/>
              </a:rPr>
              <a:t>)</a:t>
            </a:r>
            <a:endParaRPr lang="en-IN" b="1" i="0" u="sng" dirty="0">
              <a:solidFill>
                <a:srgbClr val="3A3A3A"/>
              </a:solidFill>
              <a:effectLst/>
              <a:latin typeface="Roboto"/>
            </a:endParaRPr>
          </a:p>
        </p:txBody>
      </p:sp>
      <p:sp>
        <p:nvSpPr>
          <p:cNvPr id="7" name="Rectangle 3"/>
          <p:cNvSpPr>
            <a:spLocks noChangeArrowheads="1"/>
          </p:cNvSpPr>
          <p:nvPr/>
        </p:nvSpPr>
        <p:spPr bwMode="auto">
          <a:xfrm>
            <a:off x="2781300" y="4939272"/>
            <a:ext cx="603139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err="1" smtClean="0">
                <a:ln>
                  <a:noFill/>
                </a:ln>
                <a:solidFill>
                  <a:srgbClr val="006699"/>
                </a:solidFill>
                <a:effectLst/>
                <a:latin typeface="Source Code Pro"/>
              </a:rPr>
              <a:t>var</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err="1" smtClean="0">
                <a:ln>
                  <a:noFill/>
                </a:ln>
                <a:solidFill>
                  <a:srgbClr val="000000"/>
                </a:solidFill>
                <a:effectLst/>
                <a:latin typeface="Source Code Pro"/>
              </a:rPr>
              <a:t>refreshButton</a:t>
            </a:r>
            <a:r>
              <a:rPr kumimoji="0" lang="en-US" altLang="en-US" sz="1200" b="0" i="0" u="none" strike="noStrike" cap="none" normalizeH="0" baseline="0" dirty="0" smtClean="0">
                <a:ln>
                  <a:noFill/>
                </a:ln>
                <a:solidFill>
                  <a:srgbClr val="000000"/>
                </a:solidFill>
                <a:effectLst/>
                <a:latin typeface="Source Code Pro"/>
              </a:rPr>
              <a:t> = </a:t>
            </a:r>
            <a:r>
              <a:rPr kumimoji="0" lang="en-US" altLang="en-US" sz="1200" b="0" i="0" u="none" strike="noStrike" cap="none" normalizeH="0" baseline="0" dirty="0" err="1" smtClean="0">
                <a:ln>
                  <a:noFill/>
                </a:ln>
                <a:solidFill>
                  <a:srgbClr val="000000"/>
                </a:solidFill>
                <a:effectLst/>
                <a:latin typeface="Source Code Pro"/>
              </a:rPr>
              <a:t>document.querySelector</a:t>
            </a:r>
            <a:r>
              <a:rPr kumimoji="0" lang="en-US" altLang="en-US" sz="1200" b="0" i="0" u="none" strike="noStrike" cap="none" normalizeH="0" baseline="0" dirty="0" smtClean="0">
                <a:ln>
                  <a:noFill/>
                </a:ln>
                <a:solidFill>
                  <a:srgbClr val="000000"/>
                </a:solidFill>
                <a:effectLst/>
                <a:latin typeface="Source Code Pro"/>
              </a:rPr>
              <a:t>(</a:t>
            </a:r>
            <a:r>
              <a:rPr kumimoji="0" lang="en-US" altLang="en-US" sz="1200" b="0" i="0" u="none" strike="noStrike" cap="none" normalizeH="0" baseline="0" dirty="0" smtClean="0">
                <a:ln>
                  <a:noFill/>
                </a:ln>
                <a:solidFill>
                  <a:srgbClr val="0000FF"/>
                </a:solidFill>
                <a:effectLst/>
                <a:latin typeface="Source Code Pro"/>
              </a:rPr>
              <a:t>".refresh-captcha"</a:t>
            </a:r>
            <a:r>
              <a:rPr kumimoji="0" lang="en-US" altLang="en-US" sz="1200" b="0" i="0" u="none" strike="noStrike" cap="none" normalizeH="0" baseline="0" dirty="0" smtClean="0">
                <a:ln>
                  <a:noFill/>
                </a:ln>
                <a:solidFill>
                  <a:srgbClr val="000000"/>
                </a:solidFill>
                <a:effectLst/>
                <a:latin typeface="Source Code Pro"/>
              </a:rPr>
              <a:t>);</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err="1" smtClean="0">
                <a:ln>
                  <a:noFill/>
                </a:ln>
                <a:solidFill>
                  <a:srgbClr val="000000"/>
                </a:solidFill>
                <a:effectLst/>
                <a:latin typeface="Source Code Pro"/>
              </a:rPr>
              <a:t>refreshButton.onclick</a:t>
            </a:r>
            <a:r>
              <a:rPr kumimoji="0" lang="en-US" altLang="en-US" sz="1200" b="0" i="0" u="none" strike="noStrike" cap="none" normalizeH="0" baseline="0" dirty="0" smtClean="0">
                <a:ln>
                  <a:noFill/>
                </a:ln>
                <a:solidFill>
                  <a:srgbClr val="000000"/>
                </a:solidFill>
                <a:effectLst/>
                <a:latin typeface="Source Code Pro"/>
              </a:rPr>
              <a:t> = </a:t>
            </a:r>
            <a:r>
              <a:rPr kumimoji="0" lang="en-US" altLang="en-US" sz="1200" b="1" i="0" u="none" strike="noStrike" cap="none" normalizeH="0" baseline="0" dirty="0" smtClean="0">
                <a:ln>
                  <a:noFill/>
                </a:ln>
                <a:solidFill>
                  <a:srgbClr val="006699"/>
                </a:solidFill>
                <a:effectLst/>
                <a:latin typeface="Source Code Pro"/>
              </a:rPr>
              <a:t>function</a:t>
            </a:r>
            <a:r>
              <a:rPr kumimoji="0" lang="en-US" altLang="en-US" sz="1200" b="0" i="0" u="none" strike="noStrike" cap="none" normalizeH="0" baseline="0" dirty="0" smtClean="0">
                <a:ln>
                  <a:noFill/>
                </a:ln>
                <a:solidFill>
                  <a:srgbClr val="000000"/>
                </a:solidFill>
                <a:effectLst/>
                <a:latin typeface="Source Code Pro"/>
              </a:rPr>
              <a:t>() {</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err="1" smtClean="0">
                <a:ln>
                  <a:noFill/>
                </a:ln>
                <a:solidFill>
                  <a:srgbClr val="000000"/>
                </a:solidFill>
                <a:effectLst/>
                <a:latin typeface="Source Code Pro"/>
              </a:rPr>
              <a:t>document.querySelector</a:t>
            </a:r>
            <a:r>
              <a:rPr kumimoji="0" lang="en-US" altLang="en-US" sz="1200" b="0" i="0" u="none" strike="noStrike" cap="none" normalizeH="0" baseline="0" dirty="0" smtClean="0">
                <a:ln>
                  <a:noFill/>
                </a:ln>
                <a:solidFill>
                  <a:srgbClr val="000000"/>
                </a:solidFill>
                <a:effectLst/>
                <a:latin typeface="Source Code Pro"/>
              </a:rPr>
              <a:t>(</a:t>
            </a:r>
            <a:r>
              <a:rPr kumimoji="0" lang="en-US" altLang="en-US" sz="1200" b="0" i="0" u="none" strike="noStrike" cap="none" normalizeH="0" baseline="0" dirty="0" smtClean="0">
                <a:ln>
                  <a:noFill/>
                </a:ln>
                <a:solidFill>
                  <a:srgbClr val="0000FF"/>
                </a:solidFill>
                <a:effectLst/>
                <a:latin typeface="Source Code Pro"/>
              </a:rPr>
              <a:t>".captcha-image"</a:t>
            </a:r>
            <a:r>
              <a:rPr kumimoji="0" lang="en-US" altLang="en-US" sz="1200" b="0" i="0" u="none" strike="noStrike" cap="none" normalizeH="0" baseline="0" dirty="0" smtClean="0">
                <a:ln>
                  <a:noFill/>
                </a:ln>
                <a:solidFill>
                  <a:srgbClr val="000000"/>
                </a:solidFill>
                <a:effectLst/>
                <a:latin typeface="Source Code Pro"/>
              </a:rPr>
              <a:t>).</a:t>
            </a:r>
            <a:r>
              <a:rPr kumimoji="0" lang="en-US" altLang="en-US" sz="1200" b="0" i="0" u="none" strike="noStrike" cap="none" normalizeH="0" baseline="0" dirty="0" err="1" smtClean="0">
                <a:ln>
                  <a:noFill/>
                </a:ln>
                <a:solidFill>
                  <a:srgbClr val="000000"/>
                </a:solidFill>
                <a:effectLst/>
                <a:latin typeface="Source Code Pro"/>
              </a:rPr>
              <a:t>src</a:t>
            </a:r>
            <a:r>
              <a:rPr kumimoji="0" lang="en-US" altLang="en-US" sz="1200" b="0" i="0" u="none" strike="noStrike" cap="none" normalizeH="0" baseline="0" dirty="0" smtClean="0">
                <a:ln>
                  <a:noFill/>
                </a:ln>
                <a:solidFill>
                  <a:srgbClr val="000000"/>
                </a:solidFill>
                <a:effectLst/>
                <a:latin typeface="Source Code Pro"/>
              </a:rPr>
              <a:t> = </a:t>
            </a:r>
            <a:r>
              <a:rPr kumimoji="0" lang="en-US" altLang="en-US" sz="1200" b="0" i="0" u="none" strike="noStrike" cap="none" normalizeH="0" baseline="0" dirty="0" smtClean="0">
                <a:ln>
                  <a:noFill/>
                </a:ln>
                <a:solidFill>
                  <a:srgbClr val="0000FF"/>
                </a:solidFill>
                <a:effectLst/>
                <a:latin typeface="Source Code Pro"/>
              </a:rPr>
              <a:t>'</a:t>
            </a:r>
            <a:r>
              <a:rPr kumimoji="0" lang="en-US" altLang="en-US" sz="1200" b="0" i="0" u="none" strike="noStrike" cap="none" normalizeH="0" baseline="0" dirty="0" err="1" smtClean="0">
                <a:ln>
                  <a:noFill/>
                </a:ln>
                <a:solidFill>
                  <a:srgbClr val="0000FF"/>
                </a:solidFill>
                <a:effectLst/>
                <a:latin typeface="Source Code Pro"/>
              </a:rPr>
              <a:t>captcha.php</a:t>
            </a:r>
            <a:r>
              <a:rPr kumimoji="0" lang="en-US" altLang="en-US" sz="1200" b="0" i="0" u="none" strike="noStrike" cap="none" normalizeH="0" baseline="0" dirty="0" smtClean="0">
                <a:ln>
                  <a:noFill/>
                </a:ln>
                <a:solidFill>
                  <a:srgbClr val="0000FF"/>
                </a:solidFill>
                <a:effectLst/>
                <a:latin typeface="Source Code Pro"/>
              </a:rPr>
              <a:t>?'</a:t>
            </a:r>
            <a:r>
              <a:rPr kumimoji="0" lang="en-US" altLang="en-US" sz="1200" b="0" i="0" u="none" strike="noStrike" cap="none" normalizeH="0" baseline="0" dirty="0" smtClean="0">
                <a:ln>
                  <a:noFill/>
                </a:ln>
                <a:solidFill>
                  <a:srgbClr val="3A3A3A"/>
                </a:solidFill>
                <a:effectLst/>
                <a:latin typeface="Source Code Pro"/>
              </a:rPr>
              <a:t> </a:t>
            </a:r>
            <a:r>
              <a:rPr kumimoji="0" lang="en-US" altLang="en-US" sz="1200" b="0" i="0" u="none" strike="noStrike" cap="none" normalizeH="0" baseline="0" dirty="0" smtClean="0">
                <a:ln>
                  <a:noFill/>
                </a:ln>
                <a:solidFill>
                  <a:srgbClr val="000000"/>
                </a:solidFill>
                <a:effectLst/>
                <a:latin typeface="Source Code Pro"/>
              </a:rPr>
              <a:t>+ </a:t>
            </a:r>
            <a:r>
              <a:rPr kumimoji="0" lang="en-US" altLang="en-US" sz="1200" b="0" i="0" u="none" strike="noStrike" cap="none" normalizeH="0" baseline="0" dirty="0" err="1" smtClean="0">
                <a:ln>
                  <a:noFill/>
                </a:ln>
                <a:solidFill>
                  <a:srgbClr val="000000"/>
                </a:solidFill>
                <a:effectLst/>
                <a:latin typeface="Source Code Pro"/>
              </a:rPr>
              <a:t>Date.now</a:t>
            </a:r>
            <a:r>
              <a:rPr kumimoji="0" lang="en-US" altLang="en-US" sz="1200" b="0" i="0" u="none" strike="noStrike" cap="none" normalizeH="0" baseline="0" dirty="0" smtClean="0">
                <a:ln>
                  <a:noFill/>
                </a:ln>
                <a:solidFill>
                  <a:srgbClr val="000000"/>
                </a:solidFill>
                <a:effectLst/>
                <a:latin typeface="Source Code Pro"/>
              </a:rPr>
              <a:t>();</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Source Code Pro"/>
              </a:rPr>
              <a:t>}</a:t>
            </a:r>
            <a:endParaRPr kumimoji="0" lang="en-US" altLang="en-US" sz="2800" b="0" i="0" u="none" strike="noStrike" cap="none" normalizeH="0" baseline="0" dirty="0" smtClean="0">
              <a:ln>
                <a:noFill/>
              </a:ln>
              <a:solidFill>
                <a:schemeClr val="tx1"/>
              </a:solidFill>
              <a:effectLst/>
              <a:latin typeface="Arial" panose="020B0604020202020204" pitchFamily="34" charset="0"/>
            </a:endParaRPr>
          </a:p>
        </p:txBody>
      </p:sp>
      <p:sp>
        <p:nvSpPr>
          <p:cNvPr id="8" name="Rectangle 7"/>
          <p:cNvSpPr/>
          <p:nvPr/>
        </p:nvSpPr>
        <p:spPr>
          <a:xfrm>
            <a:off x="2539999" y="4006334"/>
            <a:ext cx="4596130" cy="369332"/>
          </a:xfrm>
          <a:prstGeom prst="rect">
            <a:avLst/>
          </a:prstGeom>
        </p:spPr>
        <p:txBody>
          <a:bodyPr wrap="none">
            <a:spAutoFit/>
          </a:bodyPr>
          <a:lstStyle/>
          <a:p>
            <a:r>
              <a:rPr lang="en-IN" b="1" i="0" u="sng" dirty="0" smtClean="0">
                <a:solidFill>
                  <a:srgbClr val="3A3A3A"/>
                </a:solidFill>
                <a:effectLst/>
                <a:latin typeface="Roboto"/>
              </a:rPr>
              <a:t>Adding the </a:t>
            </a:r>
            <a:r>
              <a:rPr lang="en-IN" b="1" i="0" u="sng" dirty="0" err="1" smtClean="0">
                <a:solidFill>
                  <a:srgbClr val="3A3A3A"/>
                </a:solidFill>
                <a:effectLst/>
                <a:latin typeface="Roboto"/>
              </a:rPr>
              <a:t>Javascript</a:t>
            </a:r>
            <a:r>
              <a:rPr lang="en-IN" b="1" i="0" u="sng" dirty="0" smtClean="0">
                <a:solidFill>
                  <a:srgbClr val="3A3A3A"/>
                </a:solidFill>
                <a:effectLst/>
                <a:latin typeface="Roboto"/>
              </a:rPr>
              <a:t> to Contact Form:-</a:t>
            </a:r>
            <a:endParaRPr lang="en-IN" b="1" i="0" u="sng" dirty="0">
              <a:solidFill>
                <a:srgbClr val="3A3A3A"/>
              </a:solidFill>
              <a:effectLst/>
              <a:latin typeface="Roboto"/>
            </a:endParaRPr>
          </a:p>
        </p:txBody>
      </p:sp>
    </p:spTree>
    <p:extLst>
      <p:ext uri="{BB962C8B-B14F-4D97-AF65-F5344CB8AC3E}">
        <p14:creationId xmlns:p14="http://schemas.microsoft.com/office/powerpoint/2010/main" val="625564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33600" y="607536"/>
            <a:ext cx="9029700" cy="923330"/>
          </a:xfrm>
          <a:prstGeom prst="rect">
            <a:avLst/>
          </a:prstGeom>
        </p:spPr>
        <p:txBody>
          <a:bodyPr wrap="square">
            <a:spAutoFit/>
          </a:bodyPr>
          <a:lstStyle/>
          <a:p>
            <a:r>
              <a:rPr lang="en-IN" b="0" i="0" dirty="0" smtClean="0">
                <a:solidFill>
                  <a:srgbClr val="3A3A3A"/>
                </a:solidFill>
                <a:effectLst/>
                <a:latin typeface="Roboto"/>
              </a:rPr>
              <a:t>The final step in our integration of the CAPTCHA we created with the contact form involves checking the CAPTCHA value input by users when filling out the form and matching it with the value stored in the session. Update the </a:t>
            </a:r>
            <a:r>
              <a:rPr lang="en-IN" b="1" i="0" dirty="0" err="1" smtClean="0">
                <a:solidFill>
                  <a:srgbClr val="3A3A3A"/>
                </a:solidFill>
                <a:effectLst/>
                <a:latin typeface="Roboto"/>
              </a:rPr>
              <a:t>contact.php</a:t>
            </a:r>
            <a:r>
              <a:rPr lang="en-IN" b="0" i="0" dirty="0" smtClean="0">
                <a:solidFill>
                  <a:srgbClr val="3A3A3A"/>
                </a:solidFill>
                <a:effectLst/>
                <a:latin typeface="Roboto"/>
              </a:rPr>
              <a:t> file:</a:t>
            </a:r>
            <a:endParaRPr lang="en-IN" dirty="0"/>
          </a:p>
        </p:txBody>
      </p:sp>
      <p:sp>
        <p:nvSpPr>
          <p:cNvPr id="5" name="Rectangle 2"/>
          <p:cNvSpPr>
            <a:spLocks noChangeArrowheads="1"/>
          </p:cNvSpPr>
          <p:nvPr/>
        </p:nvSpPr>
        <p:spPr bwMode="auto">
          <a:xfrm>
            <a:off x="2882900" y="1623202"/>
            <a:ext cx="7658100" cy="5355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Source Code Pro"/>
              </a:rPr>
              <a:t>&lt;?php</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err="1" smtClean="0">
                <a:ln>
                  <a:noFill/>
                </a:ln>
                <a:solidFill>
                  <a:srgbClr val="000000"/>
                </a:solidFill>
                <a:effectLst/>
                <a:latin typeface="Source Code Pro"/>
              </a:rPr>
              <a:t>session_start</a:t>
            </a:r>
            <a:r>
              <a:rPr kumimoji="0" lang="en-US" altLang="en-US" sz="11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smtClean="0">
                <a:ln>
                  <a:noFill/>
                </a:ln>
                <a:solidFill>
                  <a:srgbClr val="006699"/>
                </a:solidFill>
                <a:effectLst/>
                <a:latin typeface="Source Code Pro"/>
              </a:rPr>
              <a:t>if</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AA7700"/>
                </a:solidFill>
                <a:effectLst/>
                <a:latin typeface="Source Code Pro"/>
              </a:rPr>
              <a:t>$_POST</a:t>
            </a:r>
            <a:r>
              <a:rPr kumimoji="0" lang="en-US" altLang="en-US" sz="1100" b="0" i="0" u="none" strike="noStrike" cap="none" normalizeH="0" baseline="0" dirty="0" smtClean="0">
                <a:ln>
                  <a:noFill/>
                </a:ln>
                <a:solidFill>
                  <a:srgbClr val="000000"/>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visitor_name</a:t>
            </a: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visitor_email</a:t>
            </a: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email_title</a:t>
            </a: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concerned_department</a:t>
            </a: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visitor_message</a:t>
            </a: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1" i="0" u="none" strike="noStrike" cap="none" normalizeH="0" baseline="0" dirty="0" smtClean="0">
                <a:ln>
                  <a:noFill/>
                </a:ln>
                <a:solidFill>
                  <a:srgbClr val="006699"/>
                </a:solidFill>
                <a:effectLst/>
                <a:latin typeface="Source Code Pro"/>
              </a:rPr>
              <a:t>if</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err="1" smtClean="0">
                <a:ln>
                  <a:noFill/>
                </a:ln>
                <a:solidFill>
                  <a:srgbClr val="000000"/>
                </a:solidFill>
                <a:effectLst/>
                <a:latin typeface="Source Code Pro"/>
              </a:rPr>
              <a:t>isset</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AA7700"/>
                </a:solidFill>
                <a:effectLst/>
                <a:latin typeface="Source Code Pro"/>
              </a:rPr>
              <a:t>$_POST</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err="1" smtClean="0">
                <a:ln>
                  <a:noFill/>
                </a:ln>
                <a:solidFill>
                  <a:srgbClr val="0000FF"/>
                </a:solidFill>
                <a:effectLst/>
                <a:latin typeface="Source Code Pro"/>
              </a:rPr>
              <a:t>captcha_challenge</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smtClean="0">
                <a:ln>
                  <a:noFill/>
                </a:ln>
                <a:solidFill>
                  <a:srgbClr val="000000"/>
                </a:solidFill>
                <a:effectLst/>
                <a:latin typeface="Source Code Pro"/>
              </a:rPr>
              <a:t>]) &amp;&amp; </a:t>
            </a:r>
            <a:r>
              <a:rPr kumimoji="0" lang="en-US" altLang="en-US" sz="1100" b="0" i="0" u="none" strike="noStrike" cap="none" normalizeH="0" baseline="0" dirty="0" smtClean="0">
                <a:ln>
                  <a:noFill/>
                </a:ln>
                <a:solidFill>
                  <a:srgbClr val="AA7700"/>
                </a:solidFill>
                <a:effectLst/>
                <a:latin typeface="Source Code Pro"/>
              </a:rPr>
              <a:t>$_POST</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err="1" smtClean="0">
                <a:ln>
                  <a:noFill/>
                </a:ln>
                <a:solidFill>
                  <a:srgbClr val="0000FF"/>
                </a:solidFill>
                <a:effectLst/>
                <a:latin typeface="Source Code Pro"/>
              </a:rPr>
              <a:t>captcha_challenge</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smtClean="0">
                <a:ln>
                  <a:noFill/>
                </a:ln>
                <a:solidFill>
                  <a:srgbClr val="000000"/>
                </a:solidFill>
                <a:effectLst/>
                <a:latin typeface="Source Code Pro"/>
              </a:rPr>
              <a:t>] == </a:t>
            </a:r>
            <a:r>
              <a:rPr kumimoji="0" lang="en-US" altLang="en-US" sz="1100" b="0" i="0" u="none" strike="noStrike" cap="none" normalizeH="0" baseline="0" dirty="0" smtClean="0">
                <a:ln>
                  <a:noFill/>
                </a:ln>
                <a:solidFill>
                  <a:srgbClr val="AA7700"/>
                </a:solidFill>
                <a:effectLst/>
                <a:latin typeface="Source Code Pro"/>
              </a:rPr>
              <a:t>$_SESSION</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err="1" smtClean="0">
                <a:ln>
                  <a:noFill/>
                </a:ln>
                <a:solidFill>
                  <a:srgbClr val="0000FF"/>
                </a:solidFill>
                <a:effectLst/>
                <a:latin typeface="Source Code Pro"/>
              </a:rPr>
              <a:t>captcha_text</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smtClean="0">
                <a:ln>
                  <a:noFill/>
                </a:ln>
                <a:solidFill>
                  <a:srgbClr val="000000"/>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1" i="0" u="none" strike="noStrike" cap="none" normalizeH="0" baseline="0" dirty="0" smtClean="0">
                <a:ln>
                  <a:noFill/>
                </a:ln>
                <a:solidFill>
                  <a:srgbClr val="006699"/>
                </a:solidFill>
                <a:effectLst/>
                <a:latin typeface="Source Code Pro"/>
              </a:rPr>
              <a:t>if</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err="1" smtClean="0">
                <a:ln>
                  <a:noFill/>
                </a:ln>
                <a:solidFill>
                  <a:srgbClr val="000000"/>
                </a:solidFill>
                <a:effectLst/>
                <a:latin typeface="Source Code Pro"/>
              </a:rPr>
              <a:t>isset</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AA7700"/>
                </a:solidFill>
                <a:effectLst/>
                <a:latin typeface="Source Code Pro"/>
              </a:rPr>
              <a:t>$_POST</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err="1" smtClean="0">
                <a:ln>
                  <a:noFill/>
                </a:ln>
                <a:solidFill>
                  <a:srgbClr val="0000FF"/>
                </a:solidFill>
                <a:effectLst/>
                <a:latin typeface="Source Code Pro"/>
              </a:rPr>
              <a:t>visitor_name</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smtClean="0">
                <a:ln>
                  <a:noFill/>
                </a:ln>
                <a:solidFill>
                  <a:srgbClr val="000000"/>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visitor_name</a:t>
            </a: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err="1" smtClean="0">
                <a:ln>
                  <a:noFill/>
                </a:ln>
                <a:solidFill>
                  <a:srgbClr val="000000"/>
                </a:solidFill>
                <a:effectLst/>
                <a:latin typeface="Source Code Pro"/>
              </a:rPr>
              <a:t>filter_var</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AA7700"/>
                </a:solidFill>
                <a:effectLst/>
                <a:latin typeface="Source Code Pro"/>
              </a:rPr>
              <a:t>$_POST</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err="1" smtClean="0">
                <a:ln>
                  <a:noFill/>
                </a:ln>
                <a:solidFill>
                  <a:srgbClr val="0000FF"/>
                </a:solidFill>
                <a:effectLst/>
                <a:latin typeface="Source Code Pro"/>
              </a:rPr>
              <a:t>visitor_name</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smtClean="0">
                <a:ln>
                  <a:noFill/>
                </a:ln>
                <a:solidFill>
                  <a:srgbClr val="000000"/>
                </a:solidFill>
                <a:effectLst/>
                <a:latin typeface="Source Code Pro"/>
              </a:rPr>
              <a:t>], FILTER_SANITIZE_STRING);</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1" i="0" u="none" strike="noStrike" cap="none" normalizeH="0" baseline="0" dirty="0" smtClean="0">
                <a:ln>
                  <a:noFill/>
                </a:ln>
                <a:solidFill>
                  <a:srgbClr val="006699"/>
                </a:solidFill>
                <a:effectLst/>
                <a:latin typeface="Source Code Pro"/>
              </a:rPr>
              <a:t>if</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err="1" smtClean="0">
                <a:ln>
                  <a:noFill/>
                </a:ln>
                <a:solidFill>
                  <a:srgbClr val="000000"/>
                </a:solidFill>
                <a:effectLst/>
                <a:latin typeface="Source Code Pro"/>
              </a:rPr>
              <a:t>isset</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AA7700"/>
                </a:solidFill>
                <a:effectLst/>
                <a:latin typeface="Source Code Pro"/>
              </a:rPr>
              <a:t>$_POST</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err="1" smtClean="0">
                <a:ln>
                  <a:noFill/>
                </a:ln>
                <a:solidFill>
                  <a:srgbClr val="0000FF"/>
                </a:solidFill>
                <a:effectLst/>
                <a:latin typeface="Source Code Pro"/>
              </a:rPr>
              <a:t>visitor_email</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smtClean="0">
                <a:ln>
                  <a:noFill/>
                </a:ln>
                <a:solidFill>
                  <a:srgbClr val="000000"/>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visitor_email</a:t>
            </a: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err="1" smtClean="0">
                <a:ln>
                  <a:noFill/>
                </a:ln>
                <a:solidFill>
                  <a:srgbClr val="FF1493"/>
                </a:solidFill>
                <a:effectLst/>
                <a:latin typeface="Source Code Pro"/>
              </a:rPr>
              <a:t>str_replace</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1" i="0" u="none" strike="noStrike" cap="none" normalizeH="0" baseline="0" dirty="0" smtClean="0">
                <a:ln>
                  <a:noFill/>
                </a:ln>
                <a:solidFill>
                  <a:srgbClr val="006699"/>
                </a:solidFill>
                <a:effectLst/>
                <a:latin typeface="Source Code Pro"/>
              </a:rPr>
              <a:t>array</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0000FF"/>
                </a:solidFill>
                <a:effectLst/>
                <a:latin typeface="Source Code Pro"/>
              </a:rPr>
              <a:t>"\r"</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smtClean="0">
                <a:ln>
                  <a:noFill/>
                </a:ln>
                <a:solidFill>
                  <a:srgbClr val="0000FF"/>
                </a:solidFill>
                <a:effectLst/>
                <a:latin typeface="Source Code Pro"/>
              </a:rPr>
              <a:t>"\n"</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smtClean="0">
                <a:ln>
                  <a:noFill/>
                </a:ln>
                <a:solidFill>
                  <a:srgbClr val="0000FF"/>
                </a:solidFill>
                <a:effectLst/>
                <a:latin typeface="Source Code Pro"/>
              </a:rPr>
              <a:t>"%0a"</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smtClean="0">
                <a:ln>
                  <a:noFill/>
                </a:ln>
                <a:solidFill>
                  <a:srgbClr val="0000FF"/>
                </a:solidFill>
                <a:effectLst/>
                <a:latin typeface="Source Code Pro"/>
              </a:rPr>
              <a:t>"%0d"</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smtClean="0">
                <a:ln>
                  <a:noFill/>
                </a:ln>
                <a:solidFill>
                  <a:srgbClr val="AA7700"/>
                </a:solidFill>
                <a:effectLst/>
                <a:latin typeface="Source Code Pro"/>
              </a:rPr>
              <a:t>$_POST</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err="1" smtClean="0">
                <a:ln>
                  <a:noFill/>
                </a:ln>
                <a:solidFill>
                  <a:srgbClr val="0000FF"/>
                </a:solidFill>
                <a:effectLst/>
                <a:latin typeface="Source Code Pro"/>
              </a:rPr>
              <a:t>visitor_email</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visitor_email</a:t>
            </a: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err="1" smtClean="0">
                <a:ln>
                  <a:noFill/>
                </a:ln>
                <a:solidFill>
                  <a:srgbClr val="000000"/>
                </a:solidFill>
                <a:effectLst/>
                <a:latin typeface="Source Code Pro"/>
              </a:rPr>
              <a:t>filter_var</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visitor_email</a:t>
            </a:r>
            <a:r>
              <a:rPr kumimoji="0" lang="en-US" altLang="en-US" sz="1100" b="0" i="0" u="none" strike="noStrike" cap="none" normalizeH="0" baseline="0" dirty="0" smtClean="0">
                <a:ln>
                  <a:noFill/>
                </a:ln>
                <a:solidFill>
                  <a:srgbClr val="000000"/>
                </a:solidFill>
                <a:effectLst/>
                <a:latin typeface="Source Code Pro"/>
              </a:rPr>
              <a:t>, FILTER_VALIDATE_EMAIL);</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1" i="0" u="none" strike="noStrike" cap="none" normalizeH="0" baseline="0" dirty="0" smtClean="0">
                <a:ln>
                  <a:noFill/>
                </a:ln>
                <a:solidFill>
                  <a:srgbClr val="006699"/>
                </a:solidFill>
                <a:effectLst/>
                <a:latin typeface="Source Code Pro"/>
              </a:rPr>
              <a:t>if</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err="1" smtClean="0">
                <a:ln>
                  <a:noFill/>
                </a:ln>
                <a:solidFill>
                  <a:srgbClr val="000000"/>
                </a:solidFill>
                <a:effectLst/>
                <a:latin typeface="Source Code Pro"/>
              </a:rPr>
              <a:t>isset</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AA7700"/>
                </a:solidFill>
                <a:effectLst/>
                <a:latin typeface="Source Code Pro"/>
              </a:rPr>
              <a:t>$_POST</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err="1" smtClean="0">
                <a:ln>
                  <a:noFill/>
                </a:ln>
                <a:solidFill>
                  <a:srgbClr val="0000FF"/>
                </a:solidFill>
                <a:effectLst/>
                <a:latin typeface="Source Code Pro"/>
              </a:rPr>
              <a:t>email_title</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smtClean="0">
                <a:ln>
                  <a:noFill/>
                </a:ln>
                <a:solidFill>
                  <a:srgbClr val="000000"/>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email_title</a:t>
            </a: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err="1" smtClean="0">
                <a:ln>
                  <a:noFill/>
                </a:ln>
                <a:solidFill>
                  <a:srgbClr val="000000"/>
                </a:solidFill>
                <a:effectLst/>
                <a:latin typeface="Source Code Pro"/>
              </a:rPr>
              <a:t>filter_var</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AA7700"/>
                </a:solidFill>
                <a:effectLst/>
                <a:latin typeface="Source Code Pro"/>
              </a:rPr>
              <a:t>$_POST</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err="1" smtClean="0">
                <a:ln>
                  <a:noFill/>
                </a:ln>
                <a:solidFill>
                  <a:srgbClr val="0000FF"/>
                </a:solidFill>
                <a:effectLst/>
                <a:latin typeface="Source Code Pro"/>
              </a:rPr>
              <a:t>email_title</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smtClean="0">
                <a:ln>
                  <a:noFill/>
                </a:ln>
                <a:solidFill>
                  <a:srgbClr val="000000"/>
                </a:solidFill>
                <a:effectLst/>
                <a:latin typeface="Source Code Pro"/>
              </a:rPr>
              <a:t>], FILTER_SANITIZE_STRING);</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1" i="0" u="none" strike="noStrike" cap="none" normalizeH="0" baseline="0" dirty="0" smtClean="0">
                <a:ln>
                  <a:noFill/>
                </a:ln>
                <a:solidFill>
                  <a:srgbClr val="006699"/>
                </a:solidFill>
                <a:effectLst/>
                <a:latin typeface="Source Code Pro"/>
              </a:rPr>
              <a:t>if</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err="1" smtClean="0">
                <a:ln>
                  <a:noFill/>
                </a:ln>
                <a:solidFill>
                  <a:srgbClr val="000000"/>
                </a:solidFill>
                <a:effectLst/>
                <a:latin typeface="Source Code Pro"/>
              </a:rPr>
              <a:t>isset</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AA7700"/>
                </a:solidFill>
                <a:effectLst/>
                <a:latin typeface="Source Code Pro"/>
              </a:rPr>
              <a:t>$_POST</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err="1" smtClean="0">
                <a:ln>
                  <a:noFill/>
                </a:ln>
                <a:solidFill>
                  <a:srgbClr val="0000FF"/>
                </a:solidFill>
                <a:effectLst/>
                <a:latin typeface="Source Code Pro"/>
              </a:rPr>
              <a:t>concerned_department</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smtClean="0">
                <a:ln>
                  <a:noFill/>
                </a:ln>
                <a:solidFill>
                  <a:srgbClr val="000000"/>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AA7700"/>
                </a:solidFill>
                <a:effectLst/>
                <a:latin typeface="Source Code Pro"/>
              </a:rPr>
              <a:t>$</a:t>
            </a:r>
            <a:r>
              <a:rPr kumimoji="0" lang="en-US" altLang="en-US" sz="1100" b="0" i="0" u="none" strike="noStrike" cap="none" normalizeH="0" baseline="0" dirty="0" err="1" smtClean="0">
                <a:ln>
                  <a:noFill/>
                </a:ln>
                <a:solidFill>
                  <a:srgbClr val="AA7700"/>
                </a:solidFill>
                <a:effectLst/>
                <a:latin typeface="Source Code Pro"/>
              </a:rPr>
              <a:t>concerned_department</a:t>
            </a: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 </a:t>
            </a:r>
            <a:r>
              <a:rPr kumimoji="0" lang="en-US" altLang="en-US" sz="1100" b="0" i="0" u="none" strike="noStrike" cap="none" normalizeH="0" baseline="0" dirty="0" err="1" smtClean="0">
                <a:ln>
                  <a:noFill/>
                </a:ln>
                <a:solidFill>
                  <a:srgbClr val="000000"/>
                </a:solidFill>
                <a:effectLst/>
                <a:latin typeface="Source Code Pro"/>
              </a:rPr>
              <a:t>filter_var</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AA7700"/>
                </a:solidFill>
                <a:effectLst/>
                <a:latin typeface="Source Code Pro"/>
              </a:rPr>
              <a:t>$_POST</a:t>
            </a:r>
            <a:r>
              <a:rPr kumimoji="0" lang="en-US" altLang="en-US" sz="1100" b="0" i="0" u="none" strike="noStrike" cap="none" normalizeH="0" baseline="0" dirty="0" smtClean="0">
                <a:ln>
                  <a:noFill/>
                </a:ln>
                <a:solidFill>
                  <a:srgbClr val="000000"/>
                </a:solidFill>
                <a:effectLst/>
                <a:latin typeface="Source Code Pro"/>
              </a:rPr>
              <a:t>[</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err="1" smtClean="0">
                <a:ln>
                  <a:noFill/>
                </a:ln>
                <a:solidFill>
                  <a:srgbClr val="0000FF"/>
                </a:solidFill>
                <a:effectLst/>
                <a:latin typeface="Source Code Pro"/>
              </a:rPr>
              <a:t>concerned_department</a:t>
            </a:r>
            <a:r>
              <a:rPr kumimoji="0" lang="en-US" altLang="en-US" sz="1100" b="0" i="0" u="none" strike="noStrike" cap="none" normalizeH="0" baseline="0" dirty="0" smtClean="0">
                <a:ln>
                  <a:noFill/>
                </a:ln>
                <a:solidFill>
                  <a:srgbClr val="0000FF"/>
                </a:solidFill>
                <a:effectLst/>
                <a:latin typeface="Source Code Pro"/>
              </a:rPr>
              <a:t>'</a:t>
            </a:r>
            <a:r>
              <a:rPr kumimoji="0" lang="en-US" altLang="en-US" sz="1100" b="0" i="0" u="none" strike="noStrike" cap="none" normalizeH="0" baseline="0" dirty="0" smtClean="0">
                <a:ln>
                  <a:noFill/>
                </a:ln>
                <a:solidFill>
                  <a:srgbClr val="000000"/>
                </a:solidFill>
                <a:effectLst/>
                <a:latin typeface="Source Code Pro"/>
              </a:rPr>
              <a:t>], FILTER_SANITIZE_STRING);</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r>
              <a:rPr kumimoji="0" lang="en-US" altLang="en-US" sz="1100" b="0" i="0" u="none" strike="noStrike" cap="none" normalizeH="0" baseline="0" dirty="0" smtClean="0">
                <a:ln>
                  <a:noFill/>
                </a:ln>
                <a:solidFill>
                  <a:srgbClr val="000000"/>
                </a:solidFill>
                <a:effectLst/>
                <a:latin typeface="Source Code Pro"/>
              </a:rPr>
              <a:t>}</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3A3A3A"/>
                </a:solidFill>
                <a:effectLst/>
                <a:latin typeface="Source Code Pro"/>
              </a:rPr>
              <a:t>         </a:t>
            </a:r>
            <a:endParaRPr kumimoji="0" lang="en-US" altLang="en-US" sz="1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rgbClr val="3A3A3A"/>
                </a:solidFill>
                <a:effectLst/>
                <a:latin typeface="Source Code Pro"/>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83148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05100" y="840968"/>
            <a:ext cx="7391400" cy="6017032"/>
          </a:xfrm>
          <a:prstGeom prst="rect">
            <a:avLst/>
          </a:prstGeom>
        </p:spPr>
        <p:txBody>
          <a:bodyPr wrap="square">
            <a:spAutoFit/>
          </a:bodyPr>
          <a:lstStyle/>
          <a:p>
            <a:pPr lvl="0" eaLnBrk="0" fontAlgn="base" hangingPunct="0">
              <a:spcBef>
                <a:spcPct val="0"/>
              </a:spcBef>
              <a:spcAft>
                <a:spcPct val="0"/>
              </a:spcAft>
            </a:pPr>
            <a:r>
              <a:rPr lang="en-US" altLang="en-US" sz="1100" dirty="0">
                <a:solidFill>
                  <a:srgbClr val="3A3A3A"/>
                </a:solidFill>
                <a:latin typeface="Source Code Pro"/>
              </a:rPr>
              <a:t> </a:t>
            </a:r>
            <a:r>
              <a:rPr lang="en-US" altLang="en-US" sz="1100" b="1" dirty="0">
                <a:solidFill>
                  <a:srgbClr val="006699"/>
                </a:solidFill>
                <a:latin typeface="Source Code Pro"/>
              </a:rPr>
              <a:t>if</a:t>
            </a:r>
            <a:r>
              <a:rPr lang="en-US" altLang="en-US" sz="1100" dirty="0">
                <a:solidFill>
                  <a:srgbClr val="000000"/>
                </a:solidFill>
                <a:latin typeface="Source Code Pro"/>
              </a:rPr>
              <a:t>(</a:t>
            </a:r>
            <a:r>
              <a:rPr lang="en-US" altLang="en-US" sz="1100" dirty="0" err="1">
                <a:solidFill>
                  <a:srgbClr val="000000"/>
                </a:solidFill>
                <a:latin typeface="Source Code Pro"/>
              </a:rPr>
              <a:t>isset</a:t>
            </a:r>
            <a:r>
              <a:rPr lang="en-US" altLang="en-US" sz="1100" dirty="0">
                <a:solidFill>
                  <a:srgbClr val="000000"/>
                </a:solidFill>
                <a:latin typeface="Source Code Pro"/>
              </a:rPr>
              <a:t>(</a:t>
            </a:r>
            <a:r>
              <a:rPr lang="en-US" altLang="en-US" sz="1100" dirty="0">
                <a:solidFill>
                  <a:srgbClr val="AA7700"/>
                </a:solidFill>
                <a:latin typeface="Source Code Pro"/>
              </a:rPr>
              <a:t>$_POST</a:t>
            </a:r>
            <a:r>
              <a:rPr lang="en-US" altLang="en-US" sz="1100" dirty="0">
                <a:solidFill>
                  <a:srgbClr val="000000"/>
                </a:solidFill>
                <a:latin typeface="Source Code Pro"/>
              </a:rPr>
              <a:t>[</a:t>
            </a:r>
            <a:r>
              <a:rPr lang="en-US" altLang="en-US" sz="1100" dirty="0">
                <a:solidFill>
                  <a:srgbClr val="0000FF"/>
                </a:solidFill>
                <a:latin typeface="Source Code Pro"/>
              </a:rPr>
              <a:t>'</a:t>
            </a:r>
            <a:r>
              <a:rPr lang="en-US" altLang="en-US" sz="1100" dirty="0" err="1">
                <a:solidFill>
                  <a:srgbClr val="0000FF"/>
                </a:solidFill>
                <a:latin typeface="Source Code Pro"/>
              </a:rPr>
              <a:t>visitor_message</a:t>
            </a:r>
            <a:r>
              <a:rPr lang="en-US" altLang="en-US" sz="1100" dirty="0">
                <a:solidFill>
                  <a:srgbClr val="0000FF"/>
                </a:solidFill>
                <a:latin typeface="Source Code Pro"/>
              </a:rPr>
              <a:t>'</a:t>
            </a:r>
            <a:r>
              <a:rPr lang="en-US" altLang="en-US" sz="1100" dirty="0">
                <a:solidFill>
                  <a:srgbClr val="000000"/>
                </a:solidFill>
                <a:latin typeface="Source Code Pro"/>
              </a:rPr>
              <a:t>])) {</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dirty="0">
                <a:solidFill>
                  <a:srgbClr val="AA7700"/>
                </a:solidFill>
                <a:latin typeface="Source Code Pro"/>
              </a:rPr>
              <a:t>$</a:t>
            </a:r>
            <a:r>
              <a:rPr lang="en-US" altLang="en-US" sz="1100" dirty="0" err="1">
                <a:solidFill>
                  <a:srgbClr val="AA7700"/>
                </a:solidFill>
                <a:latin typeface="Source Code Pro"/>
              </a:rPr>
              <a:t>visitor_message</a:t>
            </a:r>
            <a:r>
              <a:rPr lang="en-US" altLang="en-US" sz="1100" dirty="0">
                <a:solidFill>
                  <a:srgbClr val="3A3A3A"/>
                </a:solidFill>
                <a:latin typeface="Source Code Pro"/>
              </a:rPr>
              <a:t> </a:t>
            </a:r>
            <a:r>
              <a:rPr lang="en-US" altLang="en-US" sz="1100" dirty="0">
                <a:solidFill>
                  <a:srgbClr val="000000"/>
                </a:solidFill>
                <a:latin typeface="Source Code Pro"/>
              </a:rPr>
              <a:t>= </a:t>
            </a:r>
            <a:r>
              <a:rPr lang="en-US" altLang="en-US" sz="1100" dirty="0" err="1">
                <a:solidFill>
                  <a:srgbClr val="000000"/>
                </a:solidFill>
                <a:latin typeface="Source Code Pro"/>
              </a:rPr>
              <a:t>htmlspecialchars</a:t>
            </a:r>
            <a:r>
              <a:rPr lang="en-US" altLang="en-US" sz="1100" dirty="0">
                <a:solidFill>
                  <a:srgbClr val="000000"/>
                </a:solidFill>
                <a:latin typeface="Source Code Pro"/>
              </a:rPr>
              <a:t>(</a:t>
            </a:r>
            <a:r>
              <a:rPr lang="en-US" altLang="en-US" sz="1100" dirty="0">
                <a:solidFill>
                  <a:srgbClr val="AA7700"/>
                </a:solidFill>
                <a:latin typeface="Source Code Pro"/>
              </a:rPr>
              <a:t>$_POST</a:t>
            </a:r>
            <a:r>
              <a:rPr lang="en-US" altLang="en-US" sz="1100" dirty="0">
                <a:solidFill>
                  <a:srgbClr val="000000"/>
                </a:solidFill>
                <a:latin typeface="Source Code Pro"/>
              </a:rPr>
              <a:t>[</a:t>
            </a:r>
            <a:r>
              <a:rPr lang="en-US" altLang="en-US" sz="1100" dirty="0">
                <a:solidFill>
                  <a:srgbClr val="0000FF"/>
                </a:solidFill>
                <a:latin typeface="Source Code Pro"/>
              </a:rPr>
              <a:t>'</a:t>
            </a:r>
            <a:r>
              <a:rPr lang="en-US" altLang="en-US" sz="1100" dirty="0" err="1">
                <a:solidFill>
                  <a:srgbClr val="0000FF"/>
                </a:solidFill>
                <a:latin typeface="Source Code Pro"/>
              </a:rPr>
              <a:t>visitor_message</a:t>
            </a:r>
            <a:r>
              <a:rPr lang="en-US" altLang="en-US" sz="1100" dirty="0">
                <a:solidFill>
                  <a:srgbClr val="0000FF"/>
                </a:solidFill>
                <a:latin typeface="Source Code Pro"/>
              </a:rPr>
              <a:t>'</a:t>
            </a:r>
            <a:r>
              <a:rPr lang="en-US" altLang="en-US" sz="1100" dirty="0">
                <a:solidFill>
                  <a:srgbClr val="000000"/>
                </a:solidFill>
                <a:latin typeface="Source Code Pro"/>
              </a:rPr>
              <a:t>]);</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dirty="0">
                <a:solidFill>
                  <a:srgbClr val="000000"/>
                </a:solidFill>
                <a:latin typeface="Source Code Pro"/>
              </a:rPr>
              <a:t>}</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b="1" dirty="0">
                <a:solidFill>
                  <a:srgbClr val="006699"/>
                </a:solidFill>
                <a:latin typeface="Source Code Pro"/>
              </a:rPr>
              <a:t>if</a:t>
            </a:r>
            <a:r>
              <a:rPr lang="en-US" altLang="en-US" sz="1100" dirty="0">
                <a:solidFill>
                  <a:srgbClr val="000000"/>
                </a:solidFill>
                <a:latin typeface="Source Code Pro"/>
              </a:rPr>
              <a:t>(</a:t>
            </a:r>
            <a:r>
              <a:rPr lang="en-US" altLang="en-US" sz="1100" dirty="0">
                <a:solidFill>
                  <a:srgbClr val="AA7700"/>
                </a:solidFill>
                <a:latin typeface="Source Code Pro"/>
              </a:rPr>
              <a:t>$</a:t>
            </a:r>
            <a:r>
              <a:rPr lang="en-US" altLang="en-US" sz="1100" dirty="0" err="1">
                <a:solidFill>
                  <a:srgbClr val="AA7700"/>
                </a:solidFill>
                <a:latin typeface="Source Code Pro"/>
              </a:rPr>
              <a:t>concerned_department</a:t>
            </a:r>
            <a:r>
              <a:rPr lang="en-US" altLang="en-US" sz="1100" dirty="0">
                <a:solidFill>
                  <a:srgbClr val="3A3A3A"/>
                </a:solidFill>
                <a:latin typeface="Source Code Pro"/>
              </a:rPr>
              <a:t> </a:t>
            </a:r>
            <a:r>
              <a:rPr lang="en-US" altLang="en-US" sz="1100" dirty="0">
                <a:solidFill>
                  <a:srgbClr val="000000"/>
                </a:solidFill>
                <a:latin typeface="Source Code Pro"/>
              </a:rPr>
              <a:t>== </a:t>
            </a:r>
            <a:r>
              <a:rPr lang="en-US" altLang="en-US" sz="1100" dirty="0">
                <a:solidFill>
                  <a:srgbClr val="0000FF"/>
                </a:solidFill>
                <a:latin typeface="Source Code Pro"/>
              </a:rPr>
              <a:t>"billing"</a:t>
            </a:r>
            <a:r>
              <a:rPr lang="en-US" altLang="en-US" sz="1100" dirty="0">
                <a:solidFill>
                  <a:srgbClr val="000000"/>
                </a:solidFill>
                <a:latin typeface="Source Code Pro"/>
              </a:rPr>
              <a:t>) {</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dirty="0">
                <a:solidFill>
                  <a:srgbClr val="AA7700"/>
                </a:solidFill>
                <a:latin typeface="Source Code Pro"/>
              </a:rPr>
              <a:t>$recipient</a:t>
            </a:r>
            <a:r>
              <a:rPr lang="en-US" altLang="en-US" sz="1100" dirty="0">
                <a:solidFill>
                  <a:srgbClr val="3A3A3A"/>
                </a:solidFill>
                <a:latin typeface="Source Code Pro"/>
              </a:rPr>
              <a:t> </a:t>
            </a:r>
            <a:r>
              <a:rPr lang="en-US" altLang="en-US" sz="1100" dirty="0">
                <a:solidFill>
                  <a:srgbClr val="000000"/>
                </a:solidFill>
                <a:latin typeface="Source Code Pro"/>
              </a:rPr>
              <a:t>= </a:t>
            </a:r>
            <a:r>
              <a:rPr lang="en-US" altLang="en-US" sz="1100" dirty="0">
                <a:solidFill>
                  <a:srgbClr val="0000FF"/>
                </a:solidFill>
                <a:latin typeface="Source Code Pro"/>
              </a:rPr>
              <a:t>"billing@domain.com"</a:t>
            </a:r>
            <a:r>
              <a:rPr lang="en-US" altLang="en-US" sz="1100" dirty="0">
                <a:solidFill>
                  <a:srgbClr val="000000"/>
                </a:solidFill>
                <a:latin typeface="Source Code Pro"/>
              </a:rPr>
              <a:t>;</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dirty="0">
                <a:solidFill>
                  <a:srgbClr val="000000"/>
                </a:solidFill>
                <a:latin typeface="Source Code Pro"/>
              </a:rPr>
              <a:t>}</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b="1" dirty="0">
                <a:solidFill>
                  <a:srgbClr val="006699"/>
                </a:solidFill>
                <a:latin typeface="Source Code Pro"/>
              </a:rPr>
              <a:t>else</a:t>
            </a:r>
            <a:r>
              <a:rPr lang="en-US" altLang="en-US" sz="1100" dirty="0">
                <a:solidFill>
                  <a:srgbClr val="3A3A3A"/>
                </a:solidFill>
                <a:latin typeface="Source Code Pro"/>
              </a:rPr>
              <a:t> </a:t>
            </a:r>
            <a:r>
              <a:rPr lang="en-US" altLang="en-US" sz="1100" b="1" dirty="0">
                <a:solidFill>
                  <a:srgbClr val="006699"/>
                </a:solidFill>
                <a:latin typeface="Source Code Pro"/>
              </a:rPr>
              <a:t>if</a:t>
            </a:r>
            <a:r>
              <a:rPr lang="en-US" altLang="en-US" sz="1100" dirty="0">
                <a:solidFill>
                  <a:srgbClr val="000000"/>
                </a:solidFill>
                <a:latin typeface="Source Code Pro"/>
              </a:rPr>
              <a:t>(</a:t>
            </a:r>
            <a:r>
              <a:rPr lang="en-US" altLang="en-US" sz="1100" dirty="0">
                <a:solidFill>
                  <a:srgbClr val="AA7700"/>
                </a:solidFill>
                <a:latin typeface="Source Code Pro"/>
              </a:rPr>
              <a:t>$</a:t>
            </a:r>
            <a:r>
              <a:rPr lang="en-US" altLang="en-US" sz="1100" dirty="0" err="1">
                <a:solidFill>
                  <a:srgbClr val="AA7700"/>
                </a:solidFill>
                <a:latin typeface="Source Code Pro"/>
              </a:rPr>
              <a:t>concerned_department</a:t>
            </a:r>
            <a:r>
              <a:rPr lang="en-US" altLang="en-US" sz="1100" dirty="0">
                <a:solidFill>
                  <a:srgbClr val="3A3A3A"/>
                </a:solidFill>
                <a:latin typeface="Source Code Pro"/>
              </a:rPr>
              <a:t> </a:t>
            </a:r>
            <a:r>
              <a:rPr lang="en-US" altLang="en-US" sz="1100" dirty="0">
                <a:solidFill>
                  <a:srgbClr val="000000"/>
                </a:solidFill>
                <a:latin typeface="Source Code Pro"/>
              </a:rPr>
              <a:t>== </a:t>
            </a:r>
            <a:r>
              <a:rPr lang="en-US" altLang="en-US" sz="1100" dirty="0">
                <a:solidFill>
                  <a:srgbClr val="0000FF"/>
                </a:solidFill>
                <a:latin typeface="Source Code Pro"/>
              </a:rPr>
              <a:t>"marketing"</a:t>
            </a:r>
            <a:r>
              <a:rPr lang="en-US" altLang="en-US" sz="1100" dirty="0">
                <a:solidFill>
                  <a:srgbClr val="000000"/>
                </a:solidFill>
                <a:latin typeface="Source Code Pro"/>
              </a:rPr>
              <a:t>) {</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dirty="0">
                <a:solidFill>
                  <a:srgbClr val="AA7700"/>
                </a:solidFill>
                <a:latin typeface="Source Code Pro"/>
              </a:rPr>
              <a:t>$recipient</a:t>
            </a:r>
            <a:r>
              <a:rPr lang="en-US" altLang="en-US" sz="1100" dirty="0">
                <a:solidFill>
                  <a:srgbClr val="3A3A3A"/>
                </a:solidFill>
                <a:latin typeface="Source Code Pro"/>
              </a:rPr>
              <a:t> </a:t>
            </a:r>
            <a:r>
              <a:rPr lang="en-US" altLang="en-US" sz="1100" dirty="0">
                <a:solidFill>
                  <a:srgbClr val="000000"/>
                </a:solidFill>
                <a:latin typeface="Source Code Pro"/>
              </a:rPr>
              <a:t>= </a:t>
            </a:r>
            <a:r>
              <a:rPr lang="en-US" altLang="en-US" sz="1100" dirty="0">
                <a:solidFill>
                  <a:srgbClr val="0000FF"/>
                </a:solidFill>
                <a:latin typeface="Source Code Pro"/>
              </a:rPr>
              <a:t>"marketing@domain.com"</a:t>
            </a:r>
            <a:r>
              <a:rPr lang="en-US" altLang="en-US" sz="1100" dirty="0">
                <a:solidFill>
                  <a:srgbClr val="000000"/>
                </a:solidFill>
                <a:latin typeface="Source Code Pro"/>
              </a:rPr>
              <a:t>;</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dirty="0">
                <a:solidFill>
                  <a:srgbClr val="000000"/>
                </a:solidFill>
                <a:latin typeface="Source Code Pro"/>
              </a:rPr>
              <a:t>}</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b="1" dirty="0">
                <a:solidFill>
                  <a:srgbClr val="006699"/>
                </a:solidFill>
                <a:latin typeface="Source Code Pro"/>
              </a:rPr>
              <a:t>else</a:t>
            </a:r>
            <a:r>
              <a:rPr lang="en-US" altLang="en-US" sz="1100" dirty="0">
                <a:solidFill>
                  <a:srgbClr val="3A3A3A"/>
                </a:solidFill>
                <a:latin typeface="Source Code Pro"/>
              </a:rPr>
              <a:t> </a:t>
            </a:r>
            <a:r>
              <a:rPr lang="en-US" altLang="en-US" sz="1100" b="1" dirty="0">
                <a:solidFill>
                  <a:srgbClr val="006699"/>
                </a:solidFill>
                <a:latin typeface="Source Code Pro"/>
              </a:rPr>
              <a:t>if</a:t>
            </a:r>
            <a:r>
              <a:rPr lang="en-US" altLang="en-US" sz="1100" dirty="0">
                <a:solidFill>
                  <a:srgbClr val="000000"/>
                </a:solidFill>
                <a:latin typeface="Source Code Pro"/>
              </a:rPr>
              <a:t>(</a:t>
            </a:r>
            <a:r>
              <a:rPr lang="en-US" altLang="en-US" sz="1100" dirty="0">
                <a:solidFill>
                  <a:srgbClr val="AA7700"/>
                </a:solidFill>
                <a:latin typeface="Source Code Pro"/>
              </a:rPr>
              <a:t>$</a:t>
            </a:r>
            <a:r>
              <a:rPr lang="en-US" altLang="en-US" sz="1100" dirty="0" err="1">
                <a:solidFill>
                  <a:srgbClr val="AA7700"/>
                </a:solidFill>
                <a:latin typeface="Source Code Pro"/>
              </a:rPr>
              <a:t>concerned_department</a:t>
            </a:r>
            <a:r>
              <a:rPr lang="en-US" altLang="en-US" sz="1100" dirty="0">
                <a:solidFill>
                  <a:srgbClr val="3A3A3A"/>
                </a:solidFill>
                <a:latin typeface="Source Code Pro"/>
              </a:rPr>
              <a:t> </a:t>
            </a:r>
            <a:r>
              <a:rPr lang="en-US" altLang="en-US" sz="1100" dirty="0">
                <a:solidFill>
                  <a:srgbClr val="000000"/>
                </a:solidFill>
                <a:latin typeface="Source Code Pro"/>
              </a:rPr>
              <a:t>== </a:t>
            </a:r>
            <a:r>
              <a:rPr lang="en-US" altLang="en-US" sz="1100" dirty="0">
                <a:solidFill>
                  <a:srgbClr val="0000FF"/>
                </a:solidFill>
                <a:latin typeface="Source Code Pro"/>
              </a:rPr>
              <a:t>"technical support"</a:t>
            </a:r>
            <a:r>
              <a:rPr lang="en-US" altLang="en-US" sz="1100" dirty="0">
                <a:solidFill>
                  <a:srgbClr val="000000"/>
                </a:solidFill>
                <a:latin typeface="Source Code Pro"/>
              </a:rPr>
              <a:t>) {</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dirty="0">
                <a:solidFill>
                  <a:srgbClr val="AA7700"/>
                </a:solidFill>
                <a:latin typeface="Source Code Pro"/>
              </a:rPr>
              <a:t>$recipient</a:t>
            </a:r>
            <a:r>
              <a:rPr lang="en-US" altLang="en-US" sz="1100" dirty="0">
                <a:solidFill>
                  <a:srgbClr val="3A3A3A"/>
                </a:solidFill>
                <a:latin typeface="Source Code Pro"/>
              </a:rPr>
              <a:t> </a:t>
            </a:r>
            <a:r>
              <a:rPr lang="en-US" altLang="en-US" sz="1100" dirty="0">
                <a:solidFill>
                  <a:srgbClr val="000000"/>
                </a:solidFill>
                <a:latin typeface="Source Code Pro"/>
              </a:rPr>
              <a:t>= </a:t>
            </a:r>
            <a:r>
              <a:rPr lang="en-US" altLang="en-US" sz="1100" dirty="0">
                <a:solidFill>
                  <a:srgbClr val="0000FF"/>
                </a:solidFill>
                <a:latin typeface="Source Code Pro"/>
              </a:rPr>
              <a:t>"tech.support@domain.com"</a:t>
            </a:r>
            <a:r>
              <a:rPr lang="en-US" altLang="en-US" sz="1100" dirty="0">
                <a:solidFill>
                  <a:srgbClr val="000000"/>
                </a:solidFill>
                <a:latin typeface="Source Code Pro"/>
              </a:rPr>
              <a:t>;</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dirty="0">
                <a:solidFill>
                  <a:srgbClr val="000000"/>
                </a:solidFill>
                <a:latin typeface="Source Code Pro"/>
              </a:rPr>
              <a:t>}</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b="1" dirty="0">
                <a:solidFill>
                  <a:srgbClr val="006699"/>
                </a:solidFill>
                <a:latin typeface="Source Code Pro"/>
              </a:rPr>
              <a:t>else</a:t>
            </a:r>
            <a:r>
              <a:rPr lang="en-US" altLang="en-US" sz="1100" dirty="0">
                <a:solidFill>
                  <a:srgbClr val="3A3A3A"/>
                </a:solidFill>
                <a:latin typeface="Source Code Pro"/>
              </a:rPr>
              <a:t> </a:t>
            </a:r>
            <a:r>
              <a:rPr lang="en-US" altLang="en-US" sz="1100" dirty="0">
                <a:solidFill>
                  <a:srgbClr val="000000"/>
                </a:solidFill>
                <a:latin typeface="Source Code Pro"/>
              </a:rPr>
              <a:t>{</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dirty="0">
                <a:solidFill>
                  <a:srgbClr val="AA7700"/>
                </a:solidFill>
                <a:latin typeface="Source Code Pro"/>
              </a:rPr>
              <a:t>$recipient</a:t>
            </a:r>
            <a:r>
              <a:rPr lang="en-US" altLang="en-US" sz="1100" dirty="0">
                <a:solidFill>
                  <a:srgbClr val="3A3A3A"/>
                </a:solidFill>
                <a:latin typeface="Source Code Pro"/>
              </a:rPr>
              <a:t> </a:t>
            </a:r>
            <a:r>
              <a:rPr lang="en-US" altLang="en-US" sz="1100" dirty="0">
                <a:solidFill>
                  <a:srgbClr val="000000"/>
                </a:solidFill>
                <a:latin typeface="Source Code Pro"/>
              </a:rPr>
              <a:t>= </a:t>
            </a:r>
            <a:r>
              <a:rPr lang="en-US" altLang="en-US" sz="1100" dirty="0">
                <a:solidFill>
                  <a:srgbClr val="0000FF"/>
                </a:solidFill>
                <a:latin typeface="Source Code Pro"/>
              </a:rPr>
              <a:t>"contact@domain.com"</a:t>
            </a:r>
            <a:r>
              <a:rPr lang="en-US" altLang="en-US" sz="1100" dirty="0">
                <a:solidFill>
                  <a:srgbClr val="000000"/>
                </a:solidFill>
                <a:latin typeface="Source Code Pro"/>
              </a:rPr>
              <a:t>;</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dirty="0">
                <a:solidFill>
                  <a:srgbClr val="000000"/>
                </a:solidFill>
                <a:latin typeface="Source Code Pro"/>
              </a:rPr>
              <a:t>}</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dirty="0">
                <a:solidFill>
                  <a:srgbClr val="AA7700"/>
                </a:solidFill>
                <a:latin typeface="Source Code Pro"/>
              </a:rPr>
              <a:t>$headers</a:t>
            </a:r>
            <a:r>
              <a:rPr lang="en-US" altLang="en-US" sz="1100" dirty="0">
                <a:solidFill>
                  <a:srgbClr val="3A3A3A"/>
                </a:solidFill>
                <a:latin typeface="Source Code Pro"/>
              </a:rPr>
              <a:t>  </a:t>
            </a:r>
            <a:r>
              <a:rPr lang="en-US" altLang="en-US" sz="1100" dirty="0">
                <a:solidFill>
                  <a:srgbClr val="000000"/>
                </a:solidFill>
                <a:latin typeface="Source Code Pro"/>
              </a:rPr>
              <a:t>= </a:t>
            </a:r>
            <a:r>
              <a:rPr lang="en-US" altLang="en-US" sz="1100" dirty="0">
                <a:solidFill>
                  <a:srgbClr val="0000FF"/>
                </a:solidFill>
                <a:latin typeface="Source Code Pro"/>
              </a:rPr>
              <a:t>'MIME-Version: 1.0'</a:t>
            </a:r>
            <a:r>
              <a:rPr lang="en-US" altLang="en-US" sz="1100" dirty="0">
                <a:solidFill>
                  <a:srgbClr val="3A3A3A"/>
                </a:solidFill>
                <a:latin typeface="Source Code Pro"/>
              </a:rPr>
              <a:t> </a:t>
            </a:r>
            <a:r>
              <a:rPr lang="en-US" altLang="en-US" sz="1100" dirty="0">
                <a:solidFill>
                  <a:srgbClr val="000000"/>
                </a:solidFill>
                <a:latin typeface="Source Code Pro"/>
              </a:rPr>
              <a:t>. </a:t>
            </a:r>
            <a:r>
              <a:rPr lang="en-US" altLang="en-US" sz="1100" dirty="0">
                <a:solidFill>
                  <a:srgbClr val="0000FF"/>
                </a:solidFill>
                <a:latin typeface="Source Code Pro"/>
              </a:rPr>
              <a:t>"\r\n"</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dirty="0">
                <a:solidFill>
                  <a:srgbClr val="000000"/>
                </a:solidFill>
                <a:latin typeface="Source Code Pro"/>
              </a:rPr>
              <a:t>.</a:t>
            </a:r>
            <a:r>
              <a:rPr lang="en-US" altLang="en-US" sz="1100" dirty="0">
                <a:solidFill>
                  <a:srgbClr val="0000FF"/>
                </a:solidFill>
                <a:latin typeface="Source Code Pro"/>
              </a:rPr>
              <a:t>'Content-type: text/html; charset=utf-8'</a:t>
            </a:r>
            <a:r>
              <a:rPr lang="en-US" altLang="en-US" sz="1100" dirty="0">
                <a:solidFill>
                  <a:srgbClr val="3A3A3A"/>
                </a:solidFill>
                <a:latin typeface="Source Code Pro"/>
              </a:rPr>
              <a:t> </a:t>
            </a:r>
            <a:r>
              <a:rPr lang="en-US" altLang="en-US" sz="1100" dirty="0">
                <a:solidFill>
                  <a:srgbClr val="000000"/>
                </a:solidFill>
                <a:latin typeface="Source Code Pro"/>
              </a:rPr>
              <a:t>. </a:t>
            </a:r>
            <a:r>
              <a:rPr lang="en-US" altLang="en-US" sz="1100" dirty="0">
                <a:solidFill>
                  <a:srgbClr val="0000FF"/>
                </a:solidFill>
                <a:latin typeface="Source Code Pro"/>
              </a:rPr>
              <a:t>"\r\n"</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dirty="0">
                <a:solidFill>
                  <a:srgbClr val="000000"/>
                </a:solidFill>
                <a:latin typeface="Source Code Pro"/>
              </a:rPr>
              <a:t>.</a:t>
            </a:r>
            <a:r>
              <a:rPr lang="en-US" altLang="en-US" sz="1100" dirty="0">
                <a:solidFill>
                  <a:srgbClr val="0000FF"/>
                </a:solidFill>
                <a:latin typeface="Source Code Pro"/>
              </a:rPr>
              <a:t>'From: '</a:t>
            </a:r>
            <a:r>
              <a:rPr lang="en-US" altLang="en-US" sz="1100" dirty="0">
                <a:solidFill>
                  <a:srgbClr val="3A3A3A"/>
                </a:solidFill>
                <a:latin typeface="Source Code Pro"/>
              </a:rPr>
              <a:t> </a:t>
            </a:r>
            <a:r>
              <a:rPr lang="en-US" altLang="en-US" sz="1100" dirty="0">
                <a:solidFill>
                  <a:srgbClr val="000000"/>
                </a:solidFill>
                <a:latin typeface="Source Code Pro"/>
              </a:rPr>
              <a:t>. </a:t>
            </a:r>
            <a:r>
              <a:rPr lang="en-US" altLang="en-US" sz="1100" dirty="0">
                <a:solidFill>
                  <a:srgbClr val="AA7700"/>
                </a:solidFill>
                <a:latin typeface="Source Code Pro"/>
              </a:rPr>
              <a:t>$</a:t>
            </a:r>
            <a:r>
              <a:rPr lang="en-US" altLang="en-US" sz="1100" dirty="0" err="1">
                <a:solidFill>
                  <a:srgbClr val="AA7700"/>
                </a:solidFill>
                <a:latin typeface="Source Code Pro"/>
              </a:rPr>
              <a:t>visitor_email</a:t>
            </a:r>
            <a:r>
              <a:rPr lang="en-US" altLang="en-US" sz="1100" dirty="0">
                <a:solidFill>
                  <a:srgbClr val="3A3A3A"/>
                </a:solidFill>
                <a:latin typeface="Source Code Pro"/>
              </a:rPr>
              <a:t> </a:t>
            </a:r>
            <a:r>
              <a:rPr lang="en-US" altLang="en-US" sz="1100" dirty="0">
                <a:solidFill>
                  <a:srgbClr val="000000"/>
                </a:solidFill>
                <a:latin typeface="Source Code Pro"/>
              </a:rPr>
              <a:t>. </a:t>
            </a:r>
            <a:r>
              <a:rPr lang="en-US" altLang="en-US" sz="1100" dirty="0">
                <a:solidFill>
                  <a:srgbClr val="0000FF"/>
                </a:solidFill>
                <a:latin typeface="Source Code Pro"/>
              </a:rPr>
              <a:t>"\r\n"</a:t>
            </a:r>
            <a:r>
              <a:rPr lang="en-US" altLang="en-US" sz="1100" dirty="0">
                <a:solidFill>
                  <a:srgbClr val="000000"/>
                </a:solidFill>
                <a:latin typeface="Source Code Pro"/>
              </a:rPr>
              <a:t>;</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b="1" dirty="0">
                <a:solidFill>
                  <a:srgbClr val="006699"/>
                </a:solidFill>
                <a:latin typeface="Source Code Pro"/>
              </a:rPr>
              <a:t>if</a:t>
            </a:r>
            <a:r>
              <a:rPr lang="en-US" altLang="en-US" sz="1100" dirty="0">
                <a:solidFill>
                  <a:srgbClr val="000000"/>
                </a:solidFill>
                <a:latin typeface="Source Code Pro"/>
              </a:rPr>
              <a:t>(mail(</a:t>
            </a:r>
            <a:r>
              <a:rPr lang="en-US" altLang="en-US" sz="1100" dirty="0">
                <a:solidFill>
                  <a:srgbClr val="AA7700"/>
                </a:solidFill>
                <a:latin typeface="Source Code Pro"/>
              </a:rPr>
              <a:t>$recipient</a:t>
            </a:r>
            <a:r>
              <a:rPr lang="en-US" altLang="en-US" sz="1100" dirty="0">
                <a:solidFill>
                  <a:srgbClr val="000000"/>
                </a:solidFill>
                <a:latin typeface="Source Code Pro"/>
              </a:rPr>
              <a:t>, </a:t>
            </a:r>
            <a:r>
              <a:rPr lang="en-US" altLang="en-US" sz="1100" dirty="0">
                <a:solidFill>
                  <a:srgbClr val="AA7700"/>
                </a:solidFill>
                <a:latin typeface="Source Code Pro"/>
              </a:rPr>
              <a:t>$</a:t>
            </a:r>
            <a:r>
              <a:rPr lang="en-US" altLang="en-US" sz="1100" dirty="0" err="1">
                <a:solidFill>
                  <a:srgbClr val="AA7700"/>
                </a:solidFill>
                <a:latin typeface="Source Code Pro"/>
              </a:rPr>
              <a:t>email_title</a:t>
            </a:r>
            <a:r>
              <a:rPr lang="en-US" altLang="en-US" sz="1100" dirty="0">
                <a:solidFill>
                  <a:srgbClr val="000000"/>
                </a:solidFill>
                <a:latin typeface="Source Code Pro"/>
              </a:rPr>
              <a:t>, </a:t>
            </a:r>
            <a:r>
              <a:rPr lang="en-US" altLang="en-US" sz="1100" dirty="0">
                <a:solidFill>
                  <a:srgbClr val="AA7700"/>
                </a:solidFill>
                <a:latin typeface="Source Code Pro"/>
              </a:rPr>
              <a:t>$</a:t>
            </a:r>
            <a:r>
              <a:rPr lang="en-US" altLang="en-US" sz="1100" dirty="0" err="1">
                <a:solidFill>
                  <a:srgbClr val="AA7700"/>
                </a:solidFill>
                <a:latin typeface="Source Code Pro"/>
              </a:rPr>
              <a:t>visitor_message</a:t>
            </a:r>
            <a:r>
              <a:rPr lang="en-US" altLang="en-US" sz="1100" dirty="0">
                <a:solidFill>
                  <a:srgbClr val="000000"/>
                </a:solidFill>
                <a:latin typeface="Source Code Pro"/>
              </a:rPr>
              <a:t>, </a:t>
            </a:r>
            <a:r>
              <a:rPr lang="en-US" altLang="en-US" sz="1100" dirty="0">
                <a:solidFill>
                  <a:srgbClr val="AA7700"/>
                </a:solidFill>
                <a:latin typeface="Source Code Pro"/>
              </a:rPr>
              <a:t>$headers</a:t>
            </a:r>
            <a:r>
              <a:rPr lang="en-US" altLang="en-US" sz="1100" dirty="0">
                <a:solidFill>
                  <a:srgbClr val="000000"/>
                </a:solidFill>
                <a:latin typeface="Source Code Pro"/>
              </a:rPr>
              <a:t>)) {</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dirty="0">
                <a:solidFill>
                  <a:srgbClr val="FF1493"/>
                </a:solidFill>
                <a:latin typeface="Source Code Pro"/>
              </a:rPr>
              <a:t>echo</a:t>
            </a:r>
            <a:r>
              <a:rPr lang="en-US" altLang="en-US" sz="1100" dirty="0">
                <a:solidFill>
                  <a:srgbClr val="3A3A3A"/>
                </a:solidFill>
                <a:latin typeface="Source Code Pro"/>
              </a:rPr>
              <a:t> </a:t>
            </a:r>
            <a:r>
              <a:rPr lang="en-US" altLang="en-US" sz="1100" dirty="0">
                <a:solidFill>
                  <a:srgbClr val="0000FF"/>
                </a:solidFill>
                <a:latin typeface="Source Code Pro"/>
              </a:rPr>
              <a:t>'&lt;p&gt;Thank you for contacting us. You will get a reply within 24 hours.&lt;/p&gt;'</a:t>
            </a:r>
            <a:r>
              <a:rPr lang="en-US" altLang="en-US" sz="1100" dirty="0">
                <a:solidFill>
                  <a:srgbClr val="000000"/>
                </a:solidFill>
                <a:latin typeface="Source Code Pro"/>
              </a:rPr>
              <a:t>;</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dirty="0">
                <a:solidFill>
                  <a:srgbClr val="000000"/>
                </a:solidFill>
                <a:latin typeface="Source Code Pro"/>
              </a:rPr>
              <a:t>} </a:t>
            </a:r>
            <a:r>
              <a:rPr lang="en-US" altLang="en-US" sz="1100" b="1" dirty="0">
                <a:solidFill>
                  <a:srgbClr val="006699"/>
                </a:solidFill>
                <a:latin typeface="Source Code Pro"/>
              </a:rPr>
              <a:t>else</a:t>
            </a:r>
            <a:r>
              <a:rPr lang="en-US" altLang="en-US" sz="1100" dirty="0">
                <a:solidFill>
                  <a:srgbClr val="3A3A3A"/>
                </a:solidFill>
                <a:latin typeface="Source Code Pro"/>
              </a:rPr>
              <a:t> </a:t>
            </a:r>
            <a:r>
              <a:rPr lang="en-US" altLang="en-US" sz="1100" dirty="0">
                <a:solidFill>
                  <a:srgbClr val="000000"/>
                </a:solidFill>
                <a:latin typeface="Source Code Pro"/>
              </a:rPr>
              <a:t>{</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dirty="0">
                <a:solidFill>
                  <a:srgbClr val="FF1493"/>
                </a:solidFill>
                <a:latin typeface="Source Code Pro"/>
              </a:rPr>
              <a:t>echo</a:t>
            </a:r>
            <a:r>
              <a:rPr lang="en-US" altLang="en-US" sz="1100" dirty="0">
                <a:solidFill>
                  <a:srgbClr val="3A3A3A"/>
                </a:solidFill>
                <a:latin typeface="Source Code Pro"/>
              </a:rPr>
              <a:t> </a:t>
            </a:r>
            <a:r>
              <a:rPr lang="en-US" altLang="en-US" sz="1100" dirty="0">
                <a:solidFill>
                  <a:srgbClr val="0000FF"/>
                </a:solidFill>
                <a:latin typeface="Source Code Pro"/>
              </a:rPr>
              <a:t>'&lt;p&gt;We are sorry but the email did not go through.&lt;/p&gt;'</a:t>
            </a:r>
            <a:r>
              <a:rPr lang="en-US" altLang="en-US" sz="1100" dirty="0">
                <a:solidFill>
                  <a:srgbClr val="000000"/>
                </a:solidFill>
                <a:latin typeface="Source Code Pro"/>
              </a:rPr>
              <a:t>;</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dirty="0">
                <a:solidFill>
                  <a:srgbClr val="000000"/>
                </a:solidFill>
                <a:latin typeface="Source Code Pro"/>
              </a:rPr>
              <a:t>}</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dirty="0">
                <a:solidFill>
                  <a:srgbClr val="000000"/>
                </a:solidFill>
                <a:latin typeface="Source Code Pro"/>
              </a:rPr>
              <a:t>} </a:t>
            </a:r>
            <a:r>
              <a:rPr lang="en-US" altLang="en-US" sz="1100" b="1" dirty="0">
                <a:solidFill>
                  <a:srgbClr val="006699"/>
                </a:solidFill>
                <a:latin typeface="Source Code Pro"/>
              </a:rPr>
              <a:t>else</a:t>
            </a:r>
            <a:r>
              <a:rPr lang="en-US" altLang="en-US" sz="1100" dirty="0">
                <a:solidFill>
                  <a:srgbClr val="3A3A3A"/>
                </a:solidFill>
                <a:latin typeface="Source Code Pro"/>
              </a:rPr>
              <a:t> </a:t>
            </a:r>
            <a:r>
              <a:rPr lang="en-US" altLang="en-US" sz="1100" dirty="0">
                <a:solidFill>
                  <a:srgbClr val="000000"/>
                </a:solidFill>
                <a:latin typeface="Source Code Pro"/>
              </a:rPr>
              <a:t>{</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dirty="0">
                <a:solidFill>
                  <a:srgbClr val="FF1493"/>
                </a:solidFill>
                <a:latin typeface="Source Code Pro"/>
              </a:rPr>
              <a:t>echo</a:t>
            </a:r>
            <a:r>
              <a:rPr lang="en-US" altLang="en-US" sz="1100" dirty="0">
                <a:solidFill>
                  <a:srgbClr val="3A3A3A"/>
                </a:solidFill>
                <a:latin typeface="Source Code Pro"/>
              </a:rPr>
              <a:t> </a:t>
            </a:r>
            <a:r>
              <a:rPr lang="en-US" altLang="en-US" sz="1100" dirty="0">
                <a:solidFill>
                  <a:srgbClr val="0000FF"/>
                </a:solidFill>
                <a:latin typeface="Source Code Pro"/>
              </a:rPr>
              <a:t>'&lt;p&gt;You entered an incorrect Captcha.&lt;/p&gt;'</a:t>
            </a:r>
            <a:r>
              <a:rPr lang="en-US" altLang="en-US" sz="1100" dirty="0">
                <a:solidFill>
                  <a:srgbClr val="000000"/>
                </a:solidFill>
                <a:latin typeface="Source Code Pro"/>
              </a:rPr>
              <a:t>;</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dirty="0">
                <a:solidFill>
                  <a:srgbClr val="000000"/>
                </a:solidFill>
                <a:latin typeface="Source Code Pro"/>
              </a:rPr>
              <a:t>}</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000000"/>
                </a:solidFill>
                <a:latin typeface="Source Code Pro"/>
              </a:rPr>
              <a:t>} </a:t>
            </a:r>
            <a:r>
              <a:rPr lang="en-US" altLang="en-US" sz="1100" b="1" dirty="0">
                <a:solidFill>
                  <a:srgbClr val="006699"/>
                </a:solidFill>
                <a:latin typeface="Source Code Pro"/>
              </a:rPr>
              <a:t>else</a:t>
            </a:r>
            <a:r>
              <a:rPr lang="en-US" altLang="en-US" sz="1100" dirty="0">
                <a:solidFill>
                  <a:srgbClr val="3A3A3A"/>
                </a:solidFill>
                <a:latin typeface="Source Code Pro"/>
              </a:rPr>
              <a:t> </a:t>
            </a:r>
            <a:r>
              <a:rPr lang="en-US" altLang="en-US" sz="1100" dirty="0">
                <a:solidFill>
                  <a:srgbClr val="000000"/>
                </a:solidFill>
                <a:latin typeface="Source Code Pro"/>
              </a:rPr>
              <a:t>{</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r>
              <a:rPr lang="en-US" altLang="en-US" sz="1100" dirty="0">
                <a:solidFill>
                  <a:srgbClr val="FF1493"/>
                </a:solidFill>
                <a:latin typeface="Source Code Pro"/>
              </a:rPr>
              <a:t>echo</a:t>
            </a:r>
            <a:r>
              <a:rPr lang="en-US" altLang="en-US" sz="1100" dirty="0">
                <a:solidFill>
                  <a:srgbClr val="3A3A3A"/>
                </a:solidFill>
                <a:latin typeface="Source Code Pro"/>
              </a:rPr>
              <a:t> </a:t>
            </a:r>
            <a:r>
              <a:rPr lang="en-US" altLang="en-US" sz="1100" dirty="0">
                <a:solidFill>
                  <a:srgbClr val="0000FF"/>
                </a:solidFill>
                <a:latin typeface="Source Code Pro"/>
              </a:rPr>
              <a:t>'&lt;p&gt;Something went wrong&lt;/p&gt;'</a:t>
            </a:r>
            <a:r>
              <a:rPr lang="en-US" altLang="en-US" sz="1100" dirty="0">
                <a:solidFill>
                  <a:srgbClr val="000000"/>
                </a:solidFill>
                <a:latin typeface="Source Code Pro"/>
              </a:rPr>
              <a:t>;</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000000"/>
                </a:solidFill>
                <a:latin typeface="Source Code Pro"/>
              </a:rPr>
              <a:t>}</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3A3A3A"/>
                </a:solidFill>
                <a:latin typeface="Source Code Pro"/>
              </a:rPr>
              <a:t> </a:t>
            </a:r>
            <a:endParaRPr kumimoji="0" lang="en-US" altLang="en-US" sz="1100" b="0" i="0" u="none" strike="noStrike" cap="none" normalizeH="0" baseline="0" dirty="0" smtClean="0">
              <a:ln>
                <a:noFill/>
              </a:ln>
              <a:solidFill>
                <a:schemeClr val="tx1"/>
              </a:solidFill>
              <a:effectLst/>
            </a:endParaRPr>
          </a:p>
          <a:p>
            <a:pPr lvl="0" eaLnBrk="0" fontAlgn="base" hangingPunct="0">
              <a:spcBef>
                <a:spcPct val="0"/>
              </a:spcBef>
              <a:spcAft>
                <a:spcPct val="0"/>
              </a:spcAft>
            </a:pPr>
            <a:r>
              <a:rPr lang="en-US" altLang="en-US" sz="1100" dirty="0">
                <a:solidFill>
                  <a:srgbClr val="000000"/>
                </a:solidFill>
                <a:latin typeface="Source Code Pro"/>
              </a:rPr>
              <a:t>?&gt;</a:t>
            </a:r>
            <a:endParaRPr kumimoji="0" lang="en-US" altLang="en-US" sz="1100" b="0" i="0" u="none" strike="noStrike" cap="none" normalizeH="0" baseline="0" dirty="0" smtClean="0">
              <a:ln>
                <a:noFill/>
              </a:ln>
              <a:solidFill>
                <a:schemeClr val="tx1"/>
              </a:solidFill>
              <a:effectLst/>
              <a:latin typeface="Arial" panose="020B0604020202020204" pitchFamily="34" charset="0"/>
            </a:endParaRPr>
          </a:p>
        </p:txBody>
      </p:sp>
      <p:sp>
        <p:nvSpPr>
          <p:cNvPr id="5" name="Rectangle 4"/>
          <p:cNvSpPr/>
          <p:nvPr/>
        </p:nvSpPr>
        <p:spPr>
          <a:xfrm>
            <a:off x="2273300" y="138628"/>
            <a:ext cx="6096000" cy="646331"/>
          </a:xfrm>
          <a:prstGeom prst="rect">
            <a:avLst/>
          </a:prstGeom>
        </p:spPr>
        <p:txBody>
          <a:bodyPr>
            <a:spAutoFit/>
          </a:bodyPr>
          <a:lstStyle/>
          <a:p>
            <a:r>
              <a:rPr lang="en-IN" b="0" i="0" dirty="0" smtClean="0">
                <a:solidFill>
                  <a:srgbClr val="3A3A3A"/>
                </a:solidFill>
                <a:effectLst/>
                <a:latin typeface="Roboto"/>
              </a:rPr>
              <a:t>The final step in our integration of the CAPTCHA we created with the contact form (</a:t>
            </a:r>
            <a:r>
              <a:rPr lang="en-IN" b="0" i="0" dirty="0" err="1" smtClean="0">
                <a:solidFill>
                  <a:srgbClr val="3A3A3A"/>
                </a:solidFill>
                <a:effectLst/>
                <a:latin typeface="Roboto"/>
              </a:rPr>
              <a:t>Contd</a:t>
            </a:r>
            <a:r>
              <a:rPr lang="en-IN" b="0" i="0" dirty="0" smtClean="0">
                <a:solidFill>
                  <a:srgbClr val="3A3A3A"/>
                </a:solidFill>
                <a:effectLst/>
                <a:latin typeface="Roboto"/>
              </a:rPr>
              <a:t>…)</a:t>
            </a:r>
            <a:endParaRPr lang="en-IN" dirty="0"/>
          </a:p>
        </p:txBody>
      </p:sp>
    </p:spTree>
    <p:extLst>
      <p:ext uri="{BB962C8B-B14F-4D97-AF65-F5344CB8AC3E}">
        <p14:creationId xmlns:p14="http://schemas.microsoft.com/office/powerpoint/2010/main" val="331417946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77</TotalTime>
  <Words>823</Words>
  <Application>Microsoft Office PowerPoint</Application>
  <PresentationFormat>Widescreen</PresentationFormat>
  <Paragraphs>289</Paragraphs>
  <Slides>13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MS PGothic</vt:lpstr>
      <vt:lpstr>Arial</vt:lpstr>
      <vt:lpstr>Calibri</vt:lpstr>
      <vt:lpstr>Century Gothic</vt:lpstr>
      <vt:lpstr>Mangal</vt:lpstr>
      <vt:lpstr>Roboto</vt:lpstr>
      <vt:lpstr>Source Code Pro</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SIS_COMP3</dc:creator>
  <cp:lastModifiedBy>Sisoft-PC3</cp:lastModifiedBy>
  <cp:revision>7</cp:revision>
  <dcterms:created xsi:type="dcterms:W3CDTF">2019-09-13T12:09:24Z</dcterms:created>
  <dcterms:modified xsi:type="dcterms:W3CDTF">2019-11-11T09:12:00Z</dcterms:modified>
</cp:coreProperties>
</file>