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41"/>
  </p:notesMasterIdLst>
  <p:sldIdLst>
    <p:sldId id="286" r:id="rId2"/>
    <p:sldId id="295" r:id="rId3"/>
    <p:sldId id="257" r:id="rId4"/>
    <p:sldId id="258" r:id="rId5"/>
    <p:sldId id="259" r:id="rId6"/>
    <p:sldId id="260" r:id="rId7"/>
    <p:sldId id="261" r:id="rId8"/>
    <p:sldId id="284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85" r:id="rId17"/>
    <p:sldId id="269" r:id="rId18"/>
    <p:sldId id="270" r:id="rId19"/>
    <p:sldId id="271" r:id="rId20"/>
    <p:sldId id="272" r:id="rId21"/>
    <p:sldId id="287" r:id="rId22"/>
    <p:sldId id="289" r:id="rId23"/>
    <p:sldId id="274" r:id="rId24"/>
    <p:sldId id="288" r:id="rId25"/>
    <p:sldId id="273" r:id="rId26"/>
    <p:sldId id="275" r:id="rId27"/>
    <p:sldId id="276" r:id="rId28"/>
    <p:sldId id="277" r:id="rId29"/>
    <p:sldId id="278" r:id="rId30"/>
    <p:sldId id="279" r:id="rId31"/>
    <p:sldId id="280" r:id="rId32"/>
    <p:sldId id="290" r:id="rId33"/>
    <p:sldId id="281" r:id="rId34"/>
    <p:sldId id="282" r:id="rId35"/>
    <p:sldId id="291" r:id="rId36"/>
    <p:sldId id="292" r:id="rId37"/>
    <p:sldId id="293" r:id="rId38"/>
    <p:sldId id="283" r:id="rId39"/>
    <p:sldId id="294" r:id="rId40"/>
  </p:sldIdLst>
  <p:sldSz cx="10080625" cy="7559675"/>
  <p:notesSz cx="7556500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xi Sans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xi Sans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xi Sans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xi Sans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xi Sans" pitchFamily="1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xi Sans" pitchFamily="1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xi Sans" pitchFamily="1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xi Sans" pitchFamily="1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xi Sans" pitchFamily="1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99"/>
    <a:srgbClr val="0066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80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812800"/>
            <a:ext cx="5343525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2025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xi Sans" pitchFamily="16" charset="0"/>
                <a:cs typeface="Luxi Sans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6725" y="0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xi Sans" pitchFamily="16" charset="0"/>
                <a:cs typeface="Luxi Sans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8413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Luxi Sans" pitchFamily="16" charset="0"/>
                <a:cs typeface="Luxi Sans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6725" y="10158413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  <a:cs typeface="Luxi Sans" pitchFamily="16" charset="0"/>
              </a:defRPr>
            </a:lvl1pPr>
          </a:lstStyle>
          <a:p>
            <a:pPr>
              <a:defRPr/>
            </a:pPr>
            <a:fld id="{CB5F1A40-2FA1-4BF2-AF60-58666DCC940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48B5A976-04B2-42EF-9D32-BD1CB90E6634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E0BBD1BE-3CC1-444C-B9DE-6466265D3C26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13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09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CF06E167-A008-437D-B5AB-7C555FCC00D1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14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30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9BD800EB-8649-4DE4-B1B1-B053881D9CBF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15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ED230A60-0599-4087-A54E-9DC82D2DE6C1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16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71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BE135040-AAD1-4BD9-9880-A74280FCDC00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17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491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862CE266-C242-4C28-AE1E-5E1F3FB49CD8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18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B35F53E4-A55D-4D4F-8DF0-08682220D784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19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32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B2292772-D38B-4691-884D-86A9100D9C90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20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62AD36E1-C25F-4AE5-A3C8-08E6ABF4AFFF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23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54257FF2-70B0-4B95-899A-768E0ACD6B57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25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24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D3EF1314-CEB3-4DD7-92F6-76A2C6C21DBF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F744A76D-ADE0-4730-88CC-D2B9DEA4C430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26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0E7B50DC-8E2D-495E-9AB0-0B4BD8176EC5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27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65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346BC6F0-B0A1-481E-99A6-22C2255C4EB1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28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86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F7736123-0A3A-4E28-84D5-70DF3BB89694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29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06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2E00F1A6-A71E-4C4D-9F1C-B2AA7D62F4B6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30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7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692C278B-9301-4E17-88E5-B454A55C0E6F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31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47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A6F4879C-EC1A-4BBC-B3F7-79D40F262EA3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33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78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8B9E58D9-9B44-446B-BB56-15A0F1DDEB51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34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98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CAF3EE08-3549-4231-AA3F-FF155F4D4CD5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38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49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EBAF5F32-507D-4228-A128-B9DF68CC1467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3F532D84-C067-48DE-BE7E-B7DF4E1137E8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5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DF4F2090-4AB8-4F1D-BB85-231EBE8D7DC5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7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E8FCF6D7-9129-429E-B177-81E3F1B66A72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9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721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839744C8-444B-4559-A583-70FE1507D038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10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416FC618-2267-4DEF-B99A-2AB016BADFAB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11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fld id="{A8592480-3DF0-4EF7-889E-4044F5279809}" type="slidenum">
              <a:rPr lang="en-GB" altLang="en-US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12</a:t>
            </a:fld>
            <a:endParaRPr lang="en-GB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01688"/>
            <a:ext cx="5345113" cy="401002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08063" y="5078413"/>
            <a:ext cx="5540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4"/>
          <p:cNvSpPr>
            <a:spLocks/>
          </p:cNvSpPr>
          <p:nvPr/>
        </p:nvSpPr>
        <p:spPr bwMode="auto">
          <a:xfrm>
            <a:off x="-34925" y="4762500"/>
            <a:ext cx="1538288" cy="862013"/>
          </a:xfrm>
          <a:custGeom>
            <a:avLst/>
            <a:gdLst>
              <a:gd name="T0" fmla="*/ 5799 w 8042"/>
              <a:gd name="T1" fmla="*/ 10000 h 10000"/>
              <a:gd name="T2" fmla="*/ 5961 w 8042"/>
              <a:gd name="T3" fmla="*/ 9880 h 10000"/>
              <a:gd name="T4" fmla="*/ 5988 w 8042"/>
              <a:gd name="T5" fmla="*/ 9820 h 10000"/>
              <a:gd name="T6" fmla="*/ 8042 w 8042"/>
              <a:gd name="T7" fmla="*/ 5260 h 10000"/>
              <a:gd name="T8" fmla="*/ 8042 w 8042"/>
              <a:gd name="T9" fmla="*/ 4721 h 10000"/>
              <a:gd name="T10" fmla="*/ 5988 w 8042"/>
              <a:gd name="T11" fmla="*/ 221 h 10000"/>
              <a:gd name="T12" fmla="*/ 5961 w 8042"/>
              <a:gd name="T13" fmla="*/ 160 h 10000"/>
              <a:gd name="T14" fmla="*/ 5799 w 8042"/>
              <a:gd name="T15" fmla="*/ 41 h 10000"/>
              <a:gd name="T16" fmla="*/ 18 w 8042"/>
              <a:gd name="T17" fmla="*/ 0 h 10000"/>
              <a:gd name="T18" fmla="*/ 0 w 8042"/>
              <a:gd name="T19" fmla="*/ 9991 h 10000"/>
              <a:gd name="T20" fmla="*/ 5799 w 8042"/>
              <a:gd name="T21" fmla="*/ 10000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1379" y="2771882"/>
            <a:ext cx="7276539" cy="2494297"/>
          </a:xfrm>
        </p:spPr>
        <p:txBody>
          <a:bodyPr anchor="b"/>
          <a:lstStyle>
            <a:lvl1pPr>
              <a:defRPr sz="595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1379" y="5266178"/>
            <a:ext cx="7276539" cy="1241518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725" y="4992688"/>
            <a:ext cx="644525" cy="4032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054CB-CF86-42EC-9C43-CF2B7E8C924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4630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490913"/>
            <a:ext cx="1497013" cy="5588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671971"/>
            <a:ext cx="7267206" cy="3435959"/>
          </a:xfrm>
        </p:spPr>
        <p:txBody>
          <a:bodyPr anchor="ctr"/>
          <a:lstStyle>
            <a:lvl1pPr algn="l">
              <a:defRPr sz="5291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378" y="4799529"/>
            <a:ext cx="7267206" cy="1715052"/>
          </a:xfrm>
        </p:spPr>
        <p:txBody>
          <a:bodyPr anchor="ctr"/>
          <a:lstStyle>
            <a:lvl1pPr marL="0" indent="0" algn="l">
              <a:buNone/>
              <a:defRPr sz="198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63" y="3576638"/>
            <a:ext cx="644525" cy="401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34FCC-2D0E-4CC0-8D05-6E400D56A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00546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3490913"/>
            <a:ext cx="1497013" cy="5588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1993900" y="714375"/>
            <a:ext cx="503238" cy="644525"/>
          </a:xfrm>
          <a:prstGeom prst="rect">
            <a:avLst/>
          </a:prstGeom>
        </p:spPr>
        <p:txBody>
          <a:bodyPr lIns="100796" tIns="50398" rIns="100796" bIns="50398" anchor="ctr"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8818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05888" y="3201988"/>
            <a:ext cx="504825" cy="644525"/>
          </a:xfrm>
          <a:prstGeom prst="rect">
            <a:avLst/>
          </a:prstGeom>
        </p:spPr>
        <p:txBody>
          <a:bodyPr lIns="100796" tIns="50398" rIns="100796" bIns="50398" anchor="ctr"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8818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2254" y="671971"/>
            <a:ext cx="6735395" cy="3191863"/>
          </a:xfrm>
        </p:spPr>
        <p:txBody>
          <a:bodyPr anchor="ctr"/>
          <a:lstStyle>
            <a:lvl1pPr algn="l">
              <a:defRPr sz="5291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663441" y="3863834"/>
            <a:ext cx="6233019" cy="41998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6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378" y="4799529"/>
            <a:ext cx="7267206" cy="1715052"/>
          </a:xfrm>
        </p:spPr>
        <p:txBody>
          <a:bodyPr anchor="ctr"/>
          <a:lstStyle>
            <a:lvl1pPr marL="0" indent="0" algn="l">
              <a:buNone/>
              <a:defRPr sz="1984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63563" y="3576638"/>
            <a:ext cx="644525" cy="401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A80F3-C5D0-4A7F-8D59-D302F1D079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1583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5413375"/>
            <a:ext cx="1497013" cy="560388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2687886"/>
            <a:ext cx="7267206" cy="3003637"/>
          </a:xfrm>
        </p:spPr>
        <p:txBody>
          <a:bodyPr anchor="b"/>
          <a:lstStyle>
            <a:lvl1pPr algn="l">
              <a:defRPr sz="5291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5711755"/>
            <a:ext cx="7267206" cy="804273"/>
          </a:xfrm>
        </p:spPr>
        <p:txBody>
          <a:bodyPr anchor="t"/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3563" y="5492750"/>
            <a:ext cx="644525" cy="4032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0F829-661B-4093-91D8-76DDF1348A8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7626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5413375"/>
            <a:ext cx="1497013" cy="560388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6" name="TextBox 5"/>
          <p:cNvSpPr txBox="1"/>
          <p:nvPr/>
        </p:nvSpPr>
        <p:spPr>
          <a:xfrm>
            <a:off x="1993900" y="714375"/>
            <a:ext cx="503238" cy="644525"/>
          </a:xfrm>
          <a:prstGeom prst="rect">
            <a:avLst/>
          </a:prstGeom>
        </p:spPr>
        <p:txBody>
          <a:bodyPr lIns="100796" tIns="50398" rIns="100796" bIns="50398" anchor="ctr"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8818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005888" y="3201988"/>
            <a:ext cx="504825" cy="644525"/>
          </a:xfrm>
          <a:prstGeom prst="rect">
            <a:avLst/>
          </a:prstGeom>
        </p:spPr>
        <p:txBody>
          <a:bodyPr lIns="100796" tIns="50398" rIns="100796" bIns="50398" anchor="ctr"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8818" dirty="0">
                <a:ln w="3175" cmpd="sng">
                  <a:noFill/>
                </a:ln>
                <a:solidFill>
                  <a:schemeClr val="accent1"/>
                </a:solidFill>
                <a:latin typeface="Arial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12254" y="671971"/>
            <a:ext cx="6735395" cy="3191863"/>
          </a:xfrm>
        </p:spPr>
        <p:txBody>
          <a:bodyPr anchor="ctr"/>
          <a:lstStyle>
            <a:lvl1pPr algn="l">
              <a:defRPr sz="5291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41378" y="4787794"/>
            <a:ext cx="7373377" cy="92396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accent1"/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5711755"/>
            <a:ext cx="7373377" cy="804273"/>
          </a:xfrm>
        </p:spPr>
        <p:txBody>
          <a:bodyPr anchor="t"/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63563" y="5492750"/>
            <a:ext cx="644525" cy="4032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D8E52-5EEE-4EED-BCB0-8EE758DA74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0709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5413375"/>
            <a:ext cx="1497013" cy="560388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9" y="691600"/>
            <a:ext cx="7267205" cy="3174689"/>
          </a:xfrm>
        </p:spPr>
        <p:txBody>
          <a:bodyPr anchor="ctr"/>
          <a:lstStyle>
            <a:lvl1pPr algn="l">
              <a:defRPr sz="5291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41378" y="4787794"/>
            <a:ext cx="7267206" cy="92396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accent1"/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5711755"/>
            <a:ext cx="7267206" cy="804273"/>
          </a:xfrm>
        </p:spPr>
        <p:txBody>
          <a:bodyPr anchor="t"/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63563" y="5492750"/>
            <a:ext cx="644525" cy="4032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FC873-FAAE-4901-9A54-04F613F942B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14693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84225"/>
            <a:ext cx="1497013" cy="560388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0061F-1D44-4374-BA32-8EAA4568908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90082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84225"/>
            <a:ext cx="1497013" cy="560388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83107" y="691599"/>
            <a:ext cx="1825771" cy="5824430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1379" y="691599"/>
            <a:ext cx="5199446" cy="582443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8B2BD-05E0-41BB-9931-AE8C6CA442F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8149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84225"/>
            <a:ext cx="1497013" cy="560388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4450" y="687966"/>
            <a:ext cx="7264134" cy="141194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1378" y="2351899"/>
            <a:ext cx="7267206" cy="416412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70784-4055-4293-8B0E-DCE6DF8170A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11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3490913"/>
            <a:ext cx="1497013" cy="558800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2286820"/>
            <a:ext cx="7267206" cy="1619080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378" y="3947830"/>
            <a:ext cx="7267206" cy="948432"/>
          </a:xfrm>
        </p:spPr>
        <p:txBody>
          <a:bodyPr anchor="t"/>
          <a:lstStyle>
            <a:lvl1pPr marL="0" indent="0" algn="l">
              <a:buNone/>
              <a:defRPr sz="220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3563" y="3576638"/>
            <a:ext cx="644525" cy="401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E352A-542B-4CAA-BD08-9B66FB19020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3367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84225"/>
            <a:ext cx="1497013" cy="560388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1379" y="2355323"/>
            <a:ext cx="3525056" cy="415285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4011" y="2355323"/>
            <a:ext cx="3524573" cy="415285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7A1BC-E7B7-4871-8B55-8E66FC2622B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6245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0" y="784225"/>
            <a:ext cx="1497013" cy="560388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97393" y="2454443"/>
            <a:ext cx="3169042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1378" y="3089666"/>
            <a:ext cx="3525057" cy="34234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5518" y="2450885"/>
            <a:ext cx="3167546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80051" y="3086107"/>
            <a:ext cx="3523015" cy="34234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BD756-466F-41ED-AE5C-14E06B843C5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30059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0" y="784225"/>
            <a:ext cx="1497013" cy="560388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4448" y="687966"/>
            <a:ext cx="7264135" cy="141194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BCAF7-9511-4B10-A365-ABE2FA66224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9530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0" y="784225"/>
            <a:ext cx="1497013" cy="560388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27A60-5457-48E7-9363-ECC8EBCFEF2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363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784225"/>
            <a:ext cx="1497013" cy="560388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491730"/>
            <a:ext cx="2898934" cy="1076203"/>
          </a:xfrm>
        </p:spPr>
        <p:txBody>
          <a:bodyPr anchor="b"/>
          <a:lstStyle>
            <a:lvl1pPr algn="l">
              <a:defRPr sz="2205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9373" y="491731"/>
            <a:ext cx="4179211" cy="596899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1762175"/>
            <a:ext cx="2898934" cy="4698546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90FBF-D8DF-41C1-BE01-88BC6939773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14991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5413375"/>
            <a:ext cx="1497013" cy="560388"/>
          </a:xfrm>
          <a:custGeom>
            <a:avLst/>
            <a:gdLst>
              <a:gd name="T0" fmla="*/ 7908 w 7908"/>
              <a:gd name="T1" fmla="*/ 4694 h 10000"/>
              <a:gd name="T2" fmla="*/ 6575 w 7908"/>
              <a:gd name="T3" fmla="*/ 188 h 10000"/>
              <a:gd name="T4" fmla="*/ 6546 w 7908"/>
              <a:gd name="T5" fmla="*/ 94 h 10000"/>
              <a:gd name="T6" fmla="*/ 6463 w 7908"/>
              <a:gd name="T7" fmla="*/ 0 h 10000"/>
              <a:gd name="T8" fmla="*/ 5935 w 7908"/>
              <a:gd name="T9" fmla="*/ 0 h 10000"/>
              <a:gd name="T10" fmla="*/ 0 w 7908"/>
              <a:gd name="T11" fmla="*/ 62 h 10000"/>
              <a:gd name="T12" fmla="*/ 0 w 7908"/>
              <a:gd name="T13" fmla="*/ 10000 h 10000"/>
              <a:gd name="T14" fmla="*/ 5935 w 7908"/>
              <a:gd name="T15" fmla="*/ 9952 h 10000"/>
              <a:gd name="T16" fmla="*/ 6463 w 7908"/>
              <a:gd name="T17" fmla="*/ 9952 h 10000"/>
              <a:gd name="T18" fmla="*/ 6546 w 7908"/>
              <a:gd name="T19" fmla="*/ 9859 h 10000"/>
              <a:gd name="T20" fmla="*/ 6575 w 7908"/>
              <a:gd name="T21" fmla="*/ 9764 h 10000"/>
              <a:gd name="T22" fmla="*/ 7908 w 7908"/>
              <a:gd name="T23" fmla="*/ 5258 h 10000"/>
              <a:gd name="T24" fmla="*/ 7908 w 7908"/>
              <a:gd name="T25" fmla="*/ 4694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1378" y="5291772"/>
            <a:ext cx="7267206" cy="624724"/>
          </a:xfrm>
        </p:spPr>
        <p:txBody>
          <a:bodyPr anchor="b"/>
          <a:lstStyle>
            <a:lvl1pPr algn="l">
              <a:defRPr sz="2646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1378" y="699931"/>
            <a:ext cx="7267206" cy="4249391"/>
          </a:xfrm>
        </p:spPr>
        <p:txBody>
          <a:bodyPr anchor="t"/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1378" y="5916496"/>
            <a:ext cx="7267206" cy="544226"/>
          </a:xfrm>
        </p:spPr>
        <p:txBody>
          <a:bodyPr/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3563" y="5492750"/>
            <a:ext cx="644525" cy="4032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2F4EA-2AA5-4BE5-8F81-03C83B7AEAF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39726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5"/>
          <p:cNvGrpSpPr>
            <a:grpSpLocks/>
          </p:cNvGrpSpPr>
          <p:nvPr/>
        </p:nvGrpSpPr>
        <p:grpSpPr bwMode="auto">
          <a:xfrm>
            <a:off x="0" y="252413"/>
            <a:ext cx="2184400" cy="7316787"/>
            <a:chOff x="2487613" y="285750"/>
            <a:chExt cx="2428875" cy="5654676"/>
          </a:xfrm>
        </p:grpSpPr>
        <p:sp>
          <p:nvSpPr>
            <p:cNvPr id="1047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22 w 22"/>
                <a:gd name="T1" fmla="*/ 136 h 136"/>
                <a:gd name="T2" fmla="*/ 17 w 22"/>
                <a:gd name="T3" fmla="*/ 80 h 136"/>
                <a:gd name="T4" fmla="*/ 0 w 22"/>
                <a:gd name="T5" fmla="*/ 0 h 136"/>
                <a:gd name="T6" fmla="*/ 0 w 22"/>
                <a:gd name="T7" fmla="*/ 35 h 136"/>
                <a:gd name="T8" fmla="*/ 20 w 22"/>
                <a:gd name="T9" fmla="*/ 124 h 136"/>
                <a:gd name="T10" fmla="*/ 22 w 22"/>
                <a:gd name="T11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8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86 w 140"/>
                <a:gd name="T1" fmla="*/ 350 h 504"/>
                <a:gd name="T2" fmla="*/ 139 w 140"/>
                <a:gd name="T3" fmla="*/ 504 h 504"/>
                <a:gd name="T4" fmla="*/ 140 w 140"/>
                <a:gd name="T5" fmla="*/ 478 h 504"/>
                <a:gd name="T6" fmla="*/ 95 w 140"/>
                <a:gd name="T7" fmla="*/ 347 h 504"/>
                <a:gd name="T8" fmla="*/ 0 w 140"/>
                <a:gd name="T9" fmla="*/ 0 h 504"/>
                <a:gd name="T10" fmla="*/ 6 w 140"/>
                <a:gd name="T11" fmla="*/ 61 h 504"/>
                <a:gd name="T12" fmla="*/ 86 w 140"/>
                <a:gd name="T13" fmla="*/ 35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9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8 w 132"/>
                <a:gd name="T1" fmla="*/ 22 h 308"/>
                <a:gd name="T2" fmla="*/ 0 w 132"/>
                <a:gd name="T3" fmla="*/ 0 h 308"/>
                <a:gd name="T4" fmla="*/ 0 w 132"/>
                <a:gd name="T5" fmla="*/ 29 h 308"/>
                <a:gd name="T6" fmla="*/ 68 w 132"/>
                <a:gd name="T7" fmla="*/ 194 h 308"/>
                <a:gd name="T8" fmla="*/ 123 w 132"/>
                <a:gd name="T9" fmla="*/ 308 h 308"/>
                <a:gd name="T10" fmla="*/ 132 w 132"/>
                <a:gd name="T11" fmla="*/ 308 h 308"/>
                <a:gd name="T12" fmla="*/ 77 w 132"/>
                <a:gd name="T13" fmla="*/ 190 h 308"/>
                <a:gd name="T14" fmla="*/ 8 w 132"/>
                <a:gd name="T15" fmla="*/ 22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0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28 w 37"/>
                <a:gd name="T1" fmla="*/ 79 h 79"/>
                <a:gd name="T2" fmla="*/ 37 w 37"/>
                <a:gd name="T3" fmla="*/ 79 h 79"/>
                <a:gd name="T4" fmla="*/ 0 w 37"/>
                <a:gd name="T5" fmla="*/ 0 h 79"/>
                <a:gd name="T6" fmla="*/ 28 w 37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1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162 w 178"/>
                <a:gd name="T1" fmla="*/ 660 h 722"/>
                <a:gd name="T2" fmla="*/ 116 w 178"/>
                <a:gd name="T3" fmla="*/ 534 h 722"/>
                <a:gd name="T4" fmla="*/ 40 w 178"/>
                <a:gd name="T5" fmla="*/ 236 h 722"/>
                <a:gd name="T6" fmla="*/ 12 w 178"/>
                <a:gd name="T7" fmla="*/ 51 h 722"/>
                <a:gd name="T8" fmla="*/ 0 w 178"/>
                <a:gd name="T9" fmla="*/ 0 h 722"/>
                <a:gd name="T10" fmla="*/ 33 w 178"/>
                <a:gd name="T11" fmla="*/ 237 h 722"/>
                <a:gd name="T12" fmla="*/ 107 w 178"/>
                <a:gd name="T13" fmla="*/ 537 h 722"/>
                <a:gd name="T14" fmla="*/ 160 w 178"/>
                <a:gd name="T15" fmla="*/ 681 h 722"/>
                <a:gd name="T16" fmla="*/ 178 w 178"/>
                <a:gd name="T17" fmla="*/ 722 h 722"/>
                <a:gd name="T18" fmla="*/ 174 w 178"/>
                <a:gd name="T19" fmla="*/ 708 h 722"/>
                <a:gd name="T20" fmla="*/ 162 w 178"/>
                <a:gd name="T21" fmla="*/ 660 h 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2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11 w 23"/>
                <a:gd name="T1" fmla="*/ 577 h 635"/>
                <a:gd name="T2" fmla="*/ 12 w 23"/>
                <a:gd name="T3" fmla="*/ 589 h 635"/>
                <a:gd name="T4" fmla="*/ 22 w 23"/>
                <a:gd name="T5" fmla="*/ 632 h 635"/>
                <a:gd name="T6" fmla="*/ 23 w 23"/>
                <a:gd name="T7" fmla="*/ 635 h 635"/>
                <a:gd name="T8" fmla="*/ 17 w 23"/>
                <a:gd name="T9" fmla="*/ 576 h 635"/>
                <a:gd name="T10" fmla="*/ 5 w 23"/>
                <a:gd name="T11" fmla="*/ 269 h 635"/>
                <a:gd name="T12" fmla="*/ 15 w 23"/>
                <a:gd name="T13" fmla="*/ 0 h 635"/>
                <a:gd name="T14" fmla="*/ 12 w 23"/>
                <a:gd name="T15" fmla="*/ 0 h 635"/>
                <a:gd name="T16" fmla="*/ 1 w 23"/>
                <a:gd name="T17" fmla="*/ 269 h 635"/>
                <a:gd name="T18" fmla="*/ 11 w 23"/>
                <a:gd name="T19" fmla="*/ 577 h 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3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5 w 17"/>
                <a:gd name="T3" fmla="*/ 56 h 107"/>
                <a:gd name="T4" fmla="*/ 17 w 17"/>
                <a:gd name="T5" fmla="*/ 107 h 107"/>
                <a:gd name="T6" fmla="*/ 11 w 17"/>
                <a:gd name="T7" fmla="*/ 46 h 107"/>
                <a:gd name="T8" fmla="*/ 10 w 17"/>
                <a:gd name="T9" fmla="*/ 43 h 107"/>
                <a:gd name="T10" fmla="*/ 0 w 17"/>
                <a:gd name="T11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4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5 w 41"/>
                <a:gd name="T3" fmla="*/ 93 h 222"/>
                <a:gd name="T4" fmla="*/ 17 w 41"/>
                <a:gd name="T5" fmla="*/ 166 h 222"/>
                <a:gd name="T6" fmla="*/ 24 w 41"/>
                <a:gd name="T7" fmla="*/ 184 h 222"/>
                <a:gd name="T8" fmla="*/ 41 w 41"/>
                <a:gd name="T9" fmla="*/ 222 h 222"/>
                <a:gd name="T10" fmla="*/ 38 w 41"/>
                <a:gd name="T11" fmla="*/ 212 h 222"/>
                <a:gd name="T12" fmla="*/ 13 w 41"/>
                <a:gd name="T13" fmla="*/ 92 h 222"/>
                <a:gd name="T14" fmla="*/ 8 w 41"/>
                <a:gd name="T15" fmla="*/ 22 h 222"/>
                <a:gd name="T16" fmla="*/ 7 w 41"/>
                <a:gd name="T17" fmla="*/ 18 h 222"/>
                <a:gd name="T18" fmla="*/ 0 w 41"/>
                <a:gd name="T19" fmla="*/ 0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5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7 w 450"/>
                <a:gd name="T1" fmla="*/ 854 h 878"/>
                <a:gd name="T2" fmla="*/ 50 w 450"/>
                <a:gd name="T3" fmla="*/ 613 h 878"/>
                <a:gd name="T4" fmla="*/ 149 w 450"/>
                <a:gd name="T5" fmla="*/ 388 h 878"/>
                <a:gd name="T6" fmla="*/ 285 w 450"/>
                <a:gd name="T7" fmla="*/ 183 h 878"/>
                <a:gd name="T8" fmla="*/ 364 w 450"/>
                <a:gd name="T9" fmla="*/ 89 h 878"/>
                <a:gd name="T10" fmla="*/ 406 w 450"/>
                <a:gd name="T11" fmla="*/ 44 h 878"/>
                <a:gd name="T12" fmla="*/ 450 w 450"/>
                <a:gd name="T13" fmla="*/ 1 h 878"/>
                <a:gd name="T14" fmla="*/ 450 w 450"/>
                <a:gd name="T15" fmla="*/ 0 h 878"/>
                <a:gd name="T16" fmla="*/ 405 w 450"/>
                <a:gd name="T17" fmla="*/ 43 h 878"/>
                <a:gd name="T18" fmla="*/ 363 w 450"/>
                <a:gd name="T19" fmla="*/ 88 h 878"/>
                <a:gd name="T20" fmla="*/ 283 w 450"/>
                <a:gd name="T21" fmla="*/ 181 h 878"/>
                <a:gd name="T22" fmla="*/ 145 w 450"/>
                <a:gd name="T23" fmla="*/ 386 h 878"/>
                <a:gd name="T24" fmla="*/ 45 w 450"/>
                <a:gd name="T25" fmla="*/ 611 h 878"/>
                <a:gd name="T26" fmla="*/ 0 w 450"/>
                <a:gd name="T27" fmla="*/ 854 h 878"/>
                <a:gd name="T28" fmla="*/ 0 w 450"/>
                <a:gd name="T29" fmla="*/ 859 h 878"/>
                <a:gd name="T30" fmla="*/ 7 w 450"/>
                <a:gd name="T31" fmla="*/ 878 h 878"/>
                <a:gd name="T32" fmla="*/ 7 w 450"/>
                <a:gd name="T33" fmla="*/ 854 h 8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6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26 w 35"/>
                <a:gd name="T3" fmla="*/ 73 h 73"/>
                <a:gd name="T4" fmla="*/ 35 w 35"/>
                <a:gd name="T5" fmla="*/ 73 h 73"/>
                <a:gd name="T6" fmla="*/ 0 w 35"/>
                <a:gd name="T7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7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7 w 8"/>
                <a:gd name="T1" fmla="*/ 44 h 48"/>
                <a:gd name="T2" fmla="*/ 8 w 8"/>
                <a:gd name="T3" fmla="*/ 48 h 48"/>
                <a:gd name="T4" fmla="*/ 8 w 8"/>
                <a:gd name="T5" fmla="*/ 19 h 48"/>
                <a:gd name="T6" fmla="*/ 1 w 8"/>
                <a:gd name="T7" fmla="*/ 0 h 48"/>
                <a:gd name="T8" fmla="*/ 0 w 8"/>
                <a:gd name="T9" fmla="*/ 26 h 48"/>
                <a:gd name="T10" fmla="*/ 7 w 8"/>
                <a:gd name="T11" fmla="*/ 4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58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7 w 52"/>
                <a:gd name="T1" fmla="*/ 18 h 135"/>
                <a:gd name="T2" fmla="*/ 0 w 52"/>
                <a:gd name="T3" fmla="*/ 0 h 135"/>
                <a:gd name="T4" fmla="*/ 12 w 52"/>
                <a:gd name="T5" fmla="*/ 48 h 135"/>
                <a:gd name="T6" fmla="*/ 16 w 52"/>
                <a:gd name="T7" fmla="*/ 62 h 135"/>
                <a:gd name="T8" fmla="*/ 51 w 52"/>
                <a:gd name="T9" fmla="*/ 135 h 135"/>
                <a:gd name="T10" fmla="*/ 52 w 52"/>
                <a:gd name="T11" fmla="*/ 135 h 135"/>
                <a:gd name="T12" fmla="*/ 24 w 52"/>
                <a:gd name="T13" fmla="*/ 56 h 135"/>
                <a:gd name="T14" fmla="*/ 7 w 52"/>
                <a:gd name="T15" fmla="*/ 18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1027" name="Group 48"/>
          <p:cNvGrpSpPr>
            <a:grpSpLocks/>
          </p:cNvGrpSpPr>
          <p:nvPr/>
        </p:nvGrpSpPr>
        <p:grpSpPr bwMode="auto">
          <a:xfrm>
            <a:off x="22225" y="0"/>
            <a:ext cx="2152650" cy="7554913"/>
            <a:chOff x="6627813" y="195717"/>
            <a:chExt cx="1952625" cy="5678034"/>
          </a:xfrm>
        </p:grpSpPr>
        <p:sp>
          <p:nvSpPr>
            <p:cNvPr id="1035" name="Freeform 27"/>
            <p:cNvSpPr>
              <a:spLocks/>
            </p:cNvSpPr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>
                <a:gd name="T0" fmla="*/ 7 w 103"/>
                <a:gd name="T1" fmla="*/ 210 h 920"/>
                <a:gd name="T2" fmla="*/ 26 w 103"/>
                <a:gd name="T3" fmla="*/ 445 h 920"/>
                <a:gd name="T4" fmla="*/ 57 w 103"/>
                <a:gd name="T5" fmla="*/ 679 h 920"/>
                <a:gd name="T6" fmla="*/ 101 w 103"/>
                <a:gd name="T7" fmla="*/ 911 h 920"/>
                <a:gd name="T8" fmla="*/ 103 w 103"/>
                <a:gd name="T9" fmla="*/ 920 h 920"/>
                <a:gd name="T10" fmla="*/ 99 w 103"/>
                <a:gd name="T11" fmla="*/ 874 h 920"/>
                <a:gd name="T12" fmla="*/ 99 w 103"/>
                <a:gd name="T13" fmla="*/ 866 h 920"/>
                <a:gd name="T14" fmla="*/ 63 w 103"/>
                <a:gd name="T15" fmla="*/ 678 h 920"/>
                <a:gd name="T16" fmla="*/ 30 w 103"/>
                <a:gd name="T17" fmla="*/ 444 h 920"/>
                <a:gd name="T18" fmla="*/ 9 w 103"/>
                <a:gd name="T19" fmla="*/ 209 h 920"/>
                <a:gd name="T20" fmla="*/ 3 w 103"/>
                <a:gd name="T21" fmla="*/ 92 h 920"/>
                <a:gd name="T22" fmla="*/ 1 w 103"/>
                <a:gd name="T23" fmla="*/ 0 h 920"/>
                <a:gd name="T24" fmla="*/ 0 w 103"/>
                <a:gd name="T25" fmla="*/ 0 h 920"/>
                <a:gd name="T26" fmla="*/ 1 w 103"/>
                <a:gd name="T27" fmla="*/ 92 h 920"/>
                <a:gd name="T28" fmla="*/ 7 w 103"/>
                <a:gd name="T29" fmla="*/ 21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36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53 w 88"/>
                <a:gd name="T1" fmla="*/ 229 h 330"/>
                <a:gd name="T2" fmla="*/ 88 w 88"/>
                <a:gd name="T3" fmla="*/ 330 h 330"/>
                <a:gd name="T4" fmla="*/ 88 w 88"/>
                <a:gd name="T5" fmla="*/ 308 h 330"/>
                <a:gd name="T6" fmla="*/ 88 w 88"/>
                <a:gd name="T7" fmla="*/ 304 h 330"/>
                <a:gd name="T8" fmla="*/ 62 w 88"/>
                <a:gd name="T9" fmla="*/ 226 h 330"/>
                <a:gd name="T10" fmla="*/ 0 w 88"/>
                <a:gd name="T11" fmla="*/ 0 h 330"/>
                <a:gd name="T12" fmla="*/ 7 w 88"/>
                <a:gd name="T13" fmla="*/ 63 h 330"/>
                <a:gd name="T14" fmla="*/ 53 w 88"/>
                <a:gd name="T15" fmla="*/ 229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37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6 w 90"/>
                <a:gd name="T1" fmla="*/ 15 h 207"/>
                <a:gd name="T2" fmla="*/ 0 w 90"/>
                <a:gd name="T3" fmla="*/ 0 h 207"/>
                <a:gd name="T4" fmla="*/ 1 w 90"/>
                <a:gd name="T5" fmla="*/ 29 h 207"/>
                <a:gd name="T6" fmla="*/ 42 w 90"/>
                <a:gd name="T7" fmla="*/ 127 h 207"/>
                <a:gd name="T8" fmla="*/ 80 w 90"/>
                <a:gd name="T9" fmla="*/ 207 h 207"/>
                <a:gd name="T10" fmla="*/ 90 w 90"/>
                <a:gd name="T11" fmla="*/ 207 h 207"/>
                <a:gd name="T12" fmla="*/ 50 w 90"/>
                <a:gd name="T13" fmla="*/ 123 h 207"/>
                <a:gd name="T14" fmla="*/ 6 w 90"/>
                <a:gd name="T15" fmla="*/ 15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38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101 w 115"/>
                <a:gd name="T1" fmla="*/ 409 h 467"/>
                <a:gd name="T2" fmla="*/ 78 w 115"/>
                <a:gd name="T3" fmla="*/ 344 h 467"/>
                <a:gd name="T4" fmla="*/ 29 w 115"/>
                <a:gd name="T5" fmla="*/ 151 h 467"/>
                <a:gd name="T6" fmla="*/ 13 w 115"/>
                <a:gd name="T7" fmla="*/ 53 h 467"/>
                <a:gd name="T8" fmla="*/ 0 w 115"/>
                <a:gd name="T9" fmla="*/ 0 h 467"/>
                <a:gd name="T10" fmla="*/ 21 w 115"/>
                <a:gd name="T11" fmla="*/ 152 h 467"/>
                <a:gd name="T12" fmla="*/ 69 w 115"/>
                <a:gd name="T13" fmla="*/ 347 h 467"/>
                <a:gd name="T14" fmla="*/ 103 w 115"/>
                <a:gd name="T15" fmla="*/ 441 h 467"/>
                <a:gd name="T16" fmla="*/ 115 w 115"/>
                <a:gd name="T17" fmla="*/ 467 h 467"/>
                <a:gd name="T18" fmla="*/ 112 w 115"/>
                <a:gd name="T19" fmla="*/ 458 h 467"/>
                <a:gd name="T20" fmla="*/ 101 w 115"/>
                <a:gd name="T21" fmla="*/ 409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39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17 w 36"/>
                <a:gd name="T1" fmla="*/ 633 h 633"/>
                <a:gd name="T2" fmla="*/ 13 w 36"/>
                <a:gd name="T3" fmla="*/ 597 h 633"/>
                <a:gd name="T4" fmla="*/ 5 w 36"/>
                <a:gd name="T5" fmla="*/ 398 h 633"/>
                <a:gd name="T6" fmla="*/ 13 w 36"/>
                <a:gd name="T7" fmla="*/ 198 h 633"/>
                <a:gd name="T8" fmla="*/ 22 w 36"/>
                <a:gd name="T9" fmla="*/ 99 h 633"/>
                <a:gd name="T10" fmla="*/ 36 w 36"/>
                <a:gd name="T11" fmla="*/ 0 h 633"/>
                <a:gd name="T12" fmla="*/ 35 w 36"/>
                <a:gd name="T13" fmla="*/ 0 h 633"/>
                <a:gd name="T14" fmla="*/ 20 w 36"/>
                <a:gd name="T15" fmla="*/ 99 h 633"/>
                <a:gd name="T16" fmla="*/ 10 w 36"/>
                <a:gd name="T17" fmla="*/ 198 h 633"/>
                <a:gd name="T18" fmla="*/ 1 w 36"/>
                <a:gd name="T19" fmla="*/ 398 h 633"/>
                <a:gd name="T20" fmla="*/ 7 w 36"/>
                <a:gd name="T21" fmla="*/ 589 h 633"/>
                <a:gd name="T22" fmla="*/ 16 w 36"/>
                <a:gd name="T23" fmla="*/ 632 h 633"/>
                <a:gd name="T24" fmla="*/ 17 w 36"/>
                <a:gd name="T25" fmla="*/ 633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0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22 w 28"/>
                <a:gd name="T1" fmla="*/ 59 h 59"/>
                <a:gd name="T2" fmla="*/ 28 w 28"/>
                <a:gd name="T3" fmla="*/ 59 h 59"/>
                <a:gd name="T4" fmla="*/ 0 w 28"/>
                <a:gd name="T5" fmla="*/ 0 h 59"/>
                <a:gd name="T6" fmla="*/ 22 w 28"/>
                <a:gd name="T7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1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4 w 17"/>
                <a:gd name="T1" fmla="*/ 54 h 107"/>
                <a:gd name="T2" fmla="*/ 17 w 17"/>
                <a:gd name="T3" fmla="*/ 107 h 107"/>
                <a:gd name="T4" fmla="*/ 10 w 17"/>
                <a:gd name="T5" fmla="*/ 44 h 107"/>
                <a:gd name="T6" fmla="*/ 9 w 17"/>
                <a:gd name="T7" fmla="*/ 43 h 107"/>
                <a:gd name="T8" fmla="*/ 0 w 17"/>
                <a:gd name="T9" fmla="*/ 0 h 107"/>
                <a:gd name="T10" fmla="*/ 0 w 17"/>
                <a:gd name="T11" fmla="*/ 8 h 107"/>
                <a:gd name="T12" fmla="*/ 4 w 17"/>
                <a:gd name="T13" fmla="*/ 54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2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8 w 294"/>
                <a:gd name="T1" fmla="*/ 553 h 568"/>
                <a:gd name="T2" fmla="*/ 35 w 294"/>
                <a:gd name="T3" fmla="*/ 397 h 568"/>
                <a:gd name="T4" fmla="*/ 99 w 294"/>
                <a:gd name="T5" fmla="*/ 252 h 568"/>
                <a:gd name="T6" fmla="*/ 187 w 294"/>
                <a:gd name="T7" fmla="*/ 119 h 568"/>
                <a:gd name="T8" fmla="*/ 238 w 294"/>
                <a:gd name="T9" fmla="*/ 58 h 568"/>
                <a:gd name="T10" fmla="*/ 265 w 294"/>
                <a:gd name="T11" fmla="*/ 28 h 568"/>
                <a:gd name="T12" fmla="*/ 294 w 294"/>
                <a:gd name="T13" fmla="*/ 0 h 568"/>
                <a:gd name="T14" fmla="*/ 293 w 294"/>
                <a:gd name="T15" fmla="*/ 0 h 568"/>
                <a:gd name="T16" fmla="*/ 264 w 294"/>
                <a:gd name="T17" fmla="*/ 27 h 568"/>
                <a:gd name="T18" fmla="*/ 237 w 294"/>
                <a:gd name="T19" fmla="*/ 56 h 568"/>
                <a:gd name="T20" fmla="*/ 185 w 294"/>
                <a:gd name="T21" fmla="*/ 117 h 568"/>
                <a:gd name="T22" fmla="*/ 95 w 294"/>
                <a:gd name="T23" fmla="*/ 249 h 568"/>
                <a:gd name="T24" fmla="*/ 30 w 294"/>
                <a:gd name="T25" fmla="*/ 396 h 568"/>
                <a:gd name="T26" fmla="*/ 0 w 294"/>
                <a:gd name="T27" fmla="*/ 549 h 568"/>
                <a:gd name="T28" fmla="*/ 7 w 294"/>
                <a:gd name="T29" fmla="*/ 568 h 568"/>
                <a:gd name="T30" fmla="*/ 8 w 294"/>
                <a:gd name="T31" fmla="*/ 553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3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19 w 25"/>
                <a:gd name="T3" fmla="*/ 53 h 53"/>
                <a:gd name="T4" fmla="*/ 25 w 25"/>
                <a:gd name="T5" fmla="*/ 53 h 53"/>
                <a:gd name="T6" fmla="*/ 0 w 25"/>
                <a:gd name="T7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4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7 w 29"/>
                <a:gd name="T3" fmla="*/ 89 h 141"/>
                <a:gd name="T4" fmla="*/ 18 w 29"/>
                <a:gd name="T5" fmla="*/ 117 h 141"/>
                <a:gd name="T6" fmla="*/ 29 w 29"/>
                <a:gd name="T7" fmla="*/ 141 h 141"/>
                <a:gd name="T8" fmla="*/ 27 w 29"/>
                <a:gd name="T9" fmla="*/ 135 h 141"/>
                <a:gd name="T10" fmla="*/ 8 w 29"/>
                <a:gd name="T11" fmla="*/ 22 h 141"/>
                <a:gd name="T12" fmla="*/ 4 w 29"/>
                <a:gd name="T13" fmla="*/ 11 h 141"/>
                <a:gd name="T14" fmla="*/ 0 w 29"/>
                <a:gd name="T15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5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26 h 48"/>
                <a:gd name="T2" fmla="*/ 4 w 8"/>
                <a:gd name="T3" fmla="*/ 37 h 48"/>
                <a:gd name="T4" fmla="*/ 8 w 8"/>
                <a:gd name="T5" fmla="*/ 48 h 48"/>
                <a:gd name="T6" fmla="*/ 7 w 8"/>
                <a:gd name="T7" fmla="*/ 19 h 48"/>
                <a:gd name="T8" fmla="*/ 0 w 8"/>
                <a:gd name="T9" fmla="*/ 0 h 48"/>
                <a:gd name="T10" fmla="*/ 0 w 8"/>
                <a:gd name="T11" fmla="*/ 4 h 48"/>
                <a:gd name="T12" fmla="*/ 0 w 8"/>
                <a:gd name="T13" fmla="*/ 2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1046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11 w 44"/>
                <a:gd name="T1" fmla="*/ 28 h 111"/>
                <a:gd name="T2" fmla="*/ 0 w 44"/>
                <a:gd name="T3" fmla="*/ 0 h 111"/>
                <a:gd name="T4" fmla="*/ 11 w 44"/>
                <a:gd name="T5" fmla="*/ 49 h 111"/>
                <a:gd name="T6" fmla="*/ 14 w 44"/>
                <a:gd name="T7" fmla="*/ 58 h 111"/>
                <a:gd name="T8" fmla="*/ 39 w 44"/>
                <a:gd name="T9" fmla="*/ 111 h 111"/>
                <a:gd name="T10" fmla="*/ 44 w 44"/>
                <a:gd name="T11" fmla="*/ 111 h 111"/>
                <a:gd name="T12" fmla="*/ 22 w 44"/>
                <a:gd name="T13" fmla="*/ 52 h 111"/>
                <a:gd name="T14" fmla="*/ 11 w 44"/>
                <a:gd name="T15" fmla="*/ 28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62" name="Rectangle 61"/>
          <p:cNvSpPr/>
          <p:nvPr/>
        </p:nvSpPr>
        <p:spPr>
          <a:xfrm>
            <a:off x="0" y="0"/>
            <a:ext cx="201613" cy="755967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4713" y="687388"/>
            <a:ext cx="7264400" cy="14128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1538" y="2352675"/>
            <a:ext cx="7267575" cy="4283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67738" y="6762750"/>
            <a:ext cx="846137" cy="4079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1538" y="6764338"/>
            <a:ext cx="630237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63563" y="868363"/>
            <a:ext cx="644525" cy="403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2205" smtClean="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E6D0ABA0-8877-49D4-A2FD-99804E95E2D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1034" name="Picture 34" descr="Sisoft Learni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5225" y="0"/>
            <a:ext cx="1287463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</p:sldLayoutIdLst>
  <p:txStyles>
    <p:titleStyle>
      <a:lvl1pPr algn="l" defTabSz="503238" rtl="0" fontAlgn="base">
        <a:spcBef>
          <a:spcPct val="0"/>
        </a:spcBef>
        <a:spcAft>
          <a:spcPct val="0"/>
        </a:spcAft>
        <a:defRPr sz="39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503238" rtl="0" fontAlgn="base">
        <a:spcBef>
          <a:spcPct val="0"/>
        </a:spcBef>
        <a:spcAft>
          <a:spcPct val="0"/>
        </a:spcAft>
        <a:defRPr sz="3900">
          <a:solidFill>
            <a:srgbClr val="262626"/>
          </a:solidFill>
          <a:latin typeface="Century Gothic" panose="020B0502020202020204" pitchFamily="34" charset="0"/>
        </a:defRPr>
      </a:lvl2pPr>
      <a:lvl3pPr algn="l" defTabSz="503238" rtl="0" fontAlgn="base">
        <a:spcBef>
          <a:spcPct val="0"/>
        </a:spcBef>
        <a:spcAft>
          <a:spcPct val="0"/>
        </a:spcAft>
        <a:defRPr sz="3900">
          <a:solidFill>
            <a:srgbClr val="262626"/>
          </a:solidFill>
          <a:latin typeface="Century Gothic" panose="020B0502020202020204" pitchFamily="34" charset="0"/>
        </a:defRPr>
      </a:lvl3pPr>
      <a:lvl4pPr algn="l" defTabSz="503238" rtl="0" fontAlgn="base">
        <a:spcBef>
          <a:spcPct val="0"/>
        </a:spcBef>
        <a:spcAft>
          <a:spcPct val="0"/>
        </a:spcAft>
        <a:defRPr sz="3900">
          <a:solidFill>
            <a:srgbClr val="262626"/>
          </a:solidFill>
          <a:latin typeface="Century Gothic" panose="020B0502020202020204" pitchFamily="34" charset="0"/>
        </a:defRPr>
      </a:lvl4pPr>
      <a:lvl5pPr algn="l" defTabSz="503238" rtl="0" fontAlgn="base">
        <a:spcBef>
          <a:spcPct val="0"/>
        </a:spcBef>
        <a:spcAft>
          <a:spcPct val="0"/>
        </a:spcAft>
        <a:defRPr sz="3900">
          <a:solidFill>
            <a:srgbClr val="262626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825" indent="-377825" algn="l" defTabSz="503238" rtl="0" fontAlgn="base">
        <a:spcBef>
          <a:spcPts val="11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900" kern="1200">
          <a:solidFill>
            <a:srgbClr val="404040"/>
          </a:solidFill>
          <a:latin typeface="+mn-lt"/>
          <a:ea typeface="+mn-ea"/>
          <a:cs typeface="+mn-cs"/>
        </a:defRPr>
      </a:lvl1pPr>
      <a:lvl2pPr marL="817563" indent="-314325" algn="l" defTabSz="503238" rtl="0" fontAlgn="base">
        <a:spcBef>
          <a:spcPts val="11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700" kern="1200">
          <a:solidFill>
            <a:srgbClr val="404040"/>
          </a:solidFill>
          <a:latin typeface="+mn-lt"/>
          <a:ea typeface="+mn-ea"/>
          <a:cs typeface="+mn-cs"/>
        </a:defRPr>
      </a:lvl2pPr>
      <a:lvl3pPr marL="1258888" indent="-250825" algn="l" defTabSz="503238" rtl="0" fontAlgn="base">
        <a:spcBef>
          <a:spcPts val="11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500" kern="1200">
          <a:solidFill>
            <a:srgbClr val="404040"/>
          </a:solidFill>
          <a:latin typeface="+mn-lt"/>
          <a:ea typeface="+mn-ea"/>
          <a:cs typeface="+mn-cs"/>
        </a:defRPr>
      </a:lvl3pPr>
      <a:lvl4pPr marL="1763713" indent="-250825" algn="l" defTabSz="503238" rtl="0" fontAlgn="base">
        <a:spcBef>
          <a:spcPts val="11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300" kern="1200">
          <a:solidFill>
            <a:srgbClr val="404040"/>
          </a:solidFill>
          <a:latin typeface="+mn-lt"/>
          <a:ea typeface="+mn-ea"/>
          <a:cs typeface="+mn-cs"/>
        </a:defRPr>
      </a:lvl4pPr>
      <a:lvl5pPr marL="2266950" indent="-250825" algn="l" defTabSz="503238" rtl="0" fontAlgn="base">
        <a:spcBef>
          <a:spcPts val="11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300" kern="1200">
          <a:solidFill>
            <a:srgbClr val="404040"/>
          </a:solidFill>
          <a:latin typeface="+mn-lt"/>
          <a:ea typeface="+mn-ea"/>
          <a:cs typeface="+mn-cs"/>
        </a:defRPr>
      </a:lvl5pPr>
      <a:lvl6pPr marL="2771844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75815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79787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83758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nz2.php.net/manual/en/function.session-destroy.php" TargetMode="Externa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isoft.in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Diagonal Corner Rectangle 1"/>
          <p:cNvSpPr/>
          <p:nvPr/>
        </p:nvSpPr>
        <p:spPr>
          <a:xfrm>
            <a:off x="1897040" y="2353357"/>
            <a:ext cx="6430431" cy="2002544"/>
          </a:xfrm>
          <a:prstGeom prst="snip2DiagRec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 w="57150">
            <a:solidFill>
              <a:srgbClr val="00000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241300" dist="50800" dir="5400000" sx="93000" sy="93000" algn="ctr" rotWithShape="0">
              <a:srgbClr val="000000">
                <a:alpha val="74000"/>
              </a:srgbClr>
            </a:outerShdw>
          </a:effectLst>
          <a:scene3d>
            <a:camera prst="orthographicFront"/>
            <a:lightRig rig="threePt" dir="t"/>
          </a:scene3d>
          <a:sp3d extrusionH="38100"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53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66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Cookies and Sessions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1655763" y="684213"/>
            <a:ext cx="5832475" cy="647700"/>
          </a:xfrm>
        </p:spPr>
        <p:txBody>
          <a:bodyPr lIns="90000" tIns="74520" rIns="90000" bIns="46800">
            <a:normAutofit fontScale="90000"/>
          </a:bodyPr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3968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Creating PHP cookies</a:t>
            </a:r>
          </a:p>
        </p:txBody>
      </p:sp>
      <p:sp>
        <p:nvSpPr>
          <p:cNvPr id="33795" name="Text Box 2"/>
          <p:cNvSpPr txBox="1">
            <a:spLocks noChangeArrowheads="1"/>
          </p:cNvSpPr>
          <p:nvPr/>
        </p:nvSpPr>
        <p:spPr bwMode="auto">
          <a:xfrm>
            <a:off x="144463" y="2181225"/>
            <a:ext cx="9648825" cy="221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eaLnBrk="1">
              <a:lnSpc>
                <a:spcPct val="117000"/>
              </a:lnSpc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Cookies can be set by directly manipulating the HTTP header using the PHP header() function</a:t>
            </a:r>
          </a:p>
          <a:p>
            <a:pPr eaLnBrk="1">
              <a:lnSpc>
                <a:spcPct val="117000"/>
              </a:lnSpc>
            </a:pPr>
            <a:endParaRPr lang="en-US" altLang="en-US" sz="2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9000"/>
              </a:lnSpc>
            </a:pPr>
            <a:r>
              <a:rPr lang="en-US" altLang="en-US" sz="20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&lt;?php</a:t>
            </a:r>
          </a:p>
          <a:p>
            <a:pPr>
              <a:lnSpc>
                <a:spcPct val="89000"/>
              </a:lnSpc>
            </a:pPr>
            <a:r>
              <a:rPr lang="en-US" altLang="en-US" sz="20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altLang="en-US" sz="2000" b="1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  <a:r>
              <a:rPr lang="en-US" altLang="en-US" sz="20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(“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Set-Cookie:</a:t>
            </a:r>
            <a:r>
              <a:rPr lang="en-US" altLang="en-US" sz="20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mycookie=myvalue; path=/; domain=.coggeshall.org”);</a:t>
            </a:r>
          </a:p>
          <a:p>
            <a:pPr>
              <a:lnSpc>
                <a:spcPct val="89000"/>
              </a:lnSpc>
            </a:pPr>
            <a:r>
              <a:rPr lang="en-US" altLang="en-US" sz="20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1727200" y="484188"/>
            <a:ext cx="8066088" cy="1004887"/>
          </a:xfrm>
        </p:spPr>
        <p:txBody>
          <a:bodyPr lIns="90000" tIns="74520" rIns="90000" bIns="46800">
            <a:normAutofit fontScale="90000"/>
          </a:bodyPr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Creating cookies with </a:t>
            </a:r>
            <a:r>
              <a:rPr lang="en-GB" altLang="en-US" sz="3968" b="1" dirty="0" err="1" smtClean="0">
                <a:solidFill>
                  <a:srgbClr val="0066FF"/>
                </a:solidFill>
              </a:rPr>
              <a:t>setcookie</a:t>
            </a:r>
            <a:r>
              <a:rPr lang="en-GB" altLang="en-US" sz="3968" b="1" dirty="0" smtClean="0">
                <a:solidFill>
                  <a:srgbClr val="0066FF"/>
                </a:solidFill>
              </a:rPr>
              <a:t>()</a:t>
            </a:r>
          </a:p>
        </p:txBody>
      </p:sp>
      <p:sp>
        <p:nvSpPr>
          <p:cNvPr id="11269" name="Rectangle 4"/>
          <p:cNvSpPr>
            <a:spLocks noGrp="1" noChangeArrowheads="1"/>
          </p:cNvSpPr>
          <p:nvPr>
            <p:ph idx="1"/>
          </p:nvPr>
        </p:nvSpPr>
        <p:spPr>
          <a:xfrm>
            <a:off x="539750" y="4076700"/>
            <a:ext cx="9070975" cy="3132138"/>
          </a:xfrm>
        </p:spPr>
        <p:txBody>
          <a:bodyPr tIns="16380">
            <a:normAutofit lnSpcReduction="10000"/>
          </a:bodyPr>
          <a:lstStyle/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6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Name: name of the file</a:t>
            </a:r>
          </a:p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6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Value: data stored in the file</a:t>
            </a:r>
          </a:p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6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Expire: data string defining the life time</a:t>
            </a:r>
          </a:p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6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Path: subset of URLs in a domain where it is valid</a:t>
            </a:r>
          </a:p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6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Domain: domain for which the cookie is valid</a:t>
            </a:r>
          </a:p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6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Secure: set to '1' to transmit in HTTPS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574675" y="1282700"/>
            <a:ext cx="8847138" cy="1138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eaLnBrk="1">
              <a:lnSpc>
                <a:spcPct val="117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Use the PHP </a:t>
            </a: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</a:rPr>
              <a:t>setcookie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() function: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sz="2200" b="1" dirty="0" err="1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Setcookie</a:t>
            </a:r>
            <a:r>
              <a:rPr lang="en-US" sz="2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 (</a:t>
            </a:r>
            <a:r>
              <a:rPr lang="en-US" sz="2200" b="1" dirty="0" err="1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name,value,expire</a:t>
            </a:r>
            <a:r>
              <a:rPr lang="en-US" sz="22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</a:rPr>
              <a:t>, path, domain, secure)</a:t>
            </a:r>
          </a:p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sz="2200" b="1" dirty="0">
                <a:solidFill>
                  <a:srgbClr val="000000"/>
                </a:solidFill>
                <a:latin typeface="Courier New" pitchFamily="49" charset="0"/>
              </a:rPr>
              <a:t>e.g.</a:t>
            </a:r>
          </a:p>
        </p:txBody>
      </p:sp>
      <p:sp>
        <p:nvSpPr>
          <p:cNvPr id="35845" name="Text Box 3"/>
          <p:cNvSpPr txBox="1">
            <a:spLocks noChangeArrowheads="1"/>
          </p:cNvSpPr>
          <p:nvPr/>
        </p:nvSpPr>
        <p:spPr bwMode="auto">
          <a:xfrm>
            <a:off x="1441450" y="2416175"/>
            <a:ext cx="7456488" cy="1435100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71748" rIns="90000" bIns="46800">
            <a:spAutoFit/>
          </a:bodyPr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eaLnBrk="1">
              <a:lnSpc>
                <a:spcPct val="89000"/>
              </a:lnSpc>
            </a:pP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&lt;?php</a:t>
            </a:r>
          </a:p>
          <a:p>
            <a:pPr eaLnBrk="1">
              <a:lnSpc>
                <a:spcPct val="89000"/>
              </a:lnSpc>
            </a:pP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setcookie(</a:t>
            </a:r>
            <a:r>
              <a:rPr lang="en-US" altLang="en-US" sz="240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"MyCookie"</a:t>
            </a: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   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$value</a:t>
            </a: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time()+3600*24);</a:t>
            </a:r>
          </a:p>
          <a:p>
            <a:pPr eaLnBrk="1">
              <a:lnSpc>
                <a:spcPct val="89000"/>
              </a:lnSpc>
            </a:pP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setcookie(</a:t>
            </a:r>
            <a:r>
              <a:rPr lang="en-US" altLang="en-US" sz="240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"AnotherCookie"</a:t>
            </a: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$value</a:t>
            </a: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time()+3600);</a:t>
            </a:r>
          </a:p>
          <a:p>
            <a:pPr eaLnBrk="1">
              <a:lnSpc>
                <a:spcPct val="89000"/>
              </a:lnSpc>
            </a:pP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1512888" y="660400"/>
            <a:ext cx="5111750" cy="814388"/>
          </a:xfrm>
        </p:spPr>
        <p:txBody>
          <a:bodyPr lIns="90000" tIns="74520" rIns="90000" bIns="46800"/>
          <a:lstStyle/>
          <a:p>
            <a:pPr defTabSz="503972" fontAlgn="auto">
              <a:spcAft>
                <a:spcPts val="0"/>
              </a:spcAft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3968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Reading cookies</a:t>
            </a:r>
          </a:p>
        </p:txBody>
      </p:sp>
      <p:sp>
        <p:nvSpPr>
          <p:cNvPr id="37891" name="Rectangle 2"/>
          <p:cNvSpPr>
            <a:spLocks noChangeArrowheads="1"/>
          </p:cNvSpPr>
          <p:nvPr/>
        </p:nvSpPr>
        <p:spPr bwMode="auto">
          <a:xfrm>
            <a:off x="1679575" y="3192463"/>
            <a:ext cx="6503988" cy="2036762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71748" rIns="90000" bIns="46800">
            <a:spAutoFit/>
          </a:bodyPr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eaLnBrk="1">
              <a:lnSpc>
                <a:spcPct val="89000"/>
              </a:lnSpc>
            </a:pPr>
            <a:r>
              <a:rPr lang="en-US" altLang="en-US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&lt;?php</a:t>
            </a:r>
          </a:p>
          <a:p>
            <a:pPr eaLnBrk="1">
              <a:lnSpc>
                <a:spcPct val="89000"/>
              </a:lnSpc>
            </a:pPr>
            <a:endParaRPr lang="en-US" altLang="en-US" sz="200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89000"/>
              </a:lnSpc>
            </a:pPr>
            <a:r>
              <a:rPr lang="en-US" altLang="en-US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foreach (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$_COOKIE</a:t>
            </a:r>
            <a:r>
              <a:rPr lang="en-US" altLang="en-US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$key=&gt;$val</a:t>
            </a:r>
            <a:r>
              <a:rPr lang="en-US" altLang="en-US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{</a:t>
            </a:r>
          </a:p>
          <a:p>
            <a:pPr eaLnBrk="1">
              <a:lnSpc>
                <a:spcPct val="89000"/>
              </a:lnSpc>
            </a:pPr>
            <a:r>
              <a:rPr lang="en-US" altLang="en-US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print 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$key . </a:t>
            </a:r>
            <a:r>
              <a:rPr lang="en-US" altLang="en-US" sz="200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=&gt; "</a:t>
            </a:r>
            <a:r>
              <a:rPr lang="en-US" altLang="en-US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$val .</a:t>
            </a:r>
            <a:r>
              <a:rPr lang="en-US" altLang="en-US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"&lt;br/&gt;";</a:t>
            </a:r>
          </a:p>
          <a:p>
            <a:pPr eaLnBrk="1">
              <a:lnSpc>
                <a:spcPct val="89000"/>
              </a:lnSpc>
            </a:pPr>
            <a:r>
              <a:rPr lang="en-US" altLang="en-US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}</a:t>
            </a:r>
          </a:p>
          <a:p>
            <a:pPr eaLnBrk="1">
              <a:lnSpc>
                <a:spcPct val="89000"/>
              </a:lnSpc>
            </a:pPr>
            <a:endParaRPr lang="en-US" altLang="en-US" sz="200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89000"/>
              </a:lnSpc>
            </a:pPr>
            <a:r>
              <a:rPr lang="en-US" altLang="en-US" sz="20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706438" y="1781175"/>
            <a:ext cx="8797925" cy="920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eaLnBrk="1">
              <a:lnSpc>
                <a:spcPct val="117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</a:tabLst>
              <a:defRPr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To access a cookie received from a client, use the PHP </a:t>
            </a:r>
            <a:r>
              <a:rPr lang="en-US" sz="24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$_COOKIE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superglobal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array</a:t>
            </a:r>
          </a:p>
        </p:txBody>
      </p:sp>
      <p:sp>
        <p:nvSpPr>
          <p:cNvPr id="37893" name="Text Box 4"/>
          <p:cNvSpPr txBox="1">
            <a:spLocks noChangeArrowheads="1"/>
          </p:cNvSpPr>
          <p:nvPr/>
        </p:nvSpPr>
        <p:spPr bwMode="auto">
          <a:xfrm>
            <a:off x="485775" y="5535613"/>
            <a:ext cx="8697913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eaLnBrk="1">
              <a:lnSpc>
                <a:spcPct val="117000"/>
              </a:lnSpc>
            </a:pPr>
            <a:r>
              <a:rPr lang="en-GB" altLang="en-US" sz="2400">
                <a:solidFill>
                  <a:srgbClr val="000000"/>
                </a:solidFill>
                <a:latin typeface="Comic Sans MS" panose="030F0702030302020204" pitchFamily="66" charset="0"/>
              </a:rPr>
              <a:t>Each key in the array represents a cookie - the key name is the cookie name.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1717675" y="400050"/>
            <a:ext cx="7067550" cy="1355725"/>
          </a:xfrm>
        </p:spPr>
        <p:txBody>
          <a:bodyPr lIns="90000" tIns="74520" rIns="90000" bIns="46800"/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3968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Creating and using cookies example 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754063" y="6164263"/>
            <a:ext cx="8215312" cy="758825"/>
          </a:xfrm>
        </p:spPr>
        <p:txBody>
          <a:bodyPr tIns="16380">
            <a:normAutofit fontScale="92500" lnSpcReduction="10000"/>
          </a:bodyPr>
          <a:lstStyle/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6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Cookies only become visible on the next page load</a:t>
            </a:r>
          </a:p>
        </p:txBody>
      </p:sp>
      <p:sp>
        <p:nvSpPr>
          <p:cNvPr id="39940" name="Text Box 2"/>
          <p:cNvSpPr txBox="1">
            <a:spLocks noChangeArrowheads="1"/>
          </p:cNvSpPr>
          <p:nvPr/>
        </p:nvSpPr>
        <p:spPr bwMode="auto">
          <a:xfrm>
            <a:off x="1731963" y="1939925"/>
            <a:ext cx="6451600" cy="3856038"/>
          </a:xfrm>
          <a:prstGeom prst="rect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eaLnBrk="1">
              <a:lnSpc>
                <a:spcPct val="112000"/>
              </a:lnSpc>
            </a:pP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&lt;?php</a:t>
            </a:r>
          </a:p>
          <a:p>
            <a:pPr eaLnBrk="1">
              <a:lnSpc>
                <a:spcPct val="112000"/>
              </a:lnSpc>
            </a:pP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setcookie(</a:t>
            </a:r>
            <a:r>
              <a:rPr lang="en-US" altLang="en-US" sz="220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"MyCookie"</a:t>
            </a: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    </a:t>
            </a:r>
            <a:r>
              <a:rPr lang="en-US" altLang="en-US" sz="2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$value</a:t>
            </a: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time()+7200);</a:t>
            </a:r>
          </a:p>
          <a:p>
            <a:pPr eaLnBrk="1">
              <a:lnSpc>
                <a:spcPct val="112000"/>
              </a:lnSpc>
            </a:pP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setcookie(</a:t>
            </a:r>
            <a:r>
              <a:rPr lang="en-US" altLang="en-US" sz="220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"AnotherCookie"</a:t>
            </a: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$value</a:t>
            </a: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time()+7);</a:t>
            </a:r>
          </a:p>
          <a:p>
            <a:pPr eaLnBrk="1">
              <a:lnSpc>
                <a:spcPct val="112000"/>
              </a:lnSpc>
            </a:pP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  <a:p>
            <a:pPr eaLnBrk="1">
              <a:lnSpc>
                <a:spcPct val="112000"/>
              </a:lnSpc>
            </a:pPr>
            <a:endParaRPr lang="en-US" altLang="en-US" sz="220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112000"/>
              </a:lnSpc>
            </a:pP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&lt;?php</a:t>
            </a:r>
          </a:p>
          <a:p>
            <a:pPr eaLnBrk="1">
              <a:lnSpc>
                <a:spcPct val="112000"/>
              </a:lnSpc>
            </a:pP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foreach (</a:t>
            </a:r>
            <a:r>
              <a:rPr lang="en-US" altLang="en-US" sz="2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$_COOKIE</a:t>
            </a: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en-US" altLang="en-US" sz="2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$key=&gt;$val</a:t>
            </a: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{</a:t>
            </a:r>
          </a:p>
          <a:p>
            <a:pPr eaLnBrk="1">
              <a:lnSpc>
                <a:spcPct val="112000"/>
              </a:lnSpc>
            </a:pP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print </a:t>
            </a:r>
            <a:r>
              <a:rPr lang="en-US" altLang="en-US" sz="2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$key . </a:t>
            </a:r>
            <a:r>
              <a:rPr lang="en-US" altLang="en-US" sz="220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=&gt; "</a:t>
            </a: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$val .</a:t>
            </a: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20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"&lt;br/&gt;"</a:t>
            </a: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eaLnBrk="1">
              <a:lnSpc>
                <a:spcPct val="112000"/>
              </a:lnSpc>
            </a:pP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}</a:t>
            </a:r>
          </a:p>
          <a:p>
            <a:pPr eaLnBrk="1">
              <a:lnSpc>
                <a:spcPct val="112000"/>
              </a:lnSpc>
            </a:pPr>
            <a:r>
              <a:rPr lang="en-US" altLang="en-US" sz="2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ChangeArrowheads="1"/>
          </p:cNvSpPr>
          <p:nvPr/>
        </p:nvSpPr>
        <p:spPr bwMode="auto">
          <a:xfrm>
            <a:off x="1216025" y="3167063"/>
            <a:ext cx="6335713" cy="151130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NZ" altLang="en-US"/>
          </a:p>
        </p:txBody>
      </p:sp>
      <p:sp>
        <p:nvSpPr>
          <p:cNvPr id="14339" name="Rectangle 1"/>
          <p:cNvSpPr>
            <a:spLocks noGrp="1" noChangeArrowheads="1"/>
          </p:cNvSpPr>
          <p:nvPr>
            <p:ph type="title"/>
          </p:nvPr>
        </p:nvSpPr>
        <p:spPr>
          <a:xfrm>
            <a:off x="1511300" y="88900"/>
            <a:ext cx="7993063" cy="619125"/>
          </a:xfrm>
        </p:spPr>
        <p:txBody>
          <a:bodyPr tIns="27720">
            <a:normAutofit fontScale="90000"/>
          </a:bodyPr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Using headers (</a:t>
            </a:r>
            <a:r>
              <a:rPr lang="en-GB" altLang="en-US" sz="3968" b="1" dirty="0" smtClean="0">
                <a:solidFill>
                  <a:srgbClr val="FF0000"/>
                </a:solidFill>
              </a:rPr>
              <a:t>wrong approach!</a:t>
            </a: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</p:txBody>
      </p:sp>
      <p:sp>
        <p:nvSpPr>
          <p:cNvPr id="14340" name="Rectangle 2"/>
          <p:cNvSpPr>
            <a:spLocks noGrp="1" noChangeArrowheads="1"/>
          </p:cNvSpPr>
          <p:nvPr>
            <p:ph idx="1"/>
          </p:nvPr>
        </p:nvSpPr>
        <p:spPr>
          <a:xfrm>
            <a:off x="1262063" y="971550"/>
            <a:ext cx="8747125" cy="4391025"/>
          </a:xfrm>
        </p:spPr>
        <p:txBody>
          <a:bodyPr tIns="0">
            <a:normAutofit fontScale="70000" lnSpcReduction="20000"/>
          </a:bodyPr>
          <a:lstStyle/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&lt;!DOCTYPE html PUBLIC 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"=//W3C//DTD XHMTL 1.1//EN" "http://www.w3.org/TR/xhtml11/DTD/xhtml11.dtd"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  &lt;html </a:t>
            </a:r>
            <a:r>
              <a:rPr lang="en-GB" altLang="en-US" sz="1800" dirty="0" err="1" smtClean="0">
                <a:solidFill>
                  <a:srgbClr val="0000FF"/>
                </a:solidFill>
                <a:latin typeface="Courier 10 Pitch" pitchFamily="1" charset="0"/>
              </a:rPr>
              <a:t>xmlns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=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"http://www.w3.org/1999/xhmtl"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 </a:t>
            </a:r>
            <a:r>
              <a:rPr lang="en-GB" altLang="en-US" sz="1800" dirty="0" err="1" smtClean="0">
                <a:solidFill>
                  <a:srgbClr val="0000FF"/>
                </a:solidFill>
                <a:latin typeface="Courier 10 Pitch" pitchFamily="1" charset="0"/>
              </a:rPr>
              <a:t>xml:lang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=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</a:t>
            </a:r>
            <a:r>
              <a:rPr lang="en-GB" altLang="en-US" sz="1800" dirty="0" err="1" smtClean="0">
                <a:solidFill>
                  <a:srgbClr val="008000"/>
                </a:solidFill>
                <a:latin typeface="Courier 10 Pitch" pitchFamily="1" charset="0"/>
              </a:rPr>
              <a:t>en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&lt;head&gt;&lt;title&gt;</a:t>
            </a:r>
            <a:r>
              <a:rPr lang="en-GB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PHP Script using Cookies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&lt;/title&gt;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&lt;meta </a:t>
            </a:r>
            <a:r>
              <a:rPr lang="en-GB" altLang="en-US" sz="1800" dirty="0" smtClean="0">
                <a:solidFill>
                  <a:srgbClr val="FF00FF"/>
                </a:solidFill>
                <a:latin typeface="Courier 10 Pitch" pitchFamily="1" charset="0"/>
              </a:rPr>
              <a:t>http-</a:t>
            </a:r>
            <a:r>
              <a:rPr lang="en-GB" altLang="en-US" sz="1800" dirty="0" err="1" smtClean="0">
                <a:solidFill>
                  <a:srgbClr val="FF00FF"/>
                </a:solidFill>
                <a:latin typeface="Courier 10 Pitch" pitchFamily="1" charset="0"/>
              </a:rPr>
              <a:t>equiv</a:t>
            </a:r>
            <a:r>
              <a:rPr lang="en-GB" altLang="en-US" sz="1800" dirty="0" smtClean="0">
                <a:solidFill>
                  <a:srgbClr val="FF00FF"/>
                </a:solidFill>
                <a:latin typeface="Courier 10 Pitch" pitchFamily="1" charset="0"/>
              </a:rPr>
              <a:t>=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"Content-Type"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 </a:t>
            </a:r>
            <a:r>
              <a:rPr lang="en-GB" altLang="en-US" sz="1800" dirty="0" smtClean="0">
                <a:solidFill>
                  <a:srgbClr val="FF00FF"/>
                </a:solidFill>
                <a:latin typeface="Courier 10 Pitch" pitchFamily="1" charset="0"/>
              </a:rPr>
              <a:t>content=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"text/html; </a:t>
            </a:r>
            <a:r>
              <a:rPr lang="en-GB" altLang="en-US" sz="1800" dirty="0" err="1" smtClean="0">
                <a:solidFill>
                  <a:srgbClr val="FF00FF"/>
                </a:solidFill>
                <a:latin typeface="Courier 10 Pitch" pitchFamily="1" charset="0"/>
              </a:rPr>
              <a:t>chatset</a:t>
            </a:r>
            <a:r>
              <a:rPr lang="en-GB" altLang="en-US" sz="1800" dirty="0" smtClean="0">
                <a:solidFill>
                  <a:srgbClr val="FF00FF"/>
                </a:solidFill>
                <a:latin typeface="Courier 10 Pitch" pitchFamily="1" charset="0"/>
              </a:rPr>
              <a:t>=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ISO-8859-1"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 /&gt;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&lt;/head&gt;  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&lt;body&gt;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&lt;?</a:t>
            </a:r>
            <a:r>
              <a:rPr lang="en-GB" altLang="en-US" sz="1800" dirty="0" err="1" smtClean="0">
                <a:solidFill>
                  <a:srgbClr val="0000FF"/>
                </a:solidFill>
                <a:latin typeface="Courier 10 Pitch" pitchFamily="1" charset="0"/>
              </a:rPr>
              <a:t>php</a:t>
            </a:r>
            <a:endParaRPr lang="en-GB" altLang="en-US" sz="1800" dirty="0" smtClean="0">
              <a:solidFill>
                <a:srgbClr val="0000FF"/>
              </a:solidFill>
              <a:latin typeface="Courier 10 Pitch" pitchFamily="1" charset="0"/>
            </a:endParaRP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FF0000"/>
                </a:solidFill>
                <a:latin typeface="Courier 10 Pitch" pitchFamily="1" charset="0"/>
              </a:rPr>
              <a:t>$</a:t>
            </a:r>
            <a:r>
              <a:rPr lang="en-GB" altLang="en-US" sz="1800" dirty="0" err="1" smtClean="0">
                <a:solidFill>
                  <a:srgbClr val="FF0000"/>
                </a:solidFill>
                <a:latin typeface="Courier 10 Pitch" pitchFamily="1" charset="0"/>
              </a:rPr>
              <a:t>strValue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 = 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"This is my first cookie"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err="1" smtClean="0">
                <a:solidFill>
                  <a:srgbClr val="0000FF"/>
                </a:solidFill>
                <a:latin typeface="Courier 10 Pitch" pitchFamily="1" charset="0"/>
              </a:rPr>
              <a:t>setcookie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 (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</a:t>
            </a:r>
            <a:r>
              <a:rPr lang="en-GB" altLang="en-US" sz="1800" dirty="0" err="1" smtClean="0">
                <a:solidFill>
                  <a:srgbClr val="008000"/>
                </a:solidFill>
                <a:latin typeface="Courier 10 Pitch" pitchFamily="1" charset="0"/>
              </a:rPr>
              <a:t>mycookie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, </a:t>
            </a:r>
            <a:r>
              <a:rPr lang="en-GB" altLang="en-US" sz="1800" dirty="0" smtClean="0">
                <a:solidFill>
                  <a:srgbClr val="FF0000"/>
                </a:solidFill>
                <a:latin typeface="Courier 10 Pitch" pitchFamily="1" charset="0"/>
              </a:rPr>
              <a:t>$</a:t>
            </a:r>
            <a:r>
              <a:rPr lang="en-GB" altLang="en-US" sz="1800" dirty="0" err="1" smtClean="0">
                <a:solidFill>
                  <a:srgbClr val="FF0000"/>
                </a:solidFill>
                <a:latin typeface="Courier 10 Pitch" pitchFamily="1" charset="0"/>
              </a:rPr>
              <a:t>strValue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);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echo 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"Cookie set&lt;</a:t>
            </a:r>
            <a:r>
              <a:rPr lang="en-GB" altLang="en-US" sz="1800" dirty="0" err="1" smtClean="0">
                <a:solidFill>
                  <a:srgbClr val="008000"/>
                </a:solidFill>
                <a:latin typeface="Courier 10 Pitch" pitchFamily="1" charset="0"/>
              </a:rPr>
              <a:t>br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&gt;"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?&gt;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&lt;/body&gt;  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&lt;/html&gt;</a:t>
            </a:r>
          </a:p>
          <a:p>
            <a:pPr marL="377979" indent="-377979" defTabSz="503972" fontAlgn="auto"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en-GB" altLang="en-US" sz="1800" dirty="0" smtClean="0">
              <a:solidFill>
                <a:srgbClr val="0000FF"/>
              </a:solidFill>
            </a:endParaRPr>
          </a:p>
          <a:p>
            <a:pPr marL="377979" indent="-377979" defTabSz="503972" fontAlgn="auto"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en-GB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Luxi Serif" pitchFamily="16" charset="0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1223963" y="5343525"/>
            <a:ext cx="8605837" cy="1905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eaLnBrk="1"/>
            <a:r>
              <a:rPr lang="en-GB" altLang="en-US" b="1">
                <a:solidFill>
                  <a:srgbClr val="FF0000"/>
                </a:solidFill>
              </a:rPr>
              <a:t>Gets an error!:</a:t>
            </a:r>
          </a:p>
          <a:p>
            <a:pPr eaLnBrk="1"/>
            <a:endParaRPr lang="en-GB" altLang="en-US"/>
          </a:p>
          <a:p>
            <a:pPr eaLnBrk="1"/>
            <a:r>
              <a:rPr lang="en-GB" altLang="en-US">
                <a:latin typeface="Luxi Serif" pitchFamily="16" charset="0"/>
              </a:rPr>
              <a:t>Warning: Cannot modify header information - headers already sent by (output started at /var/www/html/TESTandre/159339/PHP/cookie_with_headers.php:9) in /var/www/html/TESTandre/159339/PHP/cookie_with_headers.php on line 11</a:t>
            </a:r>
          </a:p>
          <a:p>
            <a:pPr eaLnBrk="1"/>
            <a:endParaRPr lang="en-GB" altLang="en-US">
              <a:latin typeface="Luxi Serif" pitchFamily="16" charset="0"/>
            </a:endParaRPr>
          </a:p>
          <a:p>
            <a:pPr eaLnBrk="1"/>
            <a:r>
              <a:rPr lang="en-GB" altLang="en-US" sz="1200">
                <a:latin typeface="Luxi Serif" pitchFamily="16" charset="0"/>
              </a:rPr>
              <a:t>(adapted from Stobart &amp; Parsons (2008))</a:t>
            </a:r>
            <a:endParaRPr lang="en-NZ" altLang="en-US" sz="12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727200" y="684213"/>
            <a:ext cx="4968875" cy="779462"/>
          </a:xfrm>
        </p:spPr>
        <p:txBody>
          <a:bodyPr tIns="27720"/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3968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Using headers</a:t>
            </a:r>
          </a:p>
        </p:txBody>
      </p:sp>
      <p:sp>
        <p:nvSpPr>
          <p:cNvPr id="4403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503238" y="1260475"/>
            <a:ext cx="9070975" cy="5499100"/>
          </a:xfrm>
        </p:spPr>
        <p:txBody>
          <a:bodyPr wrap="square" tIns="16380" numCol="1" anchor="t" anchorCtr="0" compatLnSpc="1">
            <a:prstTxWarp prst="textNoShape">
              <a:avLst/>
            </a:prstTxWarp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altLang="en-US" sz="2600" smtClean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600" b="1" smtClean="0">
                <a:solidFill>
                  <a:srgbClr val="0066FF"/>
                </a:solidFill>
              </a:rPr>
              <a:t>setcookie() </a:t>
            </a:r>
            <a:r>
              <a:rPr lang="en-GB" altLang="en-US" sz="3600" smtClean="0"/>
              <a:t>did not run before information was sent to the browser...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altLang="en-US" sz="2600" smtClean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altLang="en-US" sz="2600" smtClean="0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3600" smtClean="0"/>
              <a:t>Cookies have to be sent </a:t>
            </a:r>
            <a:r>
              <a:rPr lang="en-GB" altLang="en-US" sz="3600" b="1" i="1" smtClean="0">
                <a:solidFill>
                  <a:srgbClr val="FF0000"/>
                </a:solidFill>
              </a:rPr>
              <a:t>before</a:t>
            </a:r>
            <a:r>
              <a:rPr lang="en-GB" altLang="en-US" sz="3600" smtClean="0"/>
              <a:t> the heading elements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6"/>
          <p:cNvSpPr>
            <a:spLocks noChangeArrowheads="1"/>
          </p:cNvSpPr>
          <p:nvPr/>
        </p:nvSpPr>
        <p:spPr bwMode="auto">
          <a:xfrm>
            <a:off x="1655763" y="1114425"/>
            <a:ext cx="6262687" cy="1512888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NZ" altLang="en-US"/>
          </a:p>
        </p:txBody>
      </p:sp>
      <p:sp>
        <p:nvSpPr>
          <p:cNvPr id="16387" name="Rectangle 1"/>
          <p:cNvSpPr>
            <a:spLocks noGrp="1" noChangeArrowheads="1"/>
          </p:cNvSpPr>
          <p:nvPr>
            <p:ph type="title"/>
          </p:nvPr>
        </p:nvSpPr>
        <p:spPr>
          <a:xfrm>
            <a:off x="1585913" y="107950"/>
            <a:ext cx="7847012" cy="619125"/>
          </a:xfrm>
        </p:spPr>
        <p:txBody>
          <a:bodyPr tIns="27720">
            <a:normAutofit fontScale="90000"/>
          </a:bodyPr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Using headers (</a:t>
            </a:r>
            <a:r>
              <a:rPr lang="en-GB" altLang="en-US" sz="3968" b="1" dirty="0" smtClean="0">
                <a:solidFill>
                  <a:srgbClr val="0066FF"/>
                </a:solidFill>
              </a:rPr>
              <a:t>correct approach</a:t>
            </a: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</p:txBody>
      </p:sp>
      <p:sp>
        <p:nvSpPr>
          <p:cNvPr id="16388" name="Rectangle 2"/>
          <p:cNvSpPr>
            <a:spLocks noGrp="1" noChangeArrowheads="1"/>
          </p:cNvSpPr>
          <p:nvPr>
            <p:ph idx="1"/>
          </p:nvPr>
        </p:nvSpPr>
        <p:spPr>
          <a:xfrm>
            <a:off x="1801813" y="1187450"/>
            <a:ext cx="8062912" cy="5761038"/>
          </a:xfrm>
        </p:spPr>
        <p:txBody>
          <a:bodyPr tIns="0">
            <a:normAutofit fontScale="70000" lnSpcReduction="20000"/>
          </a:bodyPr>
          <a:lstStyle/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&lt;?</a:t>
            </a:r>
            <a:r>
              <a:rPr lang="en-GB" altLang="en-US" sz="1800" dirty="0" err="1" smtClean="0">
                <a:solidFill>
                  <a:srgbClr val="0000FF"/>
                </a:solidFill>
                <a:latin typeface="Courier 10 Pitch" pitchFamily="1" charset="0"/>
              </a:rPr>
              <a:t>php</a:t>
            </a:r>
            <a:endParaRPr lang="en-GB" altLang="en-US" sz="1800" dirty="0" smtClean="0">
              <a:solidFill>
                <a:srgbClr val="0000FF"/>
              </a:solidFill>
              <a:latin typeface="Courier 10 Pitch" pitchFamily="1" charset="0"/>
            </a:endParaRP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FF0000"/>
                </a:solidFill>
                <a:latin typeface="Courier 10 Pitch" pitchFamily="1" charset="0"/>
              </a:rPr>
              <a:t>$</a:t>
            </a:r>
            <a:r>
              <a:rPr lang="en-GB" altLang="en-US" sz="1800" dirty="0" err="1" smtClean="0">
                <a:solidFill>
                  <a:srgbClr val="FF0000"/>
                </a:solidFill>
                <a:latin typeface="Courier 10 Pitch" pitchFamily="1" charset="0"/>
              </a:rPr>
              <a:t>strValue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 = 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"This is my first cookie"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err="1" smtClean="0">
                <a:solidFill>
                  <a:srgbClr val="0000FF"/>
                </a:solidFill>
                <a:latin typeface="Courier 10 Pitch" pitchFamily="1" charset="0"/>
              </a:rPr>
              <a:t>setcookie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 (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</a:t>
            </a:r>
            <a:r>
              <a:rPr lang="en-GB" altLang="en-US" sz="1800" dirty="0" err="1" smtClean="0">
                <a:solidFill>
                  <a:srgbClr val="008000"/>
                </a:solidFill>
                <a:latin typeface="Courier 10 Pitch" pitchFamily="1" charset="0"/>
              </a:rPr>
              <a:t>mycookie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, </a:t>
            </a:r>
            <a:r>
              <a:rPr lang="en-GB" altLang="en-US" sz="1800" dirty="0" smtClean="0">
                <a:solidFill>
                  <a:srgbClr val="FF0000"/>
                </a:solidFill>
                <a:latin typeface="Courier 10 Pitch" pitchFamily="1" charset="0"/>
              </a:rPr>
              <a:t>$</a:t>
            </a:r>
            <a:r>
              <a:rPr lang="en-GB" altLang="en-US" sz="1800" dirty="0" err="1" smtClean="0">
                <a:solidFill>
                  <a:srgbClr val="FF0000"/>
                </a:solidFill>
                <a:latin typeface="Courier 10 Pitch" pitchFamily="1" charset="0"/>
              </a:rPr>
              <a:t>strValue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);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echo 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"Cookie set&lt;</a:t>
            </a:r>
            <a:r>
              <a:rPr lang="en-GB" altLang="en-US" sz="1800" dirty="0" err="1" smtClean="0">
                <a:solidFill>
                  <a:srgbClr val="008000"/>
                </a:solidFill>
                <a:latin typeface="Courier 10 Pitch" pitchFamily="1" charset="0"/>
              </a:rPr>
              <a:t>br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&gt;"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?&gt;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en-GB" altLang="en-US" sz="1800" dirty="0" smtClean="0">
              <a:solidFill>
                <a:srgbClr val="0000FF"/>
              </a:solidFill>
              <a:latin typeface="Courier 10 Pitch" pitchFamily="1" charset="0"/>
            </a:endParaRP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&lt;!DOCTYPE html PUBLIC 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"=//W3C//DTD XHMTL 1.1//EN" "http://www.w3.org/TR/xhtml11/DTD/xhtml11.dtd"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  &lt;html </a:t>
            </a:r>
            <a:r>
              <a:rPr lang="en-GB" altLang="en-US" sz="1800" dirty="0" err="1" smtClean="0">
                <a:solidFill>
                  <a:srgbClr val="0000FF"/>
                </a:solidFill>
                <a:latin typeface="Courier 10 Pitch" pitchFamily="1" charset="0"/>
              </a:rPr>
              <a:t>xmlns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=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"http://www.w3.org/1999/xhmtl"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 </a:t>
            </a:r>
            <a:r>
              <a:rPr lang="en-GB" altLang="en-US" sz="1800" dirty="0" err="1" smtClean="0">
                <a:solidFill>
                  <a:srgbClr val="0000FF"/>
                </a:solidFill>
                <a:latin typeface="Courier 10 Pitch" pitchFamily="1" charset="0"/>
              </a:rPr>
              <a:t>xml:lang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=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</a:t>
            </a:r>
            <a:r>
              <a:rPr lang="en-GB" altLang="en-US" sz="1800" dirty="0" err="1" smtClean="0">
                <a:solidFill>
                  <a:srgbClr val="008000"/>
                </a:solidFill>
                <a:latin typeface="Courier 10 Pitch" pitchFamily="1" charset="0"/>
              </a:rPr>
              <a:t>en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&lt;head&gt;&lt;title&gt;</a:t>
            </a:r>
            <a:r>
              <a:rPr lang="en-GB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PHP Script using Cookies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&lt;/title&gt;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&lt;meta </a:t>
            </a:r>
            <a:r>
              <a:rPr lang="en-GB" altLang="en-US" sz="1800" dirty="0" smtClean="0">
                <a:solidFill>
                  <a:srgbClr val="FF00FF"/>
                </a:solidFill>
                <a:latin typeface="Courier 10 Pitch" pitchFamily="1" charset="0"/>
              </a:rPr>
              <a:t>http-</a:t>
            </a:r>
            <a:r>
              <a:rPr lang="en-GB" altLang="en-US" sz="1800" dirty="0" err="1" smtClean="0">
                <a:solidFill>
                  <a:srgbClr val="FF00FF"/>
                </a:solidFill>
                <a:latin typeface="Courier 10 Pitch" pitchFamily="1" charset="0"/>
              </a:rPr>
              <a:t>equiv</a:t>
            </a:r>
            <a:r>
              <a:rPr lang="en-GB" altLang="en-US" sz="1800" dirty="0" smtClean="0">
                <a:solidFill>
                  <a:srgbClr val="FF00FF"/>
                </a:solidFill>
                <a:latin typeface="Courier 10 Pitch" pitchFamily="1" charset="0"/>
              </a:rPr>
              <a:t>=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"Content-Type"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 </a:t>
            </a:r>
            <a:r>
              <a:rPr lang="en-GB" altLang="en-US" sz="1800" dirty="0" smtClean="0">
                <a:solidFill>
                  <a:srgbClr val="FF00FF"/>
                </a:solidFill>
                <a:latin typeface="Courier 10 Pitch" pitchFamily="1" charset="0"/>
              </a:rPr>
              <a:t>content=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"text/html; </a:t>
            </a:r>
            <a:r>
              <a:rPr lang="en-GB" altLang="en-US" sz="1800" dirty="0" smtClean="0">
                <a:solidFill>
                  <a:srgbClr val="FF00FF"/>
                </a:solidFill>
                <a:latin typeface="Courier 10 Pitch" pitchFamily="1" charset="0"/>
              </a:rPr>
              <a:t>charset=</a:t>
            </a:r>
            <a:r>
              <a:rPr lang="en-GB" altLang="en-US" sz="1800" dirty="0" smtClean="0">
                <a:solidFill>
                  <a:srgbClr val="008000"/>
                </a:solidFill>
                <a:latin typeface="Courier 10 Pitch" pitchFamily="1" charset="0"/>
              </a:rPr>
              <a:t>ISO-8859-1"</a:t>
            </a: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 /&gt;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&lt;/head&gt;  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&lt;body&gt;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    &lt;?</a:t>
            </a:r>
            <a:r>
              <a:rPr lang="en-GB" altLang="en-US" sz="1800" dirty="0" err="1" smtClean="0">
                <a:solidFill>
                  <a:srgbClr val="0000FF"/>
                </a:solidFill>
                <a:latin typeface="Courier 10 Pitch" pitchFamily="1" charset="0"/>
              </a:rPr>
              <a:t>php</a:t>
            </a:r>
            <a:endParaRPr lang="en-GB" altLang="en-US" sz="1800" dirty="0" smtClean="0">
              <a:solidFill>
                <a:srgbClr val="0000FF"/>
              </a:solidFill>
              <a:latin typeface="Courier 10 Pitch" pitchFamily="1" charset="0"/>
            </a:endParaRP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        echo “&lt;p&gt; A cookie has been set. &lt;/p&gt;”;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    ?&gt;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&lt;/body&gt;  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800" dirty="0" smtClean="0">
                <a:solidFill>
                  <a:srgbClr val="0000FF"/>
                </a:solidFill>
                <a:latin typeface="Courier 10 Pitch" pitchFamily="1" charset="0"/>
              </a:rPr>
              <a:t>&lt;/html&gt;</a:t>
            </a:r>
          </a:p>
          <a:p>
            <a:pPr marL="377979" indent="-377979" defTabSz="503972" fontAlgn="auto"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en-GB" altLang="en-US" sz="1800" dirty="0" smtClean="0">
              <a:solidFill>
                <a:srgbClr val="0000FF"/>
              </a:solidFill>
            </a:endParaRPr>
          </a:p>
          <a:p>
            <a:pPr marL="377979" indent="-377979" defTabSz="503972" fontAlgn="auto"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en-GB" altLang="en-US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Luxi Serif" pitchFamily="16" charset="0"/>
            </a:endParaRP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1871663" y="6808788"/>
            <a:ext cx="7416800" cy="355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eaLnBrk="1"/>
            <a:r>
              <a:rPr lang="en-GB" altLang="en-US" b="1">
                <a:solidFill>
                  <a:srgbClr val="FF0000"/>
                </a:solidFill>
              </a:rPr>
              <a:t>This is the correct approach!</a:t>
            </a:r>
            <a:endParaRPr lang="en-NZ" altLang="en-US" sz="12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1584325" y="684213"/>
            <a:ext cx="5327650" cy="863600"/>
          </a:xfrm>
        </p:spPr>
        <p:txBody>
          <a:bodyPr tIns="27720"/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Deleting a cookie	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4989513"/>
          </a:xfrm>
        </p:spPr>
        <p:txBody>
          <a:bodyPr/>
          <a:lstStyle/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Set the cookie with its name only:</a:t>
            </a:r>
          </a:p>
          <a:p>
            <a:pPr marL="431800" indent="-323850" defTabSz="503972" fontAlgn="auto">
              <a:lnSpc>
                <a:spcPct val="89000"/>
              </a:lnSpc>
              <a:spcBef>
                <a:spcPts val="1102"/>
              </a:spcBef>
              <a:spcAft>
                <a:spcPts val="1138"/>
              </a:spcAft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en-GB" altLang="en-US" sz="2800" smtClean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pPr marL="431800" indent="-323850" defTabSz="503972" fontAlgn="auto">
              <a:lnSpc>
                <a:spcPct val="89000"/>
              </a:lnSpc>
              <a:spcBef>
                <a:spcPts val="1102"/>
              </a:spcBef>
              <a:spcAft>
                <a:spcPts val="1138"/>
              </a:spcAft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800" b="1" smtClean="0">
                <a:solidFill>
                  <a:srgbClr val="0000FF"/>
                </a:solidFill>
                <a:latin typeface="Courier New" panose="02070309020205020404" pitchFamily="49" charset="0"/>
              </a:rPr>
              <a:t>setcookie</a:t>
            </a:r>
            <a:r>
              <a:rPr lang="en-GB" altLang="en-US" sz="2800" smtClean="0">
                <a:solidFill>
                  <a:srgbClr val="0000FF"/>
                </a:solidFill>
                <a:latin typeface="Courier New" panose="02070309020205020404" pitchFamily="49" charset="0"/>
              </a:rPr>
              <a:t>(</a:t>
            </a:r>
            <a:r>
              <a:rPr lang="en-GB" altLang="en-US" sz="2800" smtClean="0">
                <a:solidFill>
                  <a:srgbClr val="008000"/>
                </a:solidFill>
                <a:latin typeface="Courier New" panose="02070309020205020404" pitchFamily="49" charset="0"/>
              </a:rPr>
              <a:t>“mycookie”</a:t>
            </a:r>
            <a:r>
              <a:rPr lang="en-GB" altLang="en-US" sz="2800" smtClean="0">
                <a:solidFill>
                  <a:srgbClr val="0000FF"/>
                </a:solidFill>
                <a:latin typeface="Courier New" panose="02070309020205020404" pitchFamily="49" charset="0"/>
              </a:rPr>
              <a:t>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>
          <a:xfrm>
            <a:off x="1871663" y="519113"/>
            <a:ext cx="5040312" cy="619125"/>
          </a:xfrm>
        </p:spPr>
        <p:txBody>
          <a:bodyPr tIns="27720">
            <a:normAutofit fontScale="90000"/>
          </a:bodyPr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Multiple data items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idx="1"/>
          </p:nvPr>
        </p:nvSpPr>
        <p:spPr>
          <a:xfrm>
            <a:off x="1511300" y="1331913"/>
            <a:ext cx="9070975" cy="5778500"/>
          </a:xfrm>
        </p:spPr>
        <p:txBody>
          <a:bodyPr>
            <a:normAutofit fontScale="70000" lnSpcReduction="20000"/>
          </a:bodyPr>
          <a:lstStyle/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Use explode()   e.g.</a:t>
            </a:r>
          </a:p>
          <a:p>
            <a:pPr marL="431800" indent="-323850" defTabSz="503972" fontAlgn="auto">
              <a:spcBef>
                <a:spcPts val="1102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400" dirty="0" smtClean="0">
                <a:solidFill>
                  <a:srgbClr val="0000FF"/>
                </a:solidFill>
              </a:rPr>
              <a:t>&lt;?</a:t>
            </a:r>
            <a:r>
              <a:rPr lang="en-GB" altLang="en-US" sz="2400" dirty="0" err="1" smtClean="0">
                <a:solidFill>
                  <a:srgbClr val="0000FF"/>
                </a:solidFill>
              </a:rPr>
              <a:t>php</a:t>
            </a:r>
            <a:endParaRPr lang="en-GB" altLang="en-US" sz="2400" dirty="0" smtClean="0">
              <a:solidFill>
                <a:srgbClr val="0000FF"/>
              </a:solidFill>
            </a:endParaRPr>
          </a:p>
          <a:p>
            <a:pPr marL="431800" indent="-323850" defTabSz="503972" fontAlgn="auto">
              <a:spcBef>
                <a:spcPts val="1102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400" dirty="0" smtClean="0">
                <a:solidFill>
                  <a:srgbClr val="FF0000"/>
                </a:solidFill>
              </a:rPr>
              <a:t>$</a:t>
            </a:r>
            <a:r>
              <a:rPr lang="en-GB" altLang="en-US" sz="2400" dirty="0" err="1" smtClean="0">
                <a:solidFill>
                  <a:srgbClr val="FF0000"/>
                </a:solidFill>
              </a:rPr>
              <a:t>strAddress</a:t>
            </a:r>
            <a:r>
              <a:rPr lang="en-GB" altLang="en-US" sz="2400" dirty="0" smtClean="0">
                <a:solidFill>
                  <a:srgbClr val="0000FF"/>
                </a:solidFill>
              </a:rPr>
              <a:t> = </a:t>
            </a:r>
            <a:r>
              <a:rPr lang="en-GB" altLang="en-US" sz="2400" dirty="0" smtClean="0">
                <a:solidFill>
                  <a:srgbClr val="FF0000"/>
                </a:solidFill>
              </a:rPr>
              <a:t>$_SERVER</a:t>
            </a:r>
            <a:r>
              <a:rPr lang="en-GB" altLang="en-US" sz="2400" dirty="0" smtClean="0">
                <a:solidFill>
                  <a:srgbClr val="0000FF"/>
                </a:solidFill>
              </a:rPr>
              <a:t>[</a:t>
            </a:r>
            <a:r>
              <a:rPr lang="en-GB" altLang="en-US" sz="2400" dirty="0" smtClean="0">
                <a:solidFill>
                  <a:srgbClr val="008000"/>
                </a:solidFill>
              </a:rPr>
              <a:t>'REMOTE_ADDR'</a:t>
            </a:r>
            <a:r>
              <a:rPr lang="en-GB" altLang="en-US" sz="2400" dirty="0" smtClean="0">
                <a:solidFill>
                  <a:srgbClr val="0000FF"/>
                </a:solidFill>
              </a:rPr>
              <a:t>];</a:t>
            </a:r>
          </a:p>
          <a:p>
            <a:pPr marL="431800" indent="-323850" defTabSz="503972" fontAlgn="auto">
              <a:spcBef>
                <a:spcPts val="1102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400" dirty="0" smtClean="0">
                <a:solidFill>
                  <a:srgbClr val="FF0000"/>
                </a:solidFill>
              </a:rPr>
              <a:t>$</a:t>
            </a:r>
            <a:r>
              <a:rPr lang="en-GB" altLang="en-US" sz="2400" dirty="0" err="1" smtClean="0">
                <a:solidFill>
                  <a:srgbClr val="FF0000"/>
                </a:solidFill>
              </a:rPr>
              <a:t>strBrowser</a:t>
            </a:r>
            <a:r>
              <a:rPr lang="en-GB" altLang="en-US" sz="2400" dirty="0" smtClean="0">
                <a:solidFill>
                  <a:srgbClr val="0000FF"/>
                </a:solidFill>
              </a:rPr>
              <a:t> = </a:t>
            </a:r>
            <a:r>
              <a:rPr lang="en-GB" altLang="en-US" sz="2400" dirty="0" smtClean="0">
                <a:solidFill>
                  <a:srgbClr val="FF0000"/>
                </a:solidFill>
              </a:rPr>
              <a:t>$_SERVER</a:t>
            </a:r>
            <a:r>
              <a:rPr lang="en-GB" altLang="en-US" sz="2400" dirty="0" smtClean="0">
                <a:solidFill>
                  <a:srgbClr val="0000FF"/>
                </a:solidFill>
              </a:rPr>
              <a:t>[</a:t>
            </a:r>
            <a:r>
              <a:rPr lang="en-GB" altLang="en-US" sz="2400" dirty="0" smtClean="0">
                <a:solidFill>
                  <a:srgbClr val="008000"/>
                </a:solidFill>
              </a:rPr>
              <a:t>'HTTP_USER_AGENT'</a:t>
            </a:r>
            <a:r>
              <a:rPr lang="en-GB" altLang="en-US" sz="2400" dirty="0" smtClean="0">
                <a:solidFill>
                  <a:srgbClr val="0000FF"/>
                </a:solidFill>
              </a:rPr>
              <a:t>];</a:t>
            </a:r>
          </a:p>
          <a:p>
            <a:pPr marL="431800" indent="-323850" defTabSz="503972" fontAlgn="auto">
              <a:spcBef>
                <a:spcPts val="1102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400" dirty="0" smtClean="0">
                <a:solidFill>
                  <a:srgbClr val="FF0000"/>
                </a:solidFill>
              </a:rPr>
              <a:t>$</a:t>
            </a:r>
            <a:r>
              <a:rPr lang="en-GB" altLang="en-US" sz="2400" dirty="0" err="1" smtClean="0">
                <a:solidFill>
                  <a:srgbClr val="FF0000"/>
                </a:solidFill>
              </a:rPr>
              <a:t>strOperatingSystem</a:t>
            </a:r>
            <a:r>
              <a:rPr lang="en-GB" altLang="en-US" sz="2400" dirty="0" smtClean="0">
                <a:solidFill>
                  <a:srgbClr val="0000FF"/>
                </a:solidFill>
              </a:rPr>
              <a:t> = </a:t>
            </a:r>
            <a:r>
              <a:rPr lang="en-GB" altLang="en-US" sz="2400" dirty="0" smtClean="0">
                <a:solidFill>
                  <a:srgbClr val="FF0000"/>
                </a:solidFill>
              </a:rPr>
              <a:t>$_ENV</a:t>
            </a:r>
            <a:r>
              <a:rPr lang="en-GB" altLang="en-US" sz="2400" dirty="0" smtClean="0">
                <a:solidFill>
                  <a:srgbClr val="0000FF"/>
                </a:solidFill>
              </a:rPr>
              <a:t>[</a:t>
            </a:r>
            <a:r>
              <a:rPr lang="en-GB" altLang="en-US" sz="2400" dirty="0" smtClean="0">
                <a:solidFill>
                  <a:srgbClr val="008000"/>
                </a:solidFill>
              </a:rPr>
              <a:t>'OS'</a:t>
            </a:r>
            <a:r>
              <a:rPr lang="en-GB" altLang="en-US" sz="2400" dirty="0" smtClean="0">
                <a:solidFill>
                  <a:srgbClr val="0000FF"/>
                </a:solidFill>
              </a:rPr>
              <a:t>];</a:t>
            </a:r>
          </a:p>
          <a:p>
            <a:pPr marL="431800" indent="-323850" defTabSz="503972" fontAlgn="auto">
              <a:spcBef>
                <a:spcPts val="1102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400" dirty="0" smtClean="0">
                <a:solidFill>
                  <a:srgbClr val="FF0000"/>
                </a:solidFill>
              </a:rPr>
              <a:t>$</a:t>
            </a:r>
            <a:r>
              <a:rPr lang="en-GB" altLang="en-US" sz="2400" dirty="0" err="1" smtClean="0">
                <a:solidFill>
                  <a:srgbClr val="FF0000"/>
                </a:solidFill>
              </a:rPr>
              <a:t>strInfo</a:t>
            </a:r>
            <a:r>
              <a:rPr lang="en-GB" altLang="en-US" sz="2400" dirty="0" smtClean="0">
                <a:solidFill>
                  <a:srgbClr val="0000FF"/>
                </a:solidFill>
              </a:rPr>
              <a:t> =</a:t>
            </a:r>
            <a:r>
              <a:rPr lang="en-GB" altLang="en-US" sz="2400" dirty="0" smtClean="0">
                <a:solidFill>
                  <a:srgbClr val="008000"/>
                </a:solidFill>
              </a:rPr>
              <a:t> "$</a:t>
            </a:r>
            <a:r>
              <a:rPr lang="en-GB" altLang="en-US" sz="2400" dirty="0" err="1" smtClean="0">
                <a:solidFill>
                  <a:srgbClr val="008000"/>
                </a:solidFill>
              </a:rPr>
              <a:t>strAddress</a:t>
            </a:r>
            <a:r>
              <a:rPr lang="en-GB" altLang="en-US" sz="2400" dirty="0" smtClean="0">
                <a:solidFill>
                  <a:srgbClr val="008000"/>
                </a:solidFill>
              </a:rPr>
              <a:t>::$</a:t>
            </a:r>
            <a:r>
              <a:rPr lang="en-GB" altLang="en-US" sz="2400" dirty="0" err="1" smtClean="0">
                <a:solidFill>
                  <a:srgbClr val="008000"/>
                </a:solidFill>
              </a:rPr>
              <a:t>strBrowser</a:t>
            </a:r>
            <a:r>
              <a:rPr lang="en-GB" altLang="en-US" sz="2400" dirty="0" smtClean="0">
                <a:solidFill>
                  <a:srgbClr val="008000"/>
                </a:solidFill>
              </a:rPr>
              <a:t>::$</a:t>
            </a:r>
            <a:r>
              <a:rPr lang="en-GB" altLang="en-US" sz="2400" dirty="0" err="1" smtClean="0">
                <a:solidFill>
                  <a:srgbClr val="008000"/>
                </a:solidFill>
              </a:rPr>
              <a:t>strOperatingSystem</a:t>
            </a:r>
            <a:r>
              <a:rPr lang="en-GB" altLang="en-US" sz="2400" dirty="0" smtClean="0">
                <a:solidFill>
                  <a:srgbClr val="008000"/>
                </a:solidFill>
              </a:rPr>
              <a:t>"</a:t>
            </a:r>
            <a:r>
              <a:rPr lang="en-GB" altLang="en-US" sz="2400" dirty="0" smtClean="0">
                <a:solidFill>
                  <a:srgbClr val="0000FF"/>
                </a:solidFill>
              </a:rPr>
              <a:t>;</a:t>
            </a:r>
          </a:p>
          <a:p>
            <a:pPr marL="431800" indent="-323850" defTabSz="503972" fontAlgn="auto">
              <a:spcBef>
                <a:spcPts val="1102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400" dirty="0" err="1" smtClean="0">
                <a:solidFill>
                  <a:srgbClr val="0000FF"/>
                </a:solidFill>
              </a:rPr>
              <a:t>setcookie</a:t>
            </a:r>
            <a:r>
              <a:rPr lang="en-GB" altLang="en-US" sz="2400" dirty="0" smtClean="0">
                <a:solidFill>
                  <a:srgbClr val="0000FF"/>
                </a:solidFill>
              </a:rPr>
              <a:t> (</a:t>
            </a:r>
            <a:r>
              <a:rPr lang="en-GB" altLang="en-US" sz="2400" dirty="0" smtClean="0">
                <a:solidFill>
                  <a:srgbClr val="008000"/>
                </a:solidFill>
              </a:rPr>
              <a:t>"somecookie4"</a:t>
            </a:r>
            <a:r>
              <a:rPr lang="en-GB" altLang="en-US" sz="2400" dirty="0" smtClean="0">
                <a:solidFill>
                  <a:srgbClr val="0000FF"/>
                </a:solidFill>
              </a:rPr>
              <a:t>,</a:t>
            </a:r>
            <a:r>
              <a:rPr lang="en-GB" altLang="en-US" sz="2400" dirty="0" smtClean="0">
                <a:solidFill>
                  <a:srgbClr val="FF0000"/>
                </a:solidFill>
              </a:rPr>
              <a:t>$strInfo</a:t>
            </a:r>
            <a:r>
              <a:rPr lang="en-GB" altLang="en-US" sz="2400" dirty="0" smtClean="0">
                <a:solidFill>
                  <a:srgbClr val="0000FF"/>
                </a:solidFill>
              </a:rPr>
              <a:t>, time()+7200);</a:t>
            </a:r>
          </a:p>
          <a:p>
            <a:pPr marL="431800" indent="-323850" defTabSz="503972" fontAlgn="auto">
              <a:spcBef>
                <a:spcPts val="1102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400" dirty="0" smtClean="0">
                <a:solidFill>
                  <a:srgbClr val="0000FF"/>
                </a:solidFill>
              </a:rPr>
              <a:t>?&gt;</a:t>
            </a:r>
          </a:p>
          <a:p>
            <a:pPr marL="431800" indent="-323850" defTabSz="503972" fontAlgn="auto">
              <a:spcBef>
                <a:spcPts val="1102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400" dirty="0" smtClean="0">
                <a:solidFill>
                  <a:srgbClr val="0000FF"/>
                </a:solidFill>
              </a:rPr>
              <a:t>&lt;?</a:t>
            </a:r>
            <a:r>
              <a:rPr lang="en-GB" altLang="en-US" sz="2400" dirty="0" err="1" smtClean="0">
                <a:solidFill>
                  <a:srgbClr val="0000FF"/>
                </a:solidFill>
              </a:rPr>
              <a:t>php</a:t>
            </a:r>
            <a:endParaRPr lang="en-GB" altLang="en-US" sz="2400" dirty="0" smtClean="0">
              <a:solidFill>
                <a:srgbClr val="0000FF"/>
              </a:solidFill>
            </a:endParaRPr>
          </a:p>
          <a:p>
            <a:pPr marL="431800" indent="-323850" defTabSz="503972" fontAlgn="auto">
              <a:spcBef>
                <a:spcPts val="1102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400" dirty="0" smtClean="0">
                <a:solidFill>
                  <a:srgbClr val="FF0000"/>
                </a:solidFill>
              </a:rPr>
              <a:t>$</a:t>
            </a:r>
            <a:r>
              <a:rPr lang="en-GB" altLang="en-US" sz="2400" dirty="0" err="1" smtClean="0">
                <a:solidFill>
                  <a:srgbClr val="FF0000"/>
                </a:solidFill>
              </a:rPr>
              <a:t>strReadCookie</a:t>
            </a:r>
            <a:r>
              <a:rPr lang="en-GB" altLang="en-US" sz="2400" dirty="0" smtClean="0">
                <a:solidFill>
                  <a:srgbClr val="0000FF"/>
                </a:solidFill>
              </a:rPr>
              <a:t> = </a:t>
            </a:r>
            <a:r>
              <a:rPr lang="en-GB" altLang="en-US" sz="2400" dirty="0" smtClean="0">
                <a:solidFill>
                  <a:srgbClr val="FF0000"/>
                </a:solidFill>
              </a:rPr>
              <a:t>$_COOKIE</a:t>
            </a:r>
            <a:r>
              <a:rPr lang="en-GB" altLang="en-US" sz="2400" dirty="0" smtClean="0">
                <a:solidFill>
                  <a:srgbClr val="0000FF"/>
                </a:solidFill>
              </a:rPr>
              <a:t>[</a:t>
            </a:r>
            <a:r>
              <a:rPr lang="en-GB" altLang="en-US" sz="2400" dirty="0" smtClean="0">
                <a:solidFill>
                  <a:srgbClr val="008000"/>
                </a:solidFill>
              </a:rPr>
              <a:t>"somecookie4"</a:t>
            </a:r>
            <a:r>
              <a:rPr lang="en-GB" altLang="en-US" sz="2400" dirty="0" smtClean="0">
                <a:solidFill>
                  <a:srgbClr val="0000FF"/>
                </a:solidFill>
              </a:rPr>
              <a:t>];</a:t>
            </a:r>
          </a:p>
          <a:p>
            <a:pPr marL="431800" indent="-323850" defTabSz="503972" fontAlgn="auto">
              <a:spcBef>
                <a:spcPts val="1102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400" dirty="0" smtClean="0">
                <a:solidFill>
                  <a:srgbClr val="FF0000"/>
                </a:solidFill>
              </a:rPr>
              <a:t>$</a:t>
            </a:r>
            <a:r>
              <a:rPr lang="en-GB" altLang="en-US" sz="2400" dirty="0" err="1" smtClean="0">
                <a:solidFill>
                  <a:srgbClr val="FF0000"/>
                </a:solidFill>
              </a:rPr>
              <a:t>arrListOfStrings</a:t>
            </a:r>
            <a:r>
              <a:rPr lang="en-GB" altLang="en-US" sz="2400" dirty="0" smtClean="0">
                <a:solidFill>
                  <a:srgbClr val="0000FF"/>
                </a:solidFill>
              </a:rPr>
              <a:t> = explode (</a:t>
            </a:r>
            <a:r>
              <a:rPr lang="en-GB" altLang="en-US" sz="2400" dirty="0" smtClean="0">
                <a:solidFill>
                  <a:srgbClr val="008000"/>
                </a:solidFill>
              </a:rPr>
              <a:t>"::"</a:t>
            </a:r>
            <a:r>
              <a:rPr lang="en-GB" altLang="en-US" sz="2400" dirty="0" smtClean="0">
                <a:solidFill>
                  <a:srgbClr val="0000FF"/>
                </a:solidFill>
              </a:rPr>
              <a:t>, </a:t>
            </a:r>
            <a:r>
              <a:rPr lang="en-GB" altLang="en-US" sz="2400" dirty="0" smtClean="0">
                <a:solidFill>
                  <a:srgbClr val="FF0000"/>
                </a:solidFill>
              </a:rPr>
              <a:t>$</a:t>
            </a:r>
            <a:r>
              <a:rPr lang="en-GB" altLang="en-US" sz="2400" dirty="0" err="1" smtClean="0">
                <a:solidFill>
                  <a:srgbClr val="FF0000"/>
                </a:solidFill>
              </a:rPr>
              <a:t>strReadCookie</a:t>
            </a:r>
            <a:r>
              <a:rPr lang="en-GB" altLang="en-US" sz="2400" dirty="0" smtClean="0">
                <a:solidFill>
                  <a:srgbClr val="0000FF"/>
                </a:solidFill>
              </a:rPr>
              <a:t>);</a:t>
            </a:r>
          </a:p>
          <a:p>
            <a:pPr marL="431800" indent="-323850" defTabSz="503972" fontAlgn="auto">
              <a:spcBef>
                <a:spcPts val="1102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400" dirty="0" smtClean="0">
                <a:solidFill>
                  <a:srgbClr val="0000FF"/>
                </a:solidFill>
              </a:rPr>
              <a:t>echo </a:t>
            </a:r>
            <a:r>
              <a:rPr lang="en-GB" altLang="en-US" sz="2400" dirty="0" smtClean="0">
                <a:solidFill>
                  <a:srgbClr val="008000"/>
                </a:solidFill>
              </a:rPr>
              <a:t>"&lt;p&gt;$</a:t>
            </a:r>
            <a:r>
              <a:rPr lang="en-GB" altLang="en-US" sz="2400" dirty="0" err="1" smtClean="0">
                <a:solidFill>
                  <a:srgbClr val="008000"/>
                </a:solidFill>
              </a:rPr>
              <a:t>strInfo</a:t>
            </a:r>
            <a:r>
              <a:rPr lang="en-GB" altLang="en-US" sz="2400" dirty="0" smtClean="0">
                <a:solidFill>
                  <a:srgbClr val="008000"/>
                </a:solidFill>
              </a:rPr>
              <a:t>&lt;/p&gt;"</a:t>
            </a:r>
            <a:r>
              <a:rPr lang="en-GB" altLang="en-US" sz="2400" dirty="0" smtClean="0">
                <a:solidFill>
                  <a:srgbClr val="0000FF"/>
                </a:solidFill>
              </a:rPr>
              <a:t>;</a:t>
            </a:r>
          </a:p>
          <a:p>
            <a:pPr marL="431800" indent="-323850" defTabSz="503972" fontAlgn="auto">
              <a:spcBef>
                <a:spcPts val="1102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400" dirty="0" smtClean="0">
                <a:solidFill>
                  <a:srgbClr val="0000FF"/>
                </a:solidFill>
              </a:rPr>
              <a:t>echo </a:t>
            </a:r>
            <a:r>
              <a:rPr lang="en-GB" altLang="en-US" sz="2400" dirty="0" smtClean="0">
                <a:solidFill>
                  <a:srgbClr val="008000"/>
                </a:solidFill>
              </a:rPr>
              <a:t>"&lt;p&gt;Your IP address is: $</a:t>
            </a:r>
            <a:r>
              <a:rPr lang="en-GB" altLang="en-US" sz="2400" dirty="0" err="1" smtClean="0">
                <a:solidFill>
                  <a:srgbClr val="008000"/>
                </a:solidFill>
              </a:rPr>
              <a:t>arrListOfStrings</a:t>
            </a:r>
            <a:r>
              <a:rPr lang="en-GB" altLang="en-US" sz="2400" dirty="0" smtClean="0">
                <a:solidFill>
                  <a:srgbClr val="008000"/>
                </a:solidFill>
              </a:rPr>
              <a:t>[0] &lt;/p&gt;"</a:t>
            </a:r>
            <a:r>
              <a:rPr lang="en-GB" altLang="en-US" sz="2400" dirty="0" smtClean="0">
                <a:solidFill>
                  <a:srgbClr val="0000FF"/>
                </a:solidFill>
              </a:rPr>
              <a:t>;</a:t>
            </a:r>
          </a:p>
          <a:p>
            <a:pPr marL="431800" indent="-323850" defTabSz="503972" fontAlgn="auto">
              <a:spcBef>
                <a:spcPts val="1102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400" dirty="0" smtClean="0">
                <a:solidFill>
                  <a:srgbClr val="0000FF"/>
                </a:solidFill>
              </a:rPr>
              <a:t>echo </a:t>
            </a:r>
            <a:r>
              <a:rPr lang="en-GB" altLang="en-US" sz="2400" dirty="0" smtClean="0">
                <a:solidFill>
                  <a:srgbClr val="008000"/>
                </a:solidFill>
              </a:rPr>
              <a:t>"&lt;p&gt;Client Browser is: $</a:t>
            </a:r>
            <a:r>
              <a:rPr lang="en-GB" altLang="en-US" sz="2400" dirty="0" err="1" smtClean="0">
                <a:solidFill>
                  <a:srgbClr val="008000"/>
                </a:solidFill>
              </a:rPr>
              <a:t>arrListOfStrings</a:t>
            </a:r>
            <a:r>
              <a:rPr lang="en-GB" altLang="en-US" sz="2400" dirty="0" smtClean="0">
                <a:solidFill>
                  <a:srgbClr val="008000"/>
                </a:solidFill>
              </a:rPr>
              <a:t>[1] &lt;/p&gt;"</a:t>
            </a:r>
            <a:r>
              <a:rPr lang="en-GB" altLang="en-US" sz="2400" dirty="0" smtClean="0">
                <a:solidFill>
                  <a:srgbClr val="0000FF"/>
                </a:solidFill>
              </a:rPr>
              <a:t>;</a:t>
            </a:r>
          </a:p>
          <a:p>
            <a:pPr marL="431800" indent="-323850" defTabSz="503972" fontAlgn="auto">
              <a:spcBef>
                <a:spcPts val="1102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400" dirty="0" smtClean="0">
                <a:solidFill>
                  <a:srgbClr val="0000FF"/>
                </a:solidFill>
              </a:rPr>
              <a:t>echo </a:t>
            </a:r>
            <a:r>
              <a:rPr lang="en-GB" altLang="en-US" sz="2400" dirty="0" smtClean="0">
                <a:solidFill>
                  <a:srgbClr val="008000"/>
                </a:solidFill>
              </a:rPr>
              <a:t>"&lt;p&gt;Your OS is: $</a:t>
            </a:r>
            <a:r>
              <a:rPr lang="en-GB" altLang="en-US" sz="2400" dirty="0" err="1" smtClean="0">
                <a:solidFill>
                  <a:srgbClr val="008000"/>
                </a:solidFill>
              </a:rPr>
              <a:t>arrListOfStrings</a:t>
            </a:r>
            <a:r>
              <a:rPr lang="en-GB" altLang="en-US" sz="2400" dirty="0" smtClean="0">
                <a:solidFill>
                  <a:srgbClr val="008000"/>
                </a:solidFill>
              </a:rPr>
              <a:t>[2] &lt;/p&gt;"</a:t>
            </a:r>
            <a:r>
              <a:rPr lang="en-GB" altLang="en-US" sz="2400" dirty="0" smtClean="0">
                <a:solidFill>
                  <a:srgbClr val="0000FF"/>
                </a:solidFill>
              </a:rPr>
              <a:t>;</a:t>
            </a:r>
          </a:p>
          <a:p>
            <a:pPr marL="431800" indent="-323850" defTabSz="503972" fontAlgn="auto">
              <a:spcBef>
                <a:spcPts val="1102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400" dirty="0" smtClean="0">
                <a:solidFill>
                  <a:srgbClr val="0000FF"/>
                </a:solidFill>
              </a:rPr>
              <a:t>?&gt;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1584325" y="466725"/>
            <a:ext cx="7488238" cy="782638"/>
          </a:xfrm>
        </p:spPr>
        <p:txBody>
          <a:bodyPr tIns="27720"/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Where is the cookie stored?</a:t>
            </a:r>
          </a:p>
        </p:txBody>
      </p:sp>
      <p:pic>
        <p:nvPicPr>
          <p:cNvPr id="5222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100" y="2160588"/>
            <a:ext cx="8466138" cy="506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522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411288"/>
            <a:ext cx="2847975" cy="254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2229" name="Line 4"/>
          <p:cNvSpPr>
            <a:spLocks noChangeShapeType="1"/>
          </p:cNvSpPr>
          <p:nvPr/>
        </p:nvSpPr>
        <p:spPr bwMode="auto">
          <a:xfrm flipH="1">
            <a:off x="2338388" y="2700338"/>
            <a:ext cx="7202487" cy="1800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07020" y="1656834"/>
            <a:ext cx="22794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u="sng" dirty="0">
                <a:latin typeface="Luxi Sans"/>
              </a:rPr>
              <a:t>LEARNING TOPICS</a:t>
            </a:r>
          </a:p>
        </p:txBody>
      </p:sp>
      <p:sp>
        <p:nvSpPr>
          <p:cNvPr id="3" name="Rectangle 2"/>
          <p:cNvSpPr/>
          <p:nvPr/>
        </p:nvSpPr>
        <p:spPr>
          <a:xfrm>
            <a:off x="4007020" y="2026166"/>
            <a:ext cx="25506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Luxi Sans"/>
              </a:rPr>
              <a:t>Need of Persistence</a:t>
            </a:r>
            <a:endParaRPr lang="en-IN" dirty="0">
              <a:latin typeface="Luxi San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86886" y="2395498"/>
            <a:ext cx="27943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Luxi Sans"/>
              </a:rPr>
              <a:t>Persistence and HTTP</a:t>
            </a:r>
            <a:endParaRPr lang="en-IN" dirty="0">
              <a:latin typeface="Luxi San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86886" y="2764830"/>
            <a:ext cx="19694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Luxi Sans"/>
              </a:rPr>
              <a:t>HTTP Cookies</a:t>
            </a:r>
            <a:endParaRPr lang="en-IN" dirty="0">
              <a:latin typeface="Luxi San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53361" y="3134162"/>
            <a:ext cx="35637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Luxi Sans"/>
              </a:rPr>
              <a:t>How cookies are implemented</a:t>
            </a:r>
            <a:endParaRPr lang="en-IN" dirty="0">
              <a:latin typeface="Luxi San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53361" y="3503494"/>
            <a:ext cx="2499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Luxi Sans"/>
              </a:rPr>
              <a:t>Cookies from HTTP</a:t>
            </a:r>
            <a:endParaRPr lang="en-IN" dirty="0">
              <a:latin typeface="Luxi San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53361" y="3872826"/>
            <a:ext cx="2777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Luxi Sans"/>
                <a:cs typeface="Courier New" pitchFamily="49" charset="0"/>
              </a:rPr>
              <a:t>Creating PHP Cookies</a:t>
            </a:r>
            <a:endParaRPr lang="en-IN" dirty="0">
              <a:latin typeface="Luxi San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77396" y="4611490"/>
            <a:ext cx="19438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Luxi Sans"/>
              </a:rPr>
              <a:t>PHP Sessions</a:t>
            </a:r>
            <a:endParaRPr lang="en-IN" dirty="0">
              <a:latin typeface="Luxi San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18797" y="4992434"/>
            <a:ext cx="2837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Luxi Sans"/>
                <a:cs typeface="Times New Roman" panose="02020603050405020304" pitchFamily="18" charset="0"/>
              </a:rPr>
              <a:t>PHP Session Variables</a:t>
            </a:r>
            <a:endParaRPr lang="en-IN" dirty="0">
              <a:latin typeface="Luxi Sans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53361" y="4230546"/>
            <a:ext cx="35509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Luxi Sans"/>
                <a:cs typeface="Courier New" pitchFamily="49" charset="0"/>
              </a:rPr>
              <a:t>Reading and deleting Cookies</a:t>
            </a:r>
            <a:endParaRPr lang="en-IN" dirty="0">
              <a:latin typeface="Luxi San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11627" y="5308008"/>
            <a:ext cx="3533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Luxi Sans"/>
                <a:cs typeface="Times New Roman" panose="02020603050405020304" pitchFamily="18" charset="0"/>
              </a:rPr>
              <a:t>Registering Session Variables</a:t>
            </a:r>
            <a:endParaRPr lang="en-IN" dirty="0">
              <a:latin typeface="Luxi Sans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18797" y="5642420"/>
            <a:ext cx="32389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Luxi Sans"/>
                <a:cs typeface="Times New Roman" panose="02020603050405020304" pitchFamily="18" charset="0"/>
              </a:rPr>
              <a:t>Creating Session Variables</a:t>
            </a:r>
            <a:endParaRPr lang="en-IN" dirty="0">
              <a:latin typeface="Luxi Sans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11627" y="5969606"/>
            <a:ext cx="2191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Luxi Sans"/>
                <a:cs typeface="Times New Roman" panose="02020603050405020304" pitchFamily="18" charset="0"/>
              </a:rPr>
              <a:t>Ending Sessions</a:t>
            </a:r>
            <a:endParaRPr lang="en-IN" dirty="0">
              <a:latin typeface="Luxi Sans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18797" y="6296792"/>
            <a:ext cx="2614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 smtClean="0">
                <a:latin typeface="Luxi Sans"/>
                <a:cs typeface="Times New Roman" panose="02020603050405020304" pitchFamily="18" charset="0"/>
              </a:rPr>
              <a:t>Destroying a session</a:t>
            </a:r>
            <a:endParaRPr lang="en-IN" dirty="0">
              <a:latin typeface="Luxi Sans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105604" y="6827482"/>
            <a:ext cx="2533707" cy="3554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eaLnBrk="1">
              <a:lnSpc>
                <a:spcPct val="95000"/>
              </a:lnSpc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en-IN" altLang="en-US" dirty="0">
                <a:solidFill>
                  <a:srgbClr val="000000"/>
                </a:solidFill>
                <a:latin typeface="Luxi Sans"/>
              </a:rPr>
              <a:t>PHP mail() Function</a:t>
            </a:r>
            <a:endParaRPr lang="en-IN" altLang="en-US" dirty="0">
              <a:solidFill>
                <a:srgbClr val="000000"/>
              </a:solidFill>
              <a:latin typeface="Luxi Sans"/>
            </a:endParaRPr>
          </a:p>
        </p:txBody>
      </p:sp>
    </p:spTree>
    <p:extLst>
      <p:ext uri="{BB962C8B-B14F-4D97-AF65-F5344CB8AC3E}">
        <p14:creationId xmlns:p14="http://schemas.microsoft.com/office/powerpoint/2010/main" val="33315957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1511300" y="755650"/>
            <a:ext cx="7129463" cy="720725"/>
          </a:xfrm>
        </p:spPr>
        <p:txBody>
          <a:bodyPr tIns="27720"/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Where is the cookie stored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idx="1"/>
          </p:nvPr>
        </p:nvSpPr>
        <p:spPr>
          <a:xfrm>
            <a:off x="503238" y="1768475"/>
            <a:ext cx="9070975" cy="4989513"/>
          </a:xfrm>
        </p:spPr>
        <p:txBody>
          <a:bodyPr/>
          <a:lstStyle/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Depends on the browser...</a:t>
            </a:r>
          </a:p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e.g., </a:t>
            </a:r>
            <a:r>
              <a:rPr lang="en-GB" altLang="en-US" sz="1984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firefox</a:t>
            </a: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r>
              <a:rPr lang="en-GB" altLang="en-US" sz="1984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mozilla</a:t>
            </a: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under /home/a________</a:t>
            </a:r>
          </a:p>
          <a:p>
            <a:pPr marL="863600" lvl="1" indent="-287338" defTabSz="503972" fontAlgn="auto">
              <a:spcBef>
                <a:spcPts val="1102"/>
              </a:spcBef>
              <a:spcAft>
                <a:spcPts val="0"/>
              </a:spcAft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76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Look for cookies.txt in .</a:t>
            </a:r>
            <a:r>
              <a:rPr lang="en-GB" altLang="en-US" sz="1764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mozilla</a:t>
            </a:r>
            <a:r>
              <a:rPr lang="en-GB" altLang="en-US" sz="176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directory</a:t>
            </a:r>
          </a:p>
          <a:p>
            <a:pPr marL="863600" lvl="1" indent="-287338" defTabSz="503972" fontAlgn="auto">
              <a:spcBef>
                <a:spcPts val="1102"/>
              </a:spcBef>
              <a:spcAft>
                <a:spcPts val="0"/>
              </a:spcAft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76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Usually under:</a:t>
            </a:r>
          </a:p>
          <a:p>
            <a:pPr marL="1295400" lvl="2" indent="-21590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543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/home/a______/.</a:t>
            </a:r>
            <a:r>
              <a:rPr lang="en-GB" altLang="en-US" sz="1543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mozilla</a:t>
            </a:r>
            <a:r>
              <a:rPr lang="en-GB" altLang="en-US" sz="1543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r>
              <a:rPr lang="en-GB" altLang="en-US" sz="1543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firefox</a:t>
            </a:r>
            <a:r>
              <a:rPr lang="en-GB" altLang="en-US" sz="1543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</a:t>
            </a:r>
            <a:r>
              <a:rPr lang="en-GB" altLang="en-US" sz="1543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asdkfljy.default</a:t>
            </a:r>
            <a:endParaRPr lang="en-GB" altLang="en-US" sz="1543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63600" lvl="1" indent="-287338" defTabSz="503972" fontAlgn="auto">
              <a:spcBef>
                <a:spcPts val="1102"/>
              </a:spcBef>
              <a:spcAft>
                <a:spcPts val="0"/>
              </a:spcAft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76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Cookie is stored only if there is an expiry date</a:t>
            </a:r>
          </a:p>
          <a:p>
            <a:pPr marL="863600" lvl="1" indent="-287338" defTabSz="503972" fontAlgn="auto">
              <a:spcBef>
                <a:spcPts val="1102"/>
              </a:spcBef>
              <a:spcAft>
                <a:spcPts val="0"/>
              </a:spcAft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76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Otherwise it is deleted when leaving browser</a:t>
            </a:r>
          </a:p>
          <a:p>
            <a:pPr marL="863600" lvl="1" indent="-287338" defTabSz="503972" fontAlgn="auto">
              <a:spcBef>
                <a:spcPts val="1102"/>
              </a:spcBef>
              <a:spcAft>
                <a:spcPts val="0"/>
              </a:spcAft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764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Persistent</a:t>
            </a:r>
            <a:r>
              <a:rPr lang="en-GB" altLang="en-US" sz="176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only if an </a:t>
            </a:r>
            <a:r>
              <a:rPr lang="en-GB" altLang="en-US" sz="1764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expiry date is set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Diagonal Corner Rectangle 1"/>
          <p:cNvSpPr/>
          <p:nvPr/>
        </p:nvSpPr>
        <p:spPr>
          <a:xfrm>
            <a:off x="1897040" y="2353357"/>
            <a:ext cx="6430431" cy="2002544"/>
          </a:xfrm>
          <a:prstGeom prst="snip2DiagRec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0" scaled="1"/>
            <a:tileRect/>
          </a:gradFill>
          <a:ln w="57150">
            <a:solidFill>
              <a:srgbClr val="00000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  <a:outerShdw blurRad="241300" dist="50800" dir="5400000" sx="93000" sy="93000" algn="ctr" rotWithShape="0">
              <a:srgbClr val="000000">
                <a:alpha val="74000"/>
              </a:srgbClr>
            </a:outerShdw>
          </a:effectLst>
          <a:scene3d>
            <a:camera prst="orthographicFront"/>
            <a:lightRig rig="threePt" dir="t"/>
          </a:scene3d>
          <a:sp3d extrusionH="38100"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r>
              <a:rPr lang="en-US" sz="53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0066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PHP Sessions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4125" y="1779588"/>
            <a:ext cx="7715250" cy="418623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NZ" sz="2800" dirty="0">
                <a:latin typeface="+mj-lt"/>
              </a:rPr>
              <a:t>You can store user information (e.g. username,  items selected, etc.) in the </a:t>
            </a:r>
            <a:r>
              <a:rPr lang="en-NZ" sz="2800" b="1" dirty="0">
                <a:solidFill>
                  <a:srgbClr val="0000FF"/>
                </a:solidFill>
                <a:latin typeface="+mj-lt"/>
              </a:rPr>
              <a:t>server side </a:t>
            </a:r>
            <a:r>
              <a:rPr lang="en-NZ" sz="2800" dirty="0">
                <a:latin typeface="+mj-lt"/>
              </a:rPr>
              <a:t>for later use using PHP session.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2800" dirty="0">
              <a:latin typeface="+mj-lt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Sessions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sz="2800" dirty="0">
                <a:latin typeface="+mj-lt"/>
              </a:rPr>
              <a:t>work by creating a unique id (</a:t>
            </a:r>
            <a:r>
              <a:rPr lang="en-US" sz="2800" b="1" dirty="0">
                <a:solidFill>
                  <a:srgbClr val="00B050"/>
                </a:solidFill>
                <a:latin typeface="+mj-lt"/>
              </a:rPr>
              <a:t>UID</a:t>
            </a:r>
            <a:r>
              <a:rPr lang="en-US" sz="2800" dirty="0">
                <a:latin typeface="+mj-lt"/>
              </a:rPr>
              <a:t>) for each visitor and storing variables based on this </a:t>
            </a:r>
            <a:r>
              <a:rPr lang="en-US" sz="2800" b="1" dirty="0">
                <a:solidFill>
                  <a:srgbClr val="00B050"/>
                </a:solidFill>
              </a:rPr>
              <a:t>UID</a:t>
            </a:r>
            <a:r>
              <a:rPr lang="en-US" sz="2800" dirty="0">
                <a:latin typeface="+mj-lt"/>
              </a:rPr>
              <a:t>. 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2800" dirty="0">
              <a:latin typeface="+mj-lt"/>
            </a:endParaRP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800" dirty="0">
                <a:latin typeface="+mj-lt"/>
              </a:rPr>
              <a:t>The </a:t>
            </a:r>
            <a:r>
              <a:rPr lang="en-US" sz="2800" b="1" dirty="0">
                <a:solidFill>
                  <a:srgbClr val="00B050"/>
                </a:solidFill>
              </a:rPr>
              <a:t>UID </a:t>
            </a:r>
            <a:r>
              <a:rPr lang="en-US" sz="2800" dirty="0">
                <a:latin typeface="+mj-lt"/>
              </a:rPr>
              <a:t>is either stored in a </a:t>
            </a:r>
            <a:r>
              <a:rPr lang="en-US" sz="2800" b="1" dirty="0">
                <a:solidFill>
                  <a:srgbClr val="0000FF"/>
                </a:solidFill>
                <a:latin typeface="+mj-lt"/>
              </a:rPr>
              <a:t>cookie</a:t>
            </a:r>
            <a:r>
              <a:rPr lang="en-US" sz="2800" dirty="0">
                <a:latin typeface="+mj-lt"/>
              </a:rPr>
              <a:t> or is </a:t>
            </a:r>
            <a:r>
              <a:rPr lang="en-US" sz="2800" b="1" dirty="0">
                <a:solidFill>
                  <a:srgbClr val="0000FF"/>
                </a:solidFill>
                <a:latin typeface="+mj-lt"/>
              </a:rPr>
              <a:t>propagated in the URL</a:t>
            </a:r>
            <a:r>
              <a:rPr lang="en-US" sz="2800" dirty="0">
                <a:latin typeface="+mj-lt"/>
              </a:rPr>
              <a:t>.</a:t>
            </a:r>
          </a:p>
        </p:txBody>
      </p:sp>
      <p:sp>
        <p:nvSpPr>
          <p:cNvPr id="3" name="Rectangle 1"/>
          <p:cNvSpPr txBox="1">
            <a:spLocks noChangeArrowheads="1"/>
          </p:cNvSpPr>
          <p:nvPr/>
        </p:nvSpPr>
        <p:spPr>
          <a:xfrm>
            <a:off x="719138" y="107950"/>
            <a:ext cx="8567737" cy="827088"/>
          </a:xfrm>
          <a:prstGeom prst="rect">
            <a:avLst/>
          </a:prstGeom>
        </p:spPr>
        <p:txBody>
          <a:bodyPr lIns="90000" tIns="74520" rIns="90000" bIns="46800"/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4400" b="1" ker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PHP Sessions</a:t>
            </a:r>
            <a:endParaRPr lang="en-GB" sz="4400" b="1" kern="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1584325" y="539750"/>
            <a:ext cx="7954963" cy="835025"/>
          </a:xfrm>
        </p:spPr>
        <p:txBody>
          <a:bodyPr tIns="27720"/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3968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should you use sessions?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idx="1"/>
          </p:nvPr>
        </p:nvSpPr>
        <p:spPr>
          <a:xfrm>
            <a:off x="1368425" y="1547813"/>
            <a:ext cx="8170863" cy="5857875"/>
          </a:xfrm>
        </p:spPr>
        <p:txBody>
          <a:bodyPr/>
          <a:lstStyle/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Need for data to stored on the server</a:t>
            </a:r>
          </a:p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Unique session information for each user</a:t>
            </a:r>
          </a:p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Transient data, only relevant for short time</a:t>
            </a:r>
          </a:p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Data does not contain secret information</a:t>
            </a:r>
          </a:p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Similar to Cookies, but it is stored on the server</a:t>
            </a:r>
          </a:p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More secure, once established, no data is sent back and forth between the machines</a:t>
            </a:r>
          </a:p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Works even if cookies are disabled</a:t>
            </a:r>
          </a:p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US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Example: we want to count the number of “</a:t>
            </a:r>
            <a:r>
              <a:rPr lang="en-US" altLang="en-US" sz="1984" b="1" dirty="0" smtClean="0">
                <a:solidFill>
                  <a:srgbClr val="00B050"/>
                </a:solidFill>
              </a:rPr>
              <a:t>hits</a:t>
            </a:r>
            <a:r>
              <a:rPr lang="en-US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” on our web page. </a:t>
            </a:r>
          </a:p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en-GB" altLang="en-US" sz="1984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>
            <a:spLocks noChangeArrowheads="1"/>
          </p:cNvSpPr>
          <p:nvPr/>
        </p:nvSpPr>
        <p:spPr bwMode="auto">
          <a:xfrm>
            <a:off x="2468563" y="3708400"/>
            <a:ext cx="5038725" cy="25479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4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&lt;?php 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session_start()</a:t>
            </a:r>
            <a:r>
              <a:rPr lang="en-US" altLang="en-US" sz="24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?&gt;</a:t>
            </a:r>
            <a:br>
              <a:rPr lang="en-US" altLang="en-US" sz="24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24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&lt;html&gt;</a:t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&lt;body&gt;</a:t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&lt;/body&gt;</a:t>
            </a:r>
            <a:b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&lt;/html&gt;</a:t>
            </a:r>
          </a:p>
        </p:txBody>
      </p:sp>
      <p:sp>
        <p:nvSpPr>
          <p:cNvPr id="60419" name="TextBox 2"/>
          <p:cNvSpPr txBox="1">
            <a:spLocks noChangeArrowheads="1"/>
          </p:cNvSpPr>
          <p:nvPr/>
        </p:nvSpPr>
        <p:spPr bwMode="auto">
          <a:xfrm>
            <a:off x="611188" y="2708275"/>
            <a:ext cx="8890000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session_start()</a:t>
            </a:r>
            <a:r>
              <a:rPr lang="en-US" altLang="en-US" sz="24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function must appear BEFORE the </a:t>
            </a:r>
            <a:r>
              <a:rPr lang="en-US" altLang="en-US" sz="2400" b="1">
                <a:latin typeface="Arial" panose="020B0604020202020204" pitchFamily="34" charset="0"/>
                <a:cs typeface="Arial" panose="020B0604020202020204" pitchFamily="34" charset="0"/>
              </a:rPr>
              <a:t>&lt;html&gt;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tag.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1625" y="827088"/>
            <a:ext cx="7929563" cy="7937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400" dirty="0">
                <a:latin typeface="+mj-lt"/>
              </a:rPr>
              <a:t>Before you can store user information in your PHP session, you must first start up the session.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1711325" y="576263"/>
            <a:ext cx="5561013" cy="827087"/>
          </a:xfrm>
        </p:spPr>
        <p:txBody>
          <a:bodyPr lIns="90000" tIns="74520" rIns="90000" bIns="46800"/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3968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PHP Sessions</a:t>
            </a:r>
          </a:p>
        </p:txBody>
      </p:sp>
      <p:sp>
        <p:nvSpPr>
          <p:cNvPr id="61443" name="Text Box 2"/>
          <p:cNvSpPr txBox="1">
            <a:spLocks noChangeArrowheads="1"/>
          </p:cNvSpPr>
          <p:nvPr/>
        </p:nvSpPr>
        <p:spPr bwMode="auto">
          <a:xfrm>
            <a:off x="1584325" y="1403350"/>
            <a:ext cx="866933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eaLnBrk="1">
              <a:lnSpc>
                <a:spcPct val="117000"/>
              </a:lnSpc>
              <a:buSzPct val="45000"/>
              <a:buFont typeface="Wingdings" panose="05000000000000000000" pitchFamily="2" charset="2"/>
              <a:buChar char=""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Starting a PHP session:</a:t>
            </a:r>
          </a:p>
          <a:p>
            <a:pPr lvl="2" eaLnBrk="1">
              <a:lnSpc>
                <a:spcPct val="112000"/>
              </a:lnSpc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&lt;?php </a:t>
            </a:r>
          </a:p>
          <a:p>
            <a:pPr lvl="2" eaLnBrk="1">
              <a:lnSpc>
                <a:spcPct val="112000"/>
              </a:lnSpc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en-US" sz="24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session_start(); </a:t>
            </a:r>
          </a:p>
          <a:p>
            <a:pPr lvl="2" eaLnBrk="1">
              <a:lnSpc>
                <a:spcPct val="112000"/>
              </a:lnSpc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?&gt;</a:t>
            </a:r>
          </a:p>
          <a:p>
            <a:pPr eaLnBrk="1">
              <a:lnSpc>
                <a:spcPct val="117000"/>
              </a:lnSpc>
              <a:buClrTx/>
              <a:buSzTx/>
              <a:buFontTx/>
              <a:buNone/>
            </a:pPr>
            <a:endParaRPr lang="en-US" altLang="en-US" sz="240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117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tells PHP that a session is requested. </a:t>
            </a:r>
          </a:p>
          <a:p>
            <a:pPr eaLnBrk="1">
              <a:lnSpc>
                <a:spcPct val="117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ID</a:t>
            </a: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then </a:t>
            </a:r>
            <a:r>
              <a:rPr lang="en-US" altLang="en-US" sz="2400" b="1" u="sng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allocated</a:t>
            </a: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the server end.</a:t>
            </a:r>
          </a:p>
          <a:p>
            <a:pPr eaLnBrk="1">
              <a:lnSpc>
                <a:spcPct val="117000"/>
              </a:lnSpc>
              <a:buClrTx/>
              <a:buSzTx/>
              <a:buFontTx/>
              <a:buNone/>
            </a:pPr>
            <a:endParaRPr lang="en-US" altLang="en-US" sz="2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117000"/>
              </a:lnSpc>
              <a:buClrTx/>
              <a:buSzTx/>
              <a:buFont typeface="Arial" panose="020B0604020202020204" pitchFamily="34" charset="0"/>
              <a:buChar char="•"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 ID </a:t>
            </a: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looks like:</a:t>
            </a:r>
          </a:p>
          <a:p>
            <a:pPr eaLnBrk="1">
              <a:lnSpc>
                <a:spcPct val="112000"/>
              </a:lnSpc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sz="24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sess_f1234781237468123768asjkhfa7891234g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1655763" y="684213"/>
            <a:ext cx="5689600" cy="863600"/>
          </a:xfrm>
        </p:spPr>
        <p:txBody>
          <a:bodyPr tIns="27720"/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3968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variables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>
          <a:xfrm>
            <a:off x="1152525" y="1763713"/>
            <a:ext cx="8496300" cy="4989512"/>
          </a:xfrm>
        </p:spPr>
        <p:txBody>
          <a:bodyPr/>
          <a:lstStyle/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984" dirty="0" smtClean="0">
                <a:solidFill>
                  <a:srgbClr val="FF0000"/>
                </a:solidFill>
              </a:rPr>
              <a:t>$_SESSION</a:t>
            </a:r>
            <a:endParaRPr lang="en-GB" altLang="en-US" sz="1984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e.g., </a:t>
            </a:r>
            <a:r>
              <a:rPr lang="en-GB" altLang="en-US" sz="1984" dirty="0" smtClean="0">
                <a:solidFill>
                  <a:srgbClr val="FF0000"/>
                </a:solidFill>
              </a:rPr>
              <a:t>$_SESSION</a:t>
            </a:r>
            <a:r>
              <a:rPr lang="en-GB" altLang="en-US" sz="1984" dirty="0" smtClean="0">
                <a:solidFill>
                  <a:srgbClr val="0000FF"/>
                </a:solidFill>
              </a:rPr>
              <a:t>[</a:t>
            </a:r>
            <a:r>
              <a:rPr lang="en-GB" altLang="en-US" sz="1984" dirty="0" smtClean="0">
                <a:solidFill>
                  <a:srgbClr val="008000"/>
                </a:solidFill>
              </a:rPr>
              <a:t>“</a:t>
            </a:r>
            <a:r>
              <a:rPr lang="en-GB" altLang="en-US" sz="1984" dirty="0" err="1" smtClean="0">
                <a:solidFill>
                  <a:srgbClr val="008000"/>
                </a:solidFill>
              </a:rPr>
              <a:t>intVar</a:t>
            </a:r>
            <a:r>
              <a:rPr lang="en-GB" altLang="en-US" sz="1984" dirty="0" smtClean="0">
                <a:solidFill>
                  <a:srgbClr val="008000"/>
                </a:solidFill>
              </a:rPr>
              <a:t>”</a:t>
            </a:r>
            <a:r>
              <a:rPr lang="en-GB" altLang="en-US" sz="1984" dirty="0" smtClean="0">
                <a:solidFill>
                  <a:srgbClr val="0000FF"/>
                </a:solidFill>
              </a:rPr>
              <a:t>] = 10;</a:t>
            </a:r>
          </a:p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en-GB" altLang="en-US" sz="1984" dirty="0" smtClean="0">
              <a:solidFill>
                <a:srgbClr val="0000FF"/>
              </a:solidFill>
            </a:endParaRPr>
          </a:p>
          <a:p>
            <a:pPr marL="431800" indent="-323850" defTabSz="503972" fontAlgn="auto">
              <a:spcBef>
                <a:spcPts val="1102"/>
              </a:spcBef>
              <a:spcAft>
                <a:spcPts val="0"/>
              </a:spcAft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Testing if a session variable has been set:</a:t>
            </a:r>
          </a:p>
          <a:p>
            <a:pPr marL="431800" indent="-323850" defTabSz="503972" fontAlgn="auto">
              <a:spcBef>
                <a:spcPts val="1102"/>
              </a:spcBef>
              <a:spcAft>
                <a:spcPts val="1138"/>
              </a:spcAft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800" dirty="0" err="1" smtClean="0">
                <a:solidFill>
                  <a:srgbClr val="0000FF"/>
                </a:solidFill>
              </a:rPr>
              <a:t>session_start</a:t>
            </a:r>
            <a:r>
              <a:rPr lang="en-GB" altLang="en-US" sz="2800" dirty="0" smtClean="0">
                <a:solidFill>
                  <a:srgbClr val="0000FF"/>
                </a:solidFill>
              </a:rPr>
              <a:t>();</a:t>
            </a:r>
          </a:p>
          <a:p>
            <a:pPr marL="431800" indent="-323850" defTabSz="503972" fontAlgn="auto">
              <a:spcBef>
                <a:spcPts val="1102"/>
              </a:spcBef>
              <a:spcAft>
                <a:spcPts val="1138"/>
              </a:spcAft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800" dirty="0" smtClean="0">
                <a:solidFill>
                  <a:srgbClr val="0000FF"/>
                </a:solidFill>
              </a:rPr>
              <a:t>if(!</a:t>
            </a:r>
            <a:r>
              <a:rPr lang="en-GB" altLang="en-US" sz="2800" dirty="0" smtClean="0">
                <a:solidFill>
                  <a:srgbClr val="FF0000"/>
                </a:solidFill>
              </a:rPr>
              <a:t>$_SESSION</a:t>
            </a:r>
            <a:r>
              <a:rPr lang="en-GB" altLang="en-US" sz="2800" dirty="0" smtClean="0">
                <a:solidFill>
                  <a:srgbClr val="0000FF"/>
                </a:solidFill>
              </a:rPr>
              <a:t>[</a:t>
            </a:r>
            <a:r>
              <a:rPr lang="en-GB" altLang="en-US" sz="2800" dirty="0" smtClean="0">
                <a:solidFill>
                  <a:srgbClr val="008000"/>
                </a:solidFill>
              </a:rPr>
              <a:t>'</a:t>
            </a:r>
            <a:r>
              <a:rPr lang="en-GB" altLang="en-US" sz="2800" dirty="0" err="1" smtClean="0">
                <a:solidFill>
                  <a:srgbClr val="008000"/>
                </a:solidFill>
              </a:rPr>
              <a:t>intVar</a:t>
            </a:r>
            <a:r>
              <a:rPr lang="en-GB" altLang="en-US" sz="2800" dirty="0" smtClean="0">
                <a:solidFill>
                  <a:srgbClr val="008000"/>
                </a:solidFill>
              </a:rPr>
              <a:t>'</a:t>
            </a:r>
            <a:r>
              <a:rPr lang="en-GB" altLang="en-US" sz="2800" dirty="0" smtClean="0">
                <a:solidFill>
                  <a:srgbClr val="0000FF"/>
                </a:solidFill>
              </a:rPr>
              <a:t>]) {...} </a:t>
            </a:r>
            <a:r>
              <a:rPr lang="en-GB" altLang="en-US" sz="2800" dirty="0" smtClean="0">
                <a:solidFill>
                  <a:srgbClr val="4C4C4C"/>
                </a:solidFill>
              </a:rPr>
              <a:t>//</a:t>
            </a:r>
            <a:r>
              <a:rPr lang="en-GB" altLang="en-US" sz="2800" dirty="0" err="1" smtClean="0">
                <a:solidFill>
                  <a:srgbClr val="4C4C4C"/>
                </a:solidFill>
              </a:rPr>
              <a:t>intVar</a:t>
            </a:r>
            <a:r>
              <a:rPr lang="en-GB" altLang="en-US" sz="2800" dirty="0" smtClean="0">
                <a:solidFill>
                  <a:srgbClr val="4C4C4C"/>
                </a:solidFill>
              </a:rPr>
              <a:t> is set or not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>
          <a:xfrm>
            <a:off x="1727200" y="674688"/>
            <a:ext cx="7596188" cy="881062"/>
          </a:xfrm>
        </p:spPr>
        <p:txBody>
          <a:bodyPr lIns="90000" tIns="72000" rIns="90000" bIns="46800"/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Registering session variables</a:t>
            </a:r>
          </a:p>
        </p:txBody>
      </p:sp>
      <p:sp>
        <p:nvSpPr>
          <p:cNvPr id="24579" name="Rectangle 2"/>
          <p:cNvSpPr>
            <a:spLocks noGrp="1" noChangeArrowheads="1"/>
          </p:cNvSpPr>
          <p:nvPr>
            <p:ph idx="1"/>
          </p:nvPr>
        </p:nvSpPr>
        <p:spPr>
          <a:xfrm>
            <a:off x="755650" y="1935163"/>
            <a:ext cx="8567738" cy="4537075"/>
          </a:xfrm>
        </p:spPr>
        <p:txBody>
          <a:bodyPr lIns="90000" tIns="82080" rIns="90000" bIns="46800">
            <a:normAutofit lnSpcReduction="10000"/>
          </a:bodyPr>
          <a:lstStyle/>
          <a:p>
            <a:pPr marL="431800" indent="-323850" defTabSz="503972" fontAlgn="auto">
              <a:lnSpc>
                <a:spcPct val="86000"/>
              </a:lnSpc>
              <a:spcBef>
                <a:spcPts val="500"/>
              </a:spcBef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Instead of setting </a:t>
            </a:r>
            <a:r>
              <a:rPr lang="en-US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superglobals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one can register one’s own session variables</a:t>
            </a:r>
          </a:p>
          <a:p>
            <a:pPr marL="431800" indent="-323850" defTabSz="503972" fontAlgn="auto">
              <a:lnSpc>
                <a:spcPct val="86000"/>
              </a:lnSpc>
              <a:spcBef>
                <a:spcPts val="500"/>
              </a:spcBef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US" sz="2400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431800" indent="-323850" defTabSz="503972" fontAlgn="auto">
              <a:lnSpc>
                <a:spcPct val="80000"/>
              </a:lnSpc>
              <a:spcBef>
                <a:spcPts val="450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&lt;?</a:t>
            </a:r>
            <a:r>
              <a:rPr lang="en-US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php</a:t>
            </a:r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831850" lvl="1" indent="-323850" defTabSz="503972" fontAlgn="auto">
              <a:lnSpc>
                <a:spcPct val="80000"/>
              </a:lnSpc>
              <a:spcBef>
                <a:spcPts val="450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400" b="1" dirty="0" smtClean="0">
                <a:solidFill>
                  <a:srgbClr val="00B050"/>
                </a:solidFill>
                <a:cs typeface="Arial" pitchFamily="34" charset="0"/>
              </a:rPr>
              <a:t>$barney </a:t>
            </a:r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= “A big purple dinosaur.”;</a:t>
            </a:r>
          </a:p>
          <a:p>
            <a:pPr marL="831850" lvl="1" indent="-323850" defTabSz="503972" fontAlgn="auto">
              <a:lnSpc>
                <a:spcPct val="80000"/>
              </a:lnSpc>
              <a:spcBef>
                <a:spcPts val="450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$</a:t>
            </a:r>
            <a:r>
              <a:rPr lang="en-US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myvar_name</a:t>
            </a:r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= “</a:t>
            </a:r>
            <a:r>
              <a:rPr lang="en-US" sz="2400" b="1" dirty="0" smtClean="0">
                <a:solidFill>
                  <a:srgbClr val="00B050"/>
                </a:solidFill>
                <a:cs typeface="Arial" pitchFamily="34" charset="0"/>
              </a:rPr>
              <a:t>barney</a:t>
            </a:r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”;</a:t>
            </a:r>
          </a:p>
          <a:p>
            <a:pPr marL="831850" lvl="1" indent="-323850" defTabSz="503972" fontAlgn="auto">
              <a:lnSpc>
                <a:spcPct val="80000"/>
              </a:lnSpc>
              <a:spcBef>
                <a:spcPts val="450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400" b="1" dirty="0" err="1" smtClean="0">
                <a:solidFill>
                  <a:srgbClr val="FF0000"/>
                </a:solidFill>
                <a:cs typeface="Arial" pitchFamily="34" charset="0"/>
              </a:rPr>
              <a:t>session_register</a:t>
            </a:r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($</a:t>
            </a:r>
            <a:r>
              <a:rPr lang="en-US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myvar_name</a:t>
            </a:r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);</a:t>
            </a:r>
          </a:p>
          <a:p>
            <a:pPr marL="431800" indent="-323850" defTabSz="503972" fontAlgn="auto">
              <a:lnSpc>
                <a:spcPct val="80000"/>
              </a:lnSpc>
              <a:spcBef>
                <a:spcPts val="450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?&gt;</a:t>
            </a:r>
          </a:p>
          <a:p>
            <a:pPr marL="431800" indent="-323850" defTabSz="503972" fontAlgn="auto">
              <a:lnSpc>
                <a:spcPct val="80000"/>
              </a:lnSpc>
              <a:spcBef>
                <a:spcPts val="450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431800" indent="-323850" defTabSz="503972" fontAlgn="auto">
              <a:lnSpc>
                <a:spcPct val="80000"/>
              </a:lnSpc>
              <a:spcBef>
                <a:spcPts val="500"/>
              </a:spcBef>
              <a:buFont typeface="Courier New" pitchFamily="49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400" b="1" dirty="0" smtClean="0">
                <a:solidFill>
                  <a:srgbClr val="00B050"/>
                </a:solidFill>
                <a:cs typeface="Arial" pitchFamily="34" charset="0"/>
              </a:rPr>
              <a:t>$barney</a:t>
            </a:r>
            <a:r>
              <a:rPr lang="en-US" sz="2400" dirty="0" smtClean="0">
                <a:solidFill>
                  <a:srgbClr val="00B050"/>
                </a:solidFill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can now be accessed “globally” from session to session</a:t>
            </a:r>
          </a:p>
          <a:p>
            <a:pPr marL="431800" indent="-323850" defTabSz="503972" fontAlgn="auto">
              <a:lnSpc>
                <a:spcPct val="86000"/>
              </a:lnSpc>
              <a:spcBef>
                <a:spcPts val="500"/>
              </a:spcBef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This only works if the </a:t>
            </a:r>
            <a:r>
              <a:rPr lang="en-US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register_globals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directive is enabled in </a:t>
            </a:r>
            <a:r>
              <a:rPr lang="en-US" sz="2400" b="1" dirty="0" smtClean="0">
                <a:solidFill>
                  <a:srgbClr val="0000FF"/>
                </a:solidFill>
                <a:cs typeface="Arial" pitchFamily="34" charset="0"/>
              </a:rPr>
              <a:t>php.ini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- nowadays this is turned off by default</a:t>
            </a:r>
          </a:p>
        </p:txBody>
      </p:sp>
      <p:sp>
        <p:nvSpPr>
          <p:cNvPr id="65540" name="TextBox 3"/>
          <p:cNvSpPr txBox="1">
            <a:spLocks noChangeArrowheads="1"/>
          </p:cNvSpPr>
          <p:nvPr/>
        </p:nvSpPr>
        <p:spPr bwMode="auto">
          <a:xfrm>
            <a:off x="4254500" y="6851650"/>
            <a:ext cx="5054600" cy="38417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Use of 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session_register()</a:t>
            </a:r>
            <a:r>
              <a:rPr lang="en-US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 is deprecated!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1512888" y="611188"/>
            <a:ext cx="7810500" cy="1260475"/>
          </a:xfrm>
        </p:spPr>
        <p:txBody>
          <a:bodyPr lIns="90000" tIns="69480" rIns="90000" bIns="46800"/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your own session variables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idx="1"/>
          </p:nvPr>
        </p:nvSpPr>
        <p:spPr>
          <a:xfrm>
            <a:off x="755650" y="2184400"/>
            <a:ext cx="8567738" cy="4537075"/>
          </a:xfrm>
        </p:spPr>
        <p:txBody>
          <a:bodyPr lIns="90000" tIns="103248" rIns="90000" bIns="46800"/>
          <a:lstStyle/>
          <a:p>
            <a:pPr marL="431800" indent="-323850" defTabSz="503972" fontAlgn="auto">
              <a:lnSpc>
                <a:spcPct val="86000"/>
              </a:lnSpc>
              <a:spcBef>
                <a:spcPts val="800"/>
              </a:spcBef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With </a:t>
            </a:r>
            <a:r>
              <a:rPr lang="en-US" sz="1984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session_start</a:t>
            </a:r>
            <a:r>
              <a:rPr lang="en-US" sz="1984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()</a:t>
            </a:r>
            <a:r>
              <a:rPr 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a default session variable is created - the name extracted from the page name</a:t>
            </a:r>
          </a:p>
          <a:p>
            <a:pPr marL="431800" indent="-323850" defTabSz="503972" fontAlgn="auto">
              <a:lnSpc>
                <a:spcPct val="86000"/>
              </a:lnSpc>
              <a:spcBef>
                <a:spcPts val="800"/>
              </a:spcBef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To create your own session variable just add a new key to the </a:t>
            </a:r>
            <a:r>
              <a:rPr lang="en-US" sz="1984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$_SESSION</a:t>
            </a:r>
            <a:r>
              <a:rPr lang="en-US" sz="1984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sz="1984" b="1" dirty="0" err="1" smtClean="0">
                <a:solidFill>
                  <a:srgbClr val="FF0000"/>
                </a:solidFill>
                <a:cs typeface="Arial" pitchFamily="34" charset="0"/>
              </a:rPr>
              <a:t>superglobal</a:t>
            </a:r>
            <a:endParaRPr lang="en-US" sz="1984" b="1" dirty="0" smtClean="0">
              <a:solidFill>
                <a:srgbClr val="FF0000"/>
              </a:solidFill>
              <a:cs typeface="Arial" pitchFamily="34" charset="0"/>
            </a:endParaRPr>
          </a:p>
          <a:p>
            <a:pPr marL="431800" indent="-323850" defTabSz="503972" fontAlgn="auto">
              <a:lnSpc>
                <a:spcPct val="86000"/>
              </a:lnSpc>
              <a:spcBef>
                <a:spcPts val="800"/>
              </a:spcBef>
              <a:buSzPct val="45000"/>
              <a:buFont typeface="Wingdings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US" sz="1984" dirty="0" smtClean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431800" indent="-323850" defTabSz="503972" fontAlgn="auto">
              <a:lnSpc>
                <a:spcPct val="80000"/>
              </a:lnSpc>
              <a:spcBef>
                <a:spcPts val="700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$_SESSION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[‘</a:t>
            </a:r>
            <a:r>
              <a:rPr lang="en-US" sz="2800" b="1" dirty="0" smtClean="0">
                <a:solidFill>
                  <a:srgbClr val="00B050"/>
                </a:solidFill>
                <a:cs typeface="Arial" pitchFamily="34" charset="0"/>
              </a:rPr>
              <a:t>dug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’] = “a talking dog.”;</a:t>
            </a:r>
          </a:p>
        </p:txBody>
      </p:sp>
      <p:sp>
        <p:nvSpPr>
          <p:cNvPr id="67588" name="TextBox 3"/>
          <p:cNvSpPr txBox="1">
            <a:spLocks noChangeArrowheads="1"/>
          </p:cNvSpPr>
          <p:nvPr/>
        </p:nvSpPr>
        <p:spPr bwMode="auto">
          <a:xfrm>
            <a:off x="3683000" y="6851650"/>
            <a:ext cx="6303963" cy="38417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Use of 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$_SESSION</a:t>
            </a:r>
            <a:r>
              <a:rPr lang="en-US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 is preferred, as of PHP 4.1.0.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1727200" y="569913"/>
            <a:ext cx="5041900" cy="904875"/>
          </a:xfrm>
        </p:spPr>
        <p:txBody>
          <a:bodyPr tIns="27720"/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Session Example 1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idx="1"/>
          </p:nvPr>
        </p:nvSpPr>
        <p:spPr>
          <a:xfrm>
            <a:off x="539750" y="1851025"/>
            <a:ext cx="9142413" cy="4857750"/>
          </a:xfrm>
        </p:spPr>
        <p:txBody>
          <a:bodyPr tIns="0">
            <a:normAutofit fontScale="92500" lnSpcReduction="20000"/>
          </a:bodyPr>
          <a:lstStyle/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800" dirty="0" smtClean="0">
                <a:solidFill>
                  <a:srgbClr val="0000FF"/>
                </a:solidFill>
                <a:latin typeface="Courier 10 Pitch" pitchFamily="1" charset="0"/>
              </a:rPr>
              <a:t>&lt;?</a:t>
            </a:r>
            <a:r>
              <a:rPr lang="en-GB" sz="2800" dirty="0" err="1" smtClean="0">
                <a:solidFill>
                  <a:srgbClr val="0000FF"/>
                </a:solidFill>
                <a:latin typeface="Courier 10 Pitch" pitchFamily="1" charset="0"/>
              </a:rPr>
              <a:t>php</a:t>
            </a:r>
            <a:endParaRPr lang="en-GB" sz="2800" dirty="0" smtClean="0">
              <a:solidFill>
                <a:srgbClr val="0000FF"/>
              </a:solidFill>
              <a:latin typeface="Courier 10 Pitch" pitchFamily="1" charset="0"/>
            </a:endParaRPr>
          </a:p>
          <a:p>
            <a:pPr marL="1259929" lvl="2" indent="-251986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800" dirty="0" err="1" smtClean="0">
                <a:solidFill>
                  <a:srgbClr val="0000FF"/>
                </a:solidFill>
                <a:latin typeface="+mj-lt"/>
              </a:rPr>
              <a:t>session_start</a:t>
            </a: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();</a:t>
            </a:r>
          </a:p>
          <a:p>
            <a:pPr marL="1259929" lvl="2" indent="-251986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if (!</a:t>
            </a:r>
            <a:r>
              <a:rPr lang="en-GB" sz="2800" dirty="0" err="1" smtClean="0">
                <a:solidFill>
                  <a:srgbClr val="0000FF"/>
                </a:solidFill>
                <a:latin typeface="+mj-lt"/>
              </a:rPr>
              <a:t>isset</a:t>
            </a: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(</a:t>
            </a:r>
            <a:r>
              <a:rPr lang="en-GB" sz="2800" dirty="0" smtClean="0">
                <a:solidFill>
                  <a:srgbClr val="FF0000"/>
                </a:solidFill>
                <a:latin typeface="+mj-lt"/>
              </a:rPr>
              <a:t>$_SESSION</a:t>
            </a: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["</a:t>
            </a:r>
            <a:r>
              <a:rPr lang="en-GB" sz="2800" dirty="0" err="1" smtClean="0">
                <a:solidFill>
                  <a:srgbClr val="0000FF"/>
                </a:solidFill>
                <a:latin typeface="+mj-lt"/>
              </a:rPr>
              <a:t>intVar</a:t>
            </a: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"]) ){</a:t>
            </a:r>
          </a:p>
          <a:p>
            <a:pPr marL="1259929" lvl="2" indent="-251986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      </a:t>
            </a:r>
            <a:r>
              <a:rPr lang="en-GB" sz="2800" dirty="0" smtClean="0">
                <a:solidFill>
                  <a:srgbClr val="FF0000"/>
                </a:solidFill>
                <a:latin typeface="+mj-lt"/>
              </a:rPr>
              <a:t>$_SESSION</a:t>
            </a: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["</a:t>
            </a:r>
            <a:r>
              <a:rPr lang="en-GB" sz="2800" dirty="0" err="1" smtClean="0">
                <a:solidFill>
                  <a:srgbClr val="0000FF"/>
                </a:solidFill>
                <a:latin typeface="+mj-lt"/>
              </a:rPr>
              <a:t>intVar</a:t>
            </a: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"] = </a:t>
            </a:r>
            <a:r>
              <a:rPr lang="en-GB" sz="2800" dirty="0" smtClean="0">
                <a:solidFill>
                  <a:schemeClr val="tx1"/>
                </a:solidFill>
                <a:latin typeface="+mj-lt"/>
              </a:rPr>
              <a:t>1</a:t>
            </a: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;</a:t>
            </a:r>
          </a:p>
          <a:p>
            <a:pPr marL="1259929" lvl="2" indent="-251986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} else {</a:t>
            </a:r>
          </a:p>
          <a:p>
            <a:pPr marL="1259929" lvl="2" indent="-251986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      </a:t>
            </a:r>
            <a:r>
              <a:rPr lang="en-GB" sz="2800" dirty="0" smtClean="0">
                <a:solidFill>
                  <a:srgbClr val="FF0000"/>
                </a:solidFill>
                <a:latin typeface="+mj-lt"/>
              </a:rPr>
              <a:t>$_SESSION</a:t>
            </a: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["</a:t>
            </a:r>
            <a:r>
              <a:rPr lang="en-GB" sz="2800" dirty="0" err="1" smtClean="0">
                <a:solidFill>
                  <a:srgbClr val="0000FF"/>
                </a:solidFill>
                <a:latin typeface="+mj-lt"/>
              </a:rPr>
              <a:t>intVar</a:t>
            </a: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"]</a:t>
            </a:r>
            <a:r>
              <a:rPr lang="en-GB" sz="2800" dirty="0" smtClean="0">
                <a:solidFill>
                  <a:schemeClr val="tx1"/>
                </a:solidFill>
                <a:latin typeface="+mj-lt"/>
              </a:rPr>
              <a:t>++</a:t>
            </a: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;</a:t>
            </a:r>
          </a:p>
          <a:p>
            <a:pPr marL="1259929" lvl="2" indent="-251986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}</a:t>
            </a:r>
          </a:p>
          <a:p>
            <a:pPr marL="1259929" lvl="2" indent="-251986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echo </a:t>
            </a:r>
            <a:r>
              <a:rPr lang="en-GB" sz="2800" dirty="0" smtClean="0">
                <a:solidFill>
                  <a:srgbClr val="008000"/>
                </a:solidFill>
                <a:latin typeface="+mj-lt"/>
              </a:rPr>
              <a:t>"&lt;p&gt;In this session you have accessed this page "</a:t>
            </a: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 .    </a:t>
            </a:r>
            <a:r>
              <a:rPr lang="en-GB" sz="2800" dirty="0" smtClean="0">
                <a:solidFill>
                  <a:srgbClr val="FF0000"/>
                </a:solidFill>
                <a:latin typeface="+mj-lt"/>
              </a:rPr>
              <a:t>$_SESSION</a:t>
            </a: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[</a:t>
            </a:r>
            <a:r>
              <a:rPr lang="en-GB" sz="2800" dirty="0" smtClean="0">
                <a:solidFill>
                  <a:srgbClr val="008000"/>
                </a:solidFill>
                <a:latin typeface="+mj-lt"/>
              </a:rPr>
              <a:t>"</a:t>
            </a:r>
            <a:r>
              <a:rPr lang="en-GB" sz="2800" dirty="0" err="1" smtClean="0">
                <a:solidFill>
                  <a:srgbClr val="008000"/>
                </a:solidFill>
                <a:latin typeface="+mj-lt"/>
              </a:rPr>
              <a:t>intVar</a:t>
            </a:r>
            <a:r>
              <a:rPr lang="en-GB" sz="2800" dirty="0" smtClean="0">
                <a:solidFill>
                  <a:srgbClr val="008000"/>
                </a:solidFill>
                <a:latin typeface="+mj-lt"/>
              </a:rPr>
              <a:t>"</a:t>
            </a: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] . </a:t>
            </a:r>
            <a:r>
              <a:rPr lang="en-GB" sz="2800" dirty="0" smtClean="0">
                <a:solidFill>
                  <a:srgbClr val="008000"/>
                </a:solidFill>
                <a:latin typeface="+mj-lt"/>
              </a:rPr>
              <a:t>"times.&lt;/p&gt;"</a:t>
            </a:r>
            <a:r>
              <a:rPr lang="en-GB" sz="2800" dirty="0" smtClean="0">
                <a:solidFill>
                  <a:srgbClr val="0000FF"/>
                </a:solidFill>
                <a:latin typeface="+mj-lt"/>
              </a:rPr>
              <a:t>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800" dirty="0" smtClean="0">
                <a:solidFill>
                  <a:srgbClr val="0000FF"/>
                </a:solidFill>
                <a:latin typeface="Courier 10 Pitch" pitchFamily="1" charset="0"/>
              </a:rPr>
              <a:t>?&gt;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1655763" y="684213"/>
            <a:ext cx="6264275" cy="719137"/>
          </a:xfrm>
        </p:spPr>
        <p:txBody>
          <a:bodyPr lIns="90000" tIns="74520" rIns="90000" bIns="46800">
            <a:normAutofit fontScale="90000"/>
          </a:bodyPr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The need for </a:t>
            </a:r>
            <a:r>
              <a:rPr lang="en-GB" altLang="en-US" sz="3968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persistence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755650" y="2184400"/>
            <a:ext cx="8567738" cy="4537075"/>
          </a:xfrm>
        </p:spPr>
        <p:txBody>
          <a:bodyPr wrap="square" lIns="90000" tIns="64440" rIns="90000" bIns="46800" numCol="1" anchor="t" anchorCtr="0" compatLnSpc="1">
            <a:prstTxWarp prst="textNoShape">
              <a:avLst/>
            </a:prstTxWarp>
          </a:bodyPr>
          <a:lstStyle/>
          <a:p>
            <a:pPr marL="431800" indent="-323850">
              <a:spcBef>
                <a:spcPts val="700"/>
              </a:spcBef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sz="2800" smtClean="0"/>
              <a:t>Consider these examples</a:t>
            </a:r>
          </a:p>
          <a:p>
            <a:pPr marL="863600" lvl="1" indent="-287338">
              <a:spcBef>
                <a:spcPts val="600"/>
              </a:spcBef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sz="2400" smtClean="0"/>
              <a:t>Counting the number of “</a:t>
            </a:r>
            <a:r>
              <a:rPr lang="en-US" altLang="en-US" sz="2400" b="1" smtClean="0">
                <a:solidFill>
                  <a:srgbClr val="00B050"/>
                </a:solidFill>
              </a:rPr>
              <a:t>hits</a:t>
            </a:r>
            <a:r>
              <a:rPr lang="en-US" altLang="en-US" sz="2400" smtClean="0"/>
              <a:t>” on a website</a:t>
            </a:r>
          </a:p>
          <a:p>
            <a:pPr marL="863600" lvl="1" indent="-287338">
              <a:spcBef>
                <a:spcPts val="600"/>
              </a:spcBef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sz="2400" i="1" smtClean="0"/>
              <a:t>i.e</a:t>
            </a:r>
            <a:r>
              <a:rPr lang="en-US" altLang="en-US" sz="2400" smtClean="0"/>
              <a:t>. </a:t>
            </a:r>
            <a:r>
              <a:rPr lang="en-US" altLang="en-US" sz="2400" smtClean="0">
                <a:solidFill>
                  <a:srgbClr val="0066FF"/>
                </a:solidFill>
              </a:rPr>
              <a:t>how many times does a client load your web page source</a:t>
            </a:r>
          </a:p>
          <a:p>
            <a:pPr marL="863600" lvl="1" indent="-287338">
              <a:spcBef>
                <a:spcPts val="600"/>
              </a:spcBef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sz="2400" smtClean="0">
                <a:solidFill>
                  <a:srgbClr val="0066FF"/>
                </a:solidFill>
              </a:rPr>
              <a:t>The questionnaire on computing experience</a:t>
            </a:r>
          </a:p>
          <a:p>
            <a:pPr marL="863600" lvl="1" indent="-287338">
              <a:spcBef>
                <a:spcPts val="600"/>
              </a:spcBef>
              <a:buSzPct val="75000"/>
              <a:buFont typeface="Symbol" panose="05050102010706020507" pitchFamily="18" charset="2"/>
              <a:buChar char="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altLang="en-US" sz="2400" smtClean="0"/>
          </a:p>
          <a:p>
            <a:pPr marL="431800" indent="-323850">
              <a:spcBef>
                <a:spcPts val="700"/>
              </a:spcBef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en-US" sz="2800" smtClean="0"/>
              <a:t>Somehow your </a:t>
            </a:r>
            <a:r>
              <a:rPr lang="en-US" altLang="en-US" sz="2800" b="1" smtClean="0">
                <a:solidFill>
                  <a:srgbClr val="0066FF"/>
                </a:solidFill>
              </a:rPr>
              <a:t>.php </a:t>
            </a:r>
            <a:r>
              <a:rPr lang="en-US" altLang="en-US" sz="2800" smtClean="0"/>
              <a:t>needs to remember previous instances of it being requested by a client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1"/>
          <p:cNvSpPr txBox="1">
            <a:spLocks noChangeArrowheads="1"/>
          </p:cNvSpPr>
          <p:nvPr/>
        </p:nvSpPr>
        <p:spPr bwMode="auto">
          <a:xfrm>
            <a:off x="2232025" y="1474788"/>
            <a:ext cx="6637338" cy="623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&lt;?php session_start();?&gt;</a:t>
            </a: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&lt;?php</a:t>
            </a: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$thisPage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 = </a:t>
            </a: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$_SERVER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['PHP_SELF'];</a:t>
            </a:r>
          </a:p>
          <a:p>
            <a:pPr eaLnBrk="1">
              <a:lnSpc>
                <a:spcPct val="112000"/>
              </a:lnSpc>
            </a:pPr>
            <a:endParaRPr lang="en-US" altLang="en-US" sz="1600">
              <a:solidFill>
                <a:srgbClr val="0000FF"/>
              </a:solidFill>
              <a:latin typeface="Courier 10 Pitch" pitchFamily="1" charset="0"/>
            </a:endParaRP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$pageNameArray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 = explode(</a:t>
            </a:r>
            <a:r>
              <a:rPr lang="en-US" altLang="en-US" sz="1600">
                <a:solidFill>
                  <a:srgbClr val="008000"/>
                </a:solidFill>
                <a:latin typeface="Courier 10 Pitch" pitchFamily="1" charset="0"/>
              </a:rPr>
              <a:t>'/'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, </a:t>
            </a: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$thisPage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);</a:t>
            </a: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$pageName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 = </a:t>
            </a: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$pageNameArray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[count(</a:t>
            </a: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$pageNameArray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) - 1];</a:t>
            </a: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print </a:t>
            </a:r>
            <a:r>
              <a:rPr lang="en-US" altLang="en-US" sz="1600">
                <a:solidFill>
                  <a:srgbClr val="008000"/>
                </a:solidFill>
                <a:latin typeface="Courier 10 Pitch" pitchFamily="1" charset="0"/>
              </a:rPr>
              <a:t>"The name of this page is: $pageName&lt;br/&gt;"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;</a:t>
            </a:r>
          </a:p>
          <a:p>
            <a:pPr eaLnBrk="1">
              <a:lnSpc>
                <a:spcPct val="112000"/>
              </a:lnSpc>
            </a:pPr>
            <a:endParaRPr lang="en-US" altLang="en-US" sz="1600">
              <a:solidFill>
                <a:srgbClr val="0000FF"/>
              </a:solidFill>
              <a:latin typeface="Courier 10 Pitch" pitchFamily="1" charset="0"/>
            </a:endParaRP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$nameItems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 = explode(</a:t>
            </a:r>
            <a:r>
              <a:rPr lang="en-US" altLang="en-US" sz="1600">
                <a:solidFill>
                  <a:srgbClr val="008000"/>
                </a:solidFill>
                <a:latin typeface="Courier 10 Pitch" pitchFamily="1" charset="0"/>
              </a:rPr>
              <a:t>‘.'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, </a:t>
            </a: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$pageName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);</a:t>
            </a: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$sessionName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 = </a:t>
            </a: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$nameItems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[0];</a:t>
            </a: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print </a:t>
            </a:r>
            <a:r>
              <a:rPr lang="en-US" altLang="en-US" sz="1600">
                <a:solidFill>
                  <a:srgbClr val="008000"/>
                </a:solidFill>
                <a:latin typeface="Courier 10 Pitch" pitchFamily="1" charset="0"/>
              </a:rPr>
              <a:t>"The session name is $sessionName&lt;br/&gt;"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;</a:t>
            </a:r>
          </a:p>
          <a:p>
            <a:pPr eaLnBrk="1">
              <a:lnSpc>
                <a:spcPct val="112000"/>
              </a:lnSpc>
            </a:pPr>
            <a:endParaRPr lang="en-US" altLang="en-US" sz="1600">
              <a:solidFill>
                <a:srgbClr val="0000FF"/>
              </a:solidFill>
              <a:latin typeface="Courier 10 Pitch" pitchFamily="1" charset="0"/>
            </a:endParaRP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if (!isset(</a:t>
            </a: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$_SESSION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[</a:t>
            </a: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$sessionName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])) {</a:t>
            </a: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	</a:t>
            </a: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$_SESSION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[</a:t>
            </a: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$sessionName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] = 0;</a:t>
            </a: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	print </a:t>
            </a:r>
            <a:r>
              <a:rPr lang="en-US" altLang="en-US" sz="1600">
                <a:solidFill>
                  <a:srgbClr val="008000"/>
                </a:solidFill>
                <a:latin typeface="Courier 10 Pitch" pitchFamily="1" charset="0"/>
              </a:rPr>
              <a:t>"This is the first time you have visited this page&lt;br/&gt;"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;</a:t>
            </a: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} </a:t>
            </a: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else { </a:t>
            </a: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	</a:t>
            </a: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$_SESSION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[</a:t>
            </a: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$sessionName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]++;</a:t>
            </a: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}</a:t>
            </a: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print </a:t>
            </a:r>
            <a:r>
              <a:rPr lang="en-US" altLang="en-US" sz="1600">
                <a:solidFill>
                  <a:srgbClr val="008000"/>
                </a:solidFill>
                <a:latin typeface="Courier 10 Pitch" pitchFamily="1" charset="0"/>
              </a:rPr>
              <a:t>"&lt;h1&gt;You have visited this page "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 . </a:t>
            </a: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$_SESSION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[</a:t>
            </a:r>
            <a:r>
              <a:rPr lang="en-US" altLang="en-US" sz="1600">
                <a:solidFill>
                  <a:srgbClr val="FF0000"/>
                </a:solidFill>
                <a:latin typeface="Courier 10 Pitch" pitchFamily="1" charset="0"/>
              </a:rPr>
              <a:t>$sessionName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] . </a:t>
            </a: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    </a:t>
            </a:r>
            <a:r>
              <a:rPr lang="en-US" altLang="en-US" sz="1600">
                <a:solidFill>
                  <a:srgbClr val="008000"/>
                </a:solidFill>
                <a:latin typeface="Courier 10 Pitch" pitchFamily="1" charset="0"/>
              </a:rPr>
              <a:t>" times&lt;/h1&gt;"</a:t>
            </a: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;</a:t>
            </a:r>
          </a:p>
          <a:p>
            <a:pPr eaLnBrk="1">
              <a:lnSpc>
                <a:spcPct val="112000"/>
              </a:lnSpc>
            </a:pPr>
            <a:r>
              <a:rPr lang="en-US" altLang="en-US" sz="1600">
                <a:solidFill>
                  <a:srgbClr val="0000FF"/>
                </a:solidFill>
                <a:latin typeface="Courier 10 Pitch" pitchFamily="1" charset="0"/>
              </a:rPr>
              <a:t>?&gt;</a:t>
            </a:r>
            <a:endParaRPr lang="en-US" altLang="en-US" sz="1600">
              <a:solidFill>
                <a:srgbClr val="0000FF"/>
              </a:solidFill>
              <a:latin typeface="Courier New" panose="02070309020205020404" pitchFamily="49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1800225" y="684213"/>
            <a:ext cx="4535488" cy="619125"/>
          </a:xfrm>
        </p:spPr>
        <p:txBody>
          <a:bodyPr tIns="27720">
            <a:normAutofit fontScale="90000"/>
          </a:bodyPr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3968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Session Example 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755650" y="671513"/>
            <a:ext cx="8567738" cy="1260475"/>
          </a:xfrm>
        </p:spPr>
        <p:txBody>
          <a:bodyPr lIns="90000" tIns="74520" rIns="90000" bIns="46800"/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Ending sessions</a:t>
            </a:r>
          </a:p>
        </p:txBody>
      </p:sp>
      <p:sp>
        <p:nvSpPr>
          <p:cNvPr id="73731" name="Text Box 2"/>
          <p:cNvSpPr txBox="1">
            <a:spLocks noChangeArrowheads="1"/>
          </p:cNvSpPr>
          <p:nvPr/>
        </p:nvSpPr>
        <p:spPr bwMode="auto">
          <a:xfrm>
            <a:off x="569913" y="2335213"/>
            <a:ext cx="20320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NZ" altLang="en-US"/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419100" y="2184400"/>
            <a:ext cx="9410700" cy="337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80064" rIns="90000" bIns="46800">
            <a:spAutoFit/>
          </a:bodyPr>
          <a:lstStyle/>
          <a:p>
            <a:pPr eaLnBrk="1">
              <a:lnSpc>
                <a:spcPct val="89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2400" b="1" dirty="0">
                <a:solidFill>
                  <a:srgbClr val="0066FF"/>
                </a:solidFill>
                <a:latin typeface="+mj-lt"/>
              </a:rPr>
              <a:t>unset</a:t>
            </a:r>
            <a:r>
              <a:rPr lang="en-GB" sz="2400" dirty="0">
                <a:solidFill>
                  <a:srgbClr val="000000"/>
                </a:solidFill>
                <a:latin typeface="+mj-lt"/>
              </a:rPr>
              <a:t>(</a:t>
            </a:r>
            <a:r>
              <a:rPr lang="en-GB" sz="2400" b="1" dirty="0">
                <a:solidFill>
                  <a:srgbClr val="FF0000"/>
                </a:solidFill>
                <a:latin typeface="+mj-lt"/>
              </a:rPr>
              <a:t>$_SESSION</a:t>
            </a:r>
            <a:r>
              <a:rPr lang="en-GB" sz="2400" dirty="0">
                <a:solidFill>
                  <a:srgbClr val="000000"/>
                </a:solidFill>
                <a:latin typeface="+mj-lt"/>
              </a:rPr>
              <a:t>[‘</a:t>
            </a:r>
            <a:r>
              <a:rPr lang="en-GB" sz="2400" b="1" dirty="0">
                <a:solidFill>
                  <a:srgbClr val="00B050"/>
                </a:solidFill>
                <a:latin typeface="+mj-lt"/>
              </a:rPr>
              <a:t>name</a:t>
            </a:r>
            <a:r>
              <a:rPr lang="en-GB" sz="2400" dirty="0">
                <a:solidFill>
                  <a:srgbClr val="000000"/>
                </a:solidFill>
                <a:latin typeface="+mj-lt"/>
              </a:rPr>
              <a:t>’])</a:t>
            </a:r>
          </a:p>
          <a:p>
            <a:pPr marL="457200" lvl="1" indent="0">
              <a:lnSpc>
                <a:spcPct val="117000"/>
              </a:lnSpc>
              <a:buClr>
                <a:srgbClr val="000000"/>
              </a:buClr>
              <a:buSzPct val="100000"/>
              <a:buFont typeface="Comic Sans MS" pitchFamily="66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2400" dirty="0">
                <a:solidFill>
                  <a:srgbClr val="000000"/>
                </a:solidFill>
                <a:latin typeface="+mj-lt"/>
              </a:rPr>
              <a:t>Remove a session variable</a:t>
            </a:r>
          </a:p>
          <a:p>
            <a:pPr>
              <a:lnSpc>
                <a:spcPct val="117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endParaRPr lang="en-GB" sz="2400" dirty="0">
              <a:solidFill>
                <a:srgbClr val="000000"/>
              </a:solidFill>
              <a:latin typeface="+mj-lt"/>
            </a:endParaRPr>
          </a:p>
          <a:p>
            <a:pPr eaLnBrk="1">
              <a:lnSpc>
                <a:spcPct val="89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2400" b="1" dirty="0" err="1">
                <a:solidFill>
                  <a:srgbClr val="0066FF"/>
                </a:solidFill>
                <a:latin typeface="+mj-lt"/>
              </a:rPr>
              <a:t>session_destroy</a:t>
            </a:r>
            <a:r>
              <a:rPr lang="en-GB" sz="2400" dirty="0">
                <a:solidFill>
                  <a:srgbClr val="000000"/>
                </a:solidFill>
                <a:latin typeface="+mj-lt"/>
              </a:rPr>
              <a:t>()</a:t>
            </a:r>
          </a:p>
          <a:p>
            <a:pPr marL="457200" lvl="1" indent="0">
              <a:lnSpc>
                <a:spcPct val="117000"/>
              </a:lnSpc>
              <a:buClr>
                <a:srgbClr val="000000"/>
              </a:buClr>
              <a:buSzPct val="100000"/>
              <a:buFont typeface="Comic Sans MS" pitchFamily="66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240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+mj-lt"/>
              </a:rPr>
              <a:t>Destroys all data registered to a session</a:t>
            </a:r>
            <a:endParaRPr lang="en-GB" sz="2400" dirty="0">
              <a:solidFill>
                <a:srgbClr val="000000"/>
              </a:solidFill>
              <a:latin typeface="+mj-lt"/>
            </a:endParaRPr>
          </a:p>
          <a:p>
            <a:pPr marL="457200" lvl="1" indent="0">
              <a:lnSpc>
                <a:spcPct val="117000"/>
              </a:lnSpc>
              <a:buClr>
                <a:srgbClr val="000000"/>
              </a:buClr>
              <a:buSzPct val="100000"/>
              <a:buFont typeface="Comic Sans MS" pitchFamily="66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2400" dirty="0">
                <a:solidFill>
                  <a:srgbClr val="000000"/>
                </a:solidFill>
                <a:latin typeface="+mj-lt"/>
              </a:rPr>
              <a:t> does not unset session global variables and cookies associated with the session</a:t>
            </a:r>
          </a:p>
          <a:p>
            <a:pPr marL="457200" lvl="1" indent="0">
              <a:lnSpc>
                <a:spcPct val="117000"/>
              </a:lnSpc>
              <a:buClr>
                <a:srgbClr val="000000"/>
              </a:buClr>
              <a:buSzPct val="100000"/>
              <a:buFont typeface="Comic Sans MS" pitchFamily="66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en-GB" sz="2400" dirty="0">
                <a:solidFill>
                  <a:srgbClr val="000000"/>
                </a:solidFill>
                <a:latin typeface="+mj-lt"/>
              </a:rPr>
              <a:t>Not normally done - leave to timeout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2144713" y="687388"/>
            <a:ext cx="7264400" cy="1412875"/>
          </a:xfrm>
        </p:spPr>
        <p:txBody>
          <a:bodyPr/>
          <a:lstStyle/>
          <a:p>
            <a:pPr defTabSz="503972" fontAlgn="auto">
              <a:spcAft>
                <a:spcPts val="0"/>
              </a:spcAft>
              <a:defRPr/>
            </a:pPr>
            <a:r>
              <a:rPr lang="en-NZ" altLang="en-US" sz="3968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Destroying a session completely</a:t>
            </a:r>
            <a:endParaRPr lang="en-US" altLang="en-US" sz="3968" b="1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6875" y="1662113"/>
            <a:ext cx="9286875" cy="561816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dirty="0">
                <a:latin typeface="+mj-lt"/>
              </a:rPr>
              <a:t>&lt;?</a:t>
            </a:r>
            <a:r>
              <a:rPr lang="en-US" dirty="0" err="1">
                <a:latin typeface="+mj-lt"/>
              </a:rPr>
              <a:t>php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>
                <a:solidFill>
                  <a:srgbClr val="0000FF"/>
                </a:solidFill>
                <a:latin typeface="+mj-lt"/>
              </a:rPr>
              <a:t>// Initialize the session.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// If you are using </a:t>
            </a:r>
            <a:r>
              <a:rPr lang="en-US" dirty="0" err="1">
                <a:latin typeface="+mj-lt"/>
              </a:rPr>
              <a:t>session_name</a:t>
            </a:r>
            <a:r>
              <a:rPr lang="en-US" dirty="0">
                <a:latin typeface="+mj-lt"/>
              </a:rPr>
              <a:t>("something"), don't forget it now!</a:t>
            </a:r>
            <a:br>
              <a:rPr lang="en-US" dirty="0">
                <a:latin typeface="+mj-lt"/>
              </a:rPr>
            </a:br>
            <a:r>
              <a:rPr lang="en-US" b="1" dirty="0" err="1">
                <a:solidFill>
                  <a:srgbClr val="FF0000"/>
                </a:solidFill>
                <a:latin typeface="+mj-lt"/>
              </a:rPr>
              <a:t>session_start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();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>
                <a:solidFill>
                  <a:srgbClr val="0000FF"/>
                </a:solidFill>
                <a:latin typeface="+mj-lt"/>
              </a:rPr>
              <a:t>// Unset all of the session variables.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b="1" dirty="0">
                <a:solidFill>
                  <a:srgbClr val="FF0000"/>
                </a:solidFill>
                <a:latin typeface="+mj-lt"/>
              </a:rPr>
              <a:t>$_SESSION </a:t>
            </a:r>
            <a:r>
              <a:rPr lang="en-US" dirty="0">
                <a:latin typeface="+mj-lt"/>
              </a:rPr>
              <a:t>= array();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>
                <a:solidFill>
                  <a:srgbClr val="0000FF"/>
                </a:solidFill>
                <a:latin typeface="+mj-lt"/>
              </a:rPr>
              <a:t>// If it's desired to kill the session, also delete the session cookie.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>
                <a:solidFill>
                  <a:srgbClr val="0000FF"/>
                </a:solidFill>
                <a:latin typeface="+mj-lt"/>
              </a:rPr>
              <a:t>// Note: This will destroy the session, and not just the session data!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if (</a:t>
            </a:r>
            <a:r>
              <a:rPr lang="en-US" b="1" dirty="0" err="1">
                <a:solidFill>
                  <a:srgbClr val="00B050"/>
                </a:solidFill>
                <a:latin typeface="+mj-lt"/>
              </a:rPr>
              <a:t>ini_get</a:t>
            </a:r>
            <a:r>
              <a:rPr lang="en-US" dirty="0">
                <a:latin typeface="+mj-lt"/>
              </a:rPr>
              <a:t>("</a:t>
            </a:r>
            <a:r>
              <a:rPr lang="en-US" dirty="0" err="1">
                <a:latin typeface="+mj-lt"/>
              </a:rPr>
              <a:t>session.use_cookies</a:t>
            </a:r>
            <a:r>
              <a:rPr lang="en-US" dirty="0">
                <a:latin typeface="+mj-lt"/>
              </a:rPr>
              <a:t>")) { </a:t>
            </a:r>
            <a:r>
              <a:rPr lang="en-US" dirty="0">
                <a:solidFill>
                  <a:srgbClr val="0000FF"/>
                </a:solidFill>
                <a:latin typeface="+mj-lt"/>
              </a:rPr>
              <a:t>//</a:t>
            </a:r>
            <a:r>
              <a:rPr lang="en-US" dirty="0">
                <a:solidFill>
                  <a:srgbClr val="0000FF"/>
                </a:solidFill>
              </a:rPr>
              <a:t> Returns the value of the configuration option </a:t>
            </a:r>
            <a:r>
              <a:rPr lang="en-US" dirty="0"/>
              <a:t> 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    $</a:t>
            </a:r>
            <a:r>
              <a:rPr lang="en-US" dirty="0" err="1">
                <a:latin typeface="+mj-lt"/>
              </a:rPr>
              <a:t>params</a:t>
            </a:r>
            <a:r>
              <a:rPr lang="en-US" dirty="0">
                <a:latin typeface="+mj-lt"/>
              </a:rPr>
              <a:t> = </a:t>
            </a:r>
            <a:r>
              <a:rPr lang="en-US" dirty="0" err="1">
                <a:latin typeface="+mj-lt"/>
              </a:rPr>
              <a:t>session_get_cookie_params</a:t>
            </a:r>
            <a:r>
              <a:rPr lang="en-US" dirty="0">
                <a:latin typeface="+mj-lt"/>
              </a:rPr>
              <a:t>();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    </a:t>
            </a:r>
            <a:r>
              <a:rPr lang="en-US" b="1" dirty="0" err="1">
                <a:solidFill>
                  <a:srgbClr val="FF0000"/>
                </a:solidFill>
                <a:latin typeface="+mj-lt"/>
              </a:rPr>
              <a:t>setcookie</a:t>
            </a:r>
            <a:r>
              <a:rPr lang="en-US" dirty="0">
                <a:latin typeface="+mj-lt"/>
              </a:rPr>
              <a:t>(</a:t>
            </a:r>
            <a:r>
              <a:rPr lang="en-US" dirty="0" err="1">
                <a:latin typeface="+mj-lt"/>
              </a:rPr>
              <a:t>session_name</a:t>
            </a:r>
            <a:r>
              <a:rPr lang="en-US" dirty="0">
                <a:latin typeface="+mj-lt"/>
              </a:rPr>
              <a:t>(), '', time() - 42000,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        $</a:t>
            </a:r>
            <a:r>
              <a:rPr lang="en-US" dirty="0" err="1">
                <a:latin typeface="+mj-lt"/>
              </a:rPr>
              <a:t>params</a:t>
            </a:r>
            <a:r>
              <a:rPr lang="en-US" dirty="0">
                <a:latin typeface="+mj-lt"/>
              </a:rPr>
              <a:t>["path"], $</a:t>
            </a:r>
            <a:r>
              <a:rPr lang="en-US" dirty="0" err="1">
                <a:latin typeface="+mj-lt"/>
              </a:rPr>
              <a:t>params</a:t>
            </a:r>
            <a:r>
              <a:rPr lang="en-US" dirty="0">
                <a:latin typeface="+mj-lt"/>
              </a:rPr>
              <a:t>["domain"],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        $</a:t>
            </a:r>
            <a:r>
              <a:rPr lang="en-US" dirty="0" err="1">
                <a:latin typeface="+mj-lt"/>
              </a:rPr>
              <a:t>params</a:t>
            </a:r>
            <a:r>
              <a:rPr lang="en-US" dirty="0">
                <a:latin typeface="+mj-lt"/>
              </a:rPr>
              <a:t>["secure"], $</a:t>
            </a:r>
            <a:r>
              <a:rPr lang="en-US" dirty="0" err="1">
                <a:latin typeface="+mj-lt"/>
              </a:rPr>
              <a:t>params</a:t>
            </a:r>
            <a:r>
              <a:rPr lang="en-US" dirty="0">
                <a:latin typeface="+mj-lt"/>
              </a:rPr>
              <a:t>["</a:t>
            </a:r>
            <a:r>
              <a:rPr lang="en-US" dirty="0" err="1">
                <a:latin typeface="+mj-lt"/>
              </a:rPr>
              <a:t>httponly</a:t>
            </a:r>
            <a:r>
              <a:rPr lang="en-US" dirty="0">
                <a:latin typeface="+mj-lt"/>
              </a:rPr>
              <a:t>"]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    );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}</a:t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>
                <a:solidFill>
                  <a:srgbClr val="0000FF"/>
                </a:solidFill>
                <a:latin typeface="+mj-lt"/>
              </a:rPr>
              <a:t>// Finally, destroy the session.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b="1" dirty="0" err="1">
                <a:solidFill>
                  <a:srgbClr val="FF0000"/>
                </a:solidFill>
                <a:latin typeface="+mj-lt"/>
              </a:rPr>
              <a:t>session_destroy</a:t>
            </a:r>
            <a:r>
              <a:rPr lang="en-US" b="1" dirty="0">
                <a:solidFill>
                  <a:srgbClr val="FF0000"/>
                </a:solidFill>
                <a:latin typeface="+mj-lt"/>
              </a:rPr>
              <a:t>();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r>
              <a:rPr lang="en-US" dirty="0">
                <a:latin typeface="+mj-lt"/>
              </a:rPr>
              <a:t>?&gt;</a:t>
            </a:r>
          </a:p>
        </p:txBody>
      </p:sp>
      <p:sp>
        <p:nvSpPr>
          <p:cNvPr id="75780" name="TextBox 3"/>
          <p:cNvSpPr txBox="1">
            <a:spLocks noChangeArrowheads="1"/>
          </p:cNvSpPr>
          <p:nvPr/>
        </p:nvSpPr>
        <p:spPr bwMode="auto">
          <a:xfrm>
            <a:off x="3987800" y="7138988"/>
            <a:ext cx="6092825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>
                <a:hlinkClick r:id="rId2"/>
              </a:rPr>
              <a:t>http://nz2.php.net/manual/en/function.session-destroy.php</a:t>
            </a:r>
            <a:endParaRPr lang="en-US" altLang="en-US"/>
          </a:p>
        </p:txBody>
      </p:sp>
      <p:sp>
        <p:nvSpPr>
          <p:cNvPr id="75781" name="Line Callout 1 4"/>
          <p:cNvSpPr>
            <a:spLocks/>
          </p:cNvSpPr>
          <p:nvPr/>
        </p:nvSpPr>
        <p:spPr bwMode="auto">
          <a:xfrm>
            <a:off x="5754688" y="5351463"/>
            <a:ext cx="3071812" cy="642937"/>
          </a:xfrm>
          <a:prstGeom prst="borderCallout1">
            <a:avLst>
              <a:gd name="adj1" fmla="val 18750"/>
              <a:gd name="adj2" fmla="val -8333"/>
              <a:gd name="adj3" fmla="val -41884"/>
              <a:gd name="adj4" fmla="val -93949"/>
            </a:avLst>
          </a:prstGeom>
          <a:solidFill>
            <a:srgbClr val="00B8FF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/>
              <a:t>returns the name of the current session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ChangeArrowheads="1"/>
          </p:cNvSpPr>
          <p:nvPr>
            <p:ph type="title"/>
          </p:nvPr>
        </p:nvSpPr>
        <p:spPr>
          <a:xfrm>
            <a:off x="1871663" y="179388"/>
            <a:ext cx="4752975" cy="619125"/>
          </a:xfrm>
        </p:spPr>
        <p:txBody>
          <a:bodyPr tIns="27720">
            <a:normAutofit fontScale="90000"/>
          </a:bodyPr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Session Example 3</a:t>
            </a:r>
          </a:p>
        </p:txBody>
      </p:sp>
      <p:sp>
        <p:nvSpPr>
          <p:cNvPr id="76803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871663" y="798513"/>
            <a:ext cx="6481762" cy="6434137"/>
          </a:xfrm>
        </p:spPr>
        <p:txBody>
          <a:bodyPr wrap="square" tIns="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&lt;?php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session_start();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altLang="en-US" sz="1100" smtClean="0">
              <a:solidFill>
                <a:srgbClr val="0000FF"/>
              </a:solidFill>
              <a:latin typeface="Courier 10 Pitch" pitchFamily="1" charset="0"/>
            </a:endParaRP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if(!isset(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$_SESSION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[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'strColourBg'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]))  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 $_SESSION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[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'strColourBg'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] = 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"red"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;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else echo 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"Currently Bg set to "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 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. $_SESSION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[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'strColourBg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'] .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 "&lt;br&gt;"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;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if(!isset(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$_SESSION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[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'strColourFg'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])) 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$_SESSION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[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'strColourFg'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] = 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"yellow"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;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else echo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 "Currently Fg set to "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 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. $_SESSION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[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'strColourFg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'];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altLang="en-US" sz="1100" smtClean="0">
              <a:solidFill>
                <a:srgbClr val="0000FF"/>
              </a:solidFill>
              <a:latin typeface="Courier 10 Pitch" pitchFamily="1" charset="0"/>
            </a:endParaRP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if(isset(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$_POST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[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"submit"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]) ) {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 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 $strColourBg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 = 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$_POST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[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"strNewBg"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];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  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$strColourFg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 = 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$_POST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[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"strNewFg"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];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  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$_SESSION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['strColourBg'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] = 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$strColourBg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;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  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$_SESSION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[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'strColourFg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'] =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 $strColourFg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;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  echo 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"&lt;br&gt;New Settings"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;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}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else {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  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$strColourBg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 = 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$_SESSION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[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'strColourBg'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];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  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$strColourFg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 = </a:t>
            </a:r>
            <a:r>
              <a:rPr lang="en-GB" altLang="en-US" sz="1100" smtClean="0">
                <a:solidFill>
                  <a:srgbClr val="FF0000"/>
                </a:solidFill>
                <a:latin typeface="Courier 10 Pitch" pitchFamily="1" charset="0"/>
              </a:rPr>
              <a:t>$_SESSION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[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'strColourFg'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];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  echo </a:t>
            </a:r>
            <a:r>
              <a:rPr lang="en-GB" altLang="en-US" sz="1100" smtClean="0">
                <a:solidFill>
                  <a:srgbClr val="008000"/>
                </a:solidFill>
                <a:latin typeface="Courier 10 Pitch" pitchFamily="1" charset="0"/>
              </a:rPr>
              <a:t>"&lt;br&gt;Keep old settings"</a:t>
            </a: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;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}</a:t>
            </a:r>
          </a:p>
          <a:p>
            <a:pPr>
              <a:lnSpc>
                <a:spcPct val="112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altLang="en-US" sz="1100" smtClean="0">
                <a:solidFill>
                  <a:srgbClr val="0000FF"/>
                </a:solidFill>
                <a:latin typeface="Courier 10 Pitch" pitchFamily="1" charset="0"/>
              </a:rPr>
              <a:t>?&gt;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ChangeArrowheads="1"/>
          </p:cNvSpPr>
          <p:nvPr>
            <p:ph type="title"/>
          </p:nvPr>
        </p:nvSpPr>
        <p:spPr>
          <a:xfrm>
            <a:off x="1800225" y="47625"/>
            <a:ext cx="6769100" cy="779463"/>
          </a:xfrm>
        </p:spPr>
        <p:txBody>
          <a:bodyPr tIns="27720"/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Session Example 3 (cont.)</a:t>
            </a:r>
          </a:p>
        </p:txBody>
      </p:sp>
      <p:sp>
        <p:nvSpPr>
          <p:cNvPr id="34819" name="Rectangle 2"/>
          <p:cNvSpPr>
            <a:spLocks noGrp="1" noChangeArrowheads="1"/>
          </p:cNvSpPr>
          <p:nvPr>
            <p:ph idx="1"/>
          </p:nvPr>
        </p:nvSpPr>
        <p:spPr>
          <a:xfrm>
            <a:off x="1511300" y="827088"/>
            <a:ext cx="7200900" cy="6719887"/>
          </a:xfrm>
        </p:spPr>
        <p:txBody>
          <a:bodyPr tIns="0">
            <a:normAutofit fontScale="70000" lnSpcReduction="20000"/>
          </a:bodyPr>
          <a:lstStyle/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&lt;head&gt; &lt;style type="text/</a:t>
            </a:r>
            <a:r>
              <a:rPr lang="en-GB" altLang="en-US" sz="2000" dirty="0" err="1" smtClean="0">
                <a:solidFill>
                  <a:srgbClr val="0000FF"/>
                </a:solidFill>
                <a:latin typeface="Courier 10 Pitch" pitchFamily="1" charset="0"/>
              </a:rPr>
              <a:t>css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"&gt; 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body {background-</a:t>
            </a:r>
            <a:r>
              <a:rPr lang="en-GB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color</a:t>
            </a: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: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 &lt;?</a:t>
            </a:r>
            <a:r>
              <a:rPr lang="en-GB" altLang="en-US" sz="2000" dirty="0" err="1" smtClean="0">
                <a:solidFill>
                  <a:srgbClr val="0000FF"/>
                </a:solidFill>
                <a:latin typeface="Courier 10 Pitch" pitchFamily="1" charset="0"/>
              </a:rPr>
              <a:t>php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 echo </a:t>
            </a:r>
            <a:r>
              <a:rPr lang="en-GB" altLang="en-US" sz="2000" dirty="0" smtClean="0">
                <a:solidFill>
                  <a:srgbClr val="FF0000"/>
                </a:solidFill>
                <a:latin typeface="Courier 10 Pitch" pitchFamily="1" charset="0"/>
              </a:rPr>
              <a:t>$</a:t>
            </a:r>
            <a:r>
              <a:rPr lang="en-GB" altLang="en-US" sz="2000" dirty="0" err="1" smtClean="0">
                <a:solidFill>
                  <a:srgbClr val="FF0000"/>
                </a:solidFill>
                <a:latin typeface="Courier 10 Pitch" pitchFamily="1" charset="0"/>
              </a:rPr>
              <a:t>strColourBg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 ?&gt;}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p {</a:t>
            </a:r>
            <a:r>
              <a:rPr lang="en-GB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color</a:t>
            </a: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: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 &lt;?</a:t>
            </a:r>
            <a:r>
              <a:rPr lang="en-GB" altLang="en-US" sz="2000" dirty="0" err="1" smtClean="0">
                <a:solidFill>
                  <a:srgbClr val="0000FF"/>
                </a:solidFill>
                <a:latin typeface="Courier 10 Pitch" pitchFamily="1" charset="0"/>
              </a:rPr>
              <a:t>php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 echo </a:t>
            </a:r>
            <a:r>
              <a:rPr lang="en-GB" altLang="en-US" sz="2000" dirty="0" smtClean="0">
                <a:solidFill>
                  <a:srgbClr val="FF0000"/>
                </a:solidFill>
                <a:latin typeface="Courier 10 Pitch" pitchFamily="1" charset="0"/>
              </a:rPr>
              <a:t>$</a:t>
            </a:r>
            <a:r>
              <a:rPr lang="en-GB" altLang="en-US" sz="2000" dirty="0" err="1" smtClean="0">
                <a:solidFill>
                  <a:srgbClr val="FF0000"/>
                </a:solidFill>
                <a:latin typeface="Courier 10 Pitch" pitchFamily="1" charset="0"/>
              </a:rPr>
              <a:t>strColourFg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?&gt;}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h2 {</a:t>
            </a:r>
            <a:r>
              <a:rPr lang="en-GB" altLang="en-US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color</a:t>
            </a: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: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 &lt;?</a:t>
            </a:r>
            <a:r>
              <a:rPr lang="en-GB" altLang="en-US" sz="2000" dirty="0" err="1" smtClean="0">
                <a:solidFill>
                  <a:srgbClr val="0000FF"/>
                </a:solidFill>
                <a:latin typeface="Courier 10 Pitch" pitchFamily="1" charset="0"/>
              </a:rPr>
              <a:t>php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 echo </a:t>
            </a:r>
            <a:r>
              <a:rPr lang="en-GB" altLang="en-US" sz="2000" dirty="0" smtClean="0">
                <a:solidFill>
                  <a:srgbClr val="FF0000"/>
                </a:solidFill>
                <a:latin typeface="Courier 10 Pitch" pitchFamily="1" charset="0"/>
              </a:rPr>
              <a:t>$</a:t>
            </a:r>
            <a:r>
              <a:rPr lang="en-GB" altLang="en-US" sz="2000" dirty="0" err="1" smtClean="0">
                <a:solidFill>
                  <a:srgbClr val="FF0000"/>
                </a:solidFill>
                <a:latin typeface="Courier 10 Pitch" pitchFamily="1" charset="0"/>
              </a:rPr>
              <a:t>strColourFg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?&gt;}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&lt;/style&gt;&lt;/head&gt;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en-GB" altLang="en-US" sz="2000" dirty="0" smtClean="0">
              <a:solidFill>
                <a:srgbClr val="0000FF"/>
              </a:solidFill>
              <a:latin typeface="Courier 10 Pitch" pitchFamily="1" charset="0"/>
            </a:endParaRP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&lt;body&gt;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&lt;h2&gt;</a:t>
            </a: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h2 colour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&lt;/h2&gt;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&lt;form </a:t>
            </a:r>
            <a:r>
              <a:rPr lang="en-GB" altLang="en-US" sz="2000" dirty="0" smtClean="0">
                <a:solidFill>
                  <a:srgbClr val="FF00FF"/>
                </a:solidFill>
                <a:latin typeface="Courier 10 Pitch" pitchFamily="1" charset="0"/>
              </a:rPr>
              <a:t>action =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 '&lt;?</a:t>
            </a:r>
            <a:r>
              <a:rPr lang="en-GB" altLang="en-US" sz="2000" dirty="0" err="1" smtClean="0">
                <a:solidFill>
                  <a:srgbClr val="0000FF"/>
                </a:solidFill>
                <a:latin typeface="Courier 10 Pitch" pitchFamily="1" charset="0"/>
              </a:rPr>
              <a:t>php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 echo </a:t>
            </a:r>
            <a:r>
              <a:rPr lang="en-GB" altLang="en-US" sz="2000" dirty="0" smtClean="0">
                <a:solidFill>
                  <a:srgbClr val="FF0000"/>
                </a:solidFill>
                <a:latin typeface="Courier 10 Pitch" pitchFamily="1" charset="0"/>
              </a:rPr>
              <a:t>$SERVER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[</a:t>
            </a:r>
            <a:r>
              <a:rPr lang="en-GB" altLang="en-US" sz="2000" dirty="0" smtClean="0">
                <a:solidFill>
                  <a:srgbClr val="008000"/>
                </a:solidFill>
                <a:latin typeface="Courier 10 Pitch" pitchFamily="1" charset="0"/>
              </a:rPr>
              <a:t>"PHP_SELF"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] ?&gt;' </a:t>
            </a:r>
            <a:r>
              <a:rPr lang="en-GB" altLang="en-US" sz="2000" dirty="0" smtClean="0">
                <a:solidFill>
                  <a:srgbClr val="FF00FF"/>
                </a:solidFill>
                <a:latin typeface="Courier 10 Pitch" pitchFamily="1" charset="0"/>
              </a:rPr>
              <a:t>method=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'post'&gt;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&lt;label </a:t>
            </a:r>
            <a:r>
              <a:rPr lang="en-GB" altLang="en-US" sz="2000" dirty="0" smtClean="0">
                <a:solidFill>
                  <a:srgbClr val="FF00FF"/>
                </a:solidFill>
                <a:latin typeface="Courier 10 Pitch" pitchFamily="1" charset="0"/>
              </a:rPr>
              <a:t>for=</a:t>
            </a:r>
            <a:r>
              <a:rPr lang="en-GB" altLang="en-US" sz="2000" dirty="0" smtClean="0">
                <a:solidFill>
                  <a:srgbClr val="008000"/>
                </a:solidFill>
                <a:latin typeface="Courier 10 Pitch" pitchFamily="1" charset="0"/>
              </a:rPr>
              <a:t>"</a:t>
            </a:r>
            <a:r>
              <a:rPr lang="en-GB" altLang="en-US" sz="2000" dirty="0" err="1" smtClean="0">
                <a:solidFill>
                  <a:srgbClr val="008000"/>
                </a:solidFill>
                <a:latin typeface="Courier 10 Pitch" pitchFamily="1" charset="0"/>
              </a:rPr>
              <a:t>strNewBg</a:t>
            </a:r>
            <a:r>
              <a:rPr lang="en-GB" altLang="en-US" sz="2000" dirty="0" smtClean="0">
                <a:solidFill>
                  <a:srgbClr val="008000"/>
                </a:solidFill>
                <a:latin typeface="Courier 10 Pitch" pitchFamily="1" charset="0"/>
              </a:rPr>
              <a:t>"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&gt; </a:t>
            </a: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Background colour: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 &lt;/label&gt;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&lt;select </a:t>
            </a:r>
            <a:r>
              <a:rPr lang="en-GB" altLang="en-US" sz="2000" dirty="0" smtClean="0">
                <a:solidFill>
                  <a:srgbClr val="FF00FF"/>
                </a:solidFill>
                <a:latin typeface="Courier 10 Pitch" pitchFamily="1" charset="0"/>
              </a:rPr>
              <a:t>name=</a:t>
            </a:r>
            <a:r>
              <a:rPr lang="en-GB" altLang="en-US" sz="2000" dirty="0" smtClean="0">
                <a:solidFill>
                  <a:srgbClr val="008000"/>
                </a:solidFill>
                <a:latin typeface="Courier 10 Pitch" pitchFamily="1" charset="0"/>
              </a:rPr>
              <a:t>'</a:t>
            </a:r>
            <a:r>
              <a:rPr lang="en-GB" altLang="en-US" sz="2000" dirty="0" err="1" smtClean="0">
                <a:solidFill>
                  <a:srgbClr val="008000"/>
                </a:solidFill>
                <a:latin typeface="Courier 10 Pitch" pitchFamily="1" charset="0"/>
              </a:rPr>
              <a:t>strNewBg</a:t>
            </a:r>
            <a:r>
              <a:rPr lang="en-GB" altLang="en-US" sz="2000" dirty="0" smtClean="0">
                <a:solidFill>
                  <a:srgbClr val="008000"/>
                </a:solidFill>
                <a:latin typeface="Courier 10 Pitch" pitchFamily="1" charset="0"/>
              </a:rPr>
              <a:t>'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 </a:t>
            </a:r>
            <a:r>
              <a:rPr lang="en-GB" altLang="en-US" sz="2000" dirty="0" smtClean="0">
                <a:solidFill>
                  <a:srgbClr val="FF00FF"/>
                </a:solidFill>
                <a:latin typeface="Courier 10 Pitch" pitchFamily="1" charset="0"/>
              </a:rPr>
              <a:t>id=</a:t>
            </a:r>
            <a:r>
              <a:rPr lang="en-GB" altLang="en-US" sz="2000" dirty="0" smtClean="0">
                <a:solidFill>
                  <a:srgbClr val="008000"/>
                </a:solidFill>
                <a:latin typeface="Courier 10 Pitch" pitchFamily="1" charset="0"/>
              </a:rPr>
              <a:t>'</a:t>
            </a:r>
            <a:r>
              <a:rPr lang="en-GB" altLang="en-US" sz="2000" dirty="0" err="1" smtClean="0">
                <a:solidFill>
                  <a:srgbClr val="008000"/>
                </a:solidFill>
                <a:latin typeface="Courier 10 Pitch" pitchFamily="1" charset="0"/>
              </a:rPr>
              <a:t>strNewBg</a:t>
            </a:r>
            <a:r>
              <a:rPr lang="en-GB" altLang="en-US" sz="2000" dirty="0" smtClean="0">
                <a:solidFill>
                  <a:srgbClr val="008000"/>
                </a:solidFill>
                <a:latin typeface="Courier 10 Pitch" pitchFamily="1" charset="0"/>
              </a:rPr>
              <a:t>'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 &lt;option&gt;</a:t>
            </a: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red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&lt;/option&gt; ...  &lt;option&gt;</a:t>
            </a: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grey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&lt;/option&gt;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&lt;/select&gt;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&lt;label </a:t>
            </a:r>
            <a:r>
              <a:rPr lang="en-GB" altLang="en-US" sz="2000" dirty="0" smtClean="0">
                <a:solidFill>
                  <a:srgbClr val="FF00FF"/>
                </a:solidFill>
                <a:latin typeface="Courier 10 Pitch" pitchFamily="1" charset="0"/>
              </a:rPr>
              <a:t>for=</a:t>
            </a:r>
            <a:r>
              <a:rPr lang="en-GB" altLang="en-US" sz="2000" dirty="0" smtClean="0">
                <a:solidFill>
                  <a:srgbClr val="008000"/>
                </a:solidFill>
                <a:latin typeface="Courier 10 Pitch" pitchFamily="1" charset="0"/>
              </a:rPr>
              <a:t>"</a:t>
            </a:r>
            <a:r>
              <a:rPr lang="en-GB" altLang="en-US" sz="2000" dirty="0" err="1" smtClean="0">
                <a:solidFill>
                  <a:srgbClr val="008000"/>
                </a:solidFill>
                <a:latin typeface="Courier 10 Pitch" pitchFamily="1" charset="0"/>
              </a:rPr>
              <a:t>strNewFg</a:t>
            </a:r>
            <a:r>
              <a:rPr lang="en-GB" altLang="en-US" sz="2000" dirty="0" smtClean="0">
                <a:solidFill>
                  <a:srgbClr val="008000"/>
                </a:solidFill>
                <a:latin typeface="Courier 10 Pitch" pitchFamily="1" charset="0"/>
              </a:rPr>
              <a:t>"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&gt; </a:t>
            </a: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Text colour: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 &lt;/label&gt;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&lt;select </a:t>
            </a:r>
            <a:r>
              <a:rPr lang="en-GB" altLang="en-US" sz="2000" dirty="0" smtClean="0">
                <a:solidFill>
                  <a:srgbClr val="FF00FF"/>
                </a:solidFill>
                <a:latin typeface="Courier 10 Pitch" pitchFamily="1" charset="0"/>
              </a:rPr>
              <a:t>name=</a:t>
            </a:r>
            <a:r>
              <a:rPr lang="en-GB" altLang="en-US" sz="2000" dirty="0" smtClean="0">
                <a:solidFill>
                  <a:srgbClr val="008000"/>
                </a:solidFill>
                <a:latin typeface="Courier 10 Pitch" pitchFamily="1" charset="0"/>
              </a:rPr>
              <a:t>'</a:t>
            </a:r>
            <a:r>
              <a:rPr lang="en-GB" altLang="en-US" sz="2000" dirty="0" err="1" smtClean="0">
                <a:solidFill>
                  <a:srgbClr val="008000"/>
                </a:solidFill>
                <a:latin typeface="Courier 10 Pitch" pitchFamily="1" charset="0"/>
              </a:rPr>
              <a:t>strNewFg</a:t>
            </a:r>
            <a:r>
              <a:rPr lang="en-GB" altLang="en-US" sz="2000" dirty="0" smtClean="0">
                <a:solidFill>
                  <a:srgbClr val="008000"/>
                </a:solidFill>
                <a:latin typeface="Courier 10 Pitch" pitchFamily="1" charset="0"/>
              </a:rPr>
              <a:t>'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 </a:t>
            </a:r>
            <a:r>
              <a:rPr lang="en-GB" altLang="en-US" sz="2000" dirty="0" smtClean="0">
                <a:solidFill>
                  <a:srgbClr val="FF00FF"/>
                </a:solidFill>
                <a:latin typeface="Courier 10 Pitch" pitchFamily="1" charset="0"/>
              </a:rPr>
              <a:t>id=</a:t>
            </a:r>
            <a:r>
              <a:rPr lang="en-GB" altLang="en-US" sz="2000" dirty="0" smtClean="0">
                <a:solidFill>
                  <a:srgbClr val="008000"/>
                </a:solidFill>
                <a:latin typeface="Courier 10 Pitch" pitchFamily="1" charset="0"/>
              </a:rPr>
              <a:t>'</a:t>
            </a:r>
            <a:r>
              <a:rPr lang="en-GB" altLang="en-US" sz="2000" dirty="0" err="1" smtClean="0">
                <a:solidFill>
                  <a:srgbClr val="008000"/>
                </a:solidFill>
                <a:latin typeface="Courier 10 Pitch" pitchFamily="1" charset="0"/>
              </a:rPr>
              <a:t>strNewFg</a:t>
            </a:r>
            <a:r>
              <a:rPr lang="en-GB" altLang="en-US" sz="2000" dirty="0" smtClean="0">
                <a:solidFill>
                  <a:srgbClr val="008000"/>
                </a:solidFill>
                <a:latin typeface="Courier 10 Pitch" pitchFamily="1" charset="0"/>
              </a:rPr>
              <a:t>'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 &lt;option&gt;</a:t>
            </a: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yellow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&lt;/option&gt; ... &lt;option&gt;</a:t>
            </a: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grey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&lt;/option&gt;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&lt;/select&gt;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&lt;input </a:t>
            </a:r>
            <a:r>
              <a:rPr lang="en-GB" altLang="en-US" sz="2000" dirty="0" smtClean="0">
                <a:solidFill>
                  <a:srgbClr val="FF00FF"/>
                </a:solidFill>
                <a:latin typeface="Courier 10 Pitch" pitchFamily="1" charset="0"/>
              </a:rPr>
              <a:t>type=</a:t>
            </a:r>
            <a:r>
              <a:rPr lang="en-GB" altLang="en-US" sz="2000" dirty="0" smtClean="0">
                <a:solidFill>
                  <a:srgbClr val="008000"/>
                </a:solidFill>
                <a:latin typeface="Courier 10 Pitch" pitchFamily="1" charset="0"/>
              </a:rPr>
              <a:t>'submit'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 </a:t>
            </a:r>
            <a:r>
              <a:rPr lang="en-GB" altLang="en-US" sz="2000" dirty="0" smtClean="0">
                <a:solidFill>
                  <a:srgbClr val="FF00FF"/>
                </a:solidFill>
                <a:latin typeface="Courier 10 Pitch" pitchFamily="1" charset="0"/>
              </a:rPr>
              <a:t>name=</a:t>
            </a:r>
            <a:r>
              <a:rPr lang="en-GB" altLang="en-US" sz="2000" dirty="0" smtClean="0">
                <a:solidFill>
                  <a:srgbClr val="008000"/>
                </a:solidFill>
                <a:latin typeface="Courier 10 Pitch" pitchFamily="1" charset="0"/>
              </a:rPr>
              <a:t>'submit'</a:t>
            </a: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/&gt;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2000" dirty="0" smtClean="0">
                <a:solidFill>
                  <a:srgbClr val="0000FF"/>
                </a:solidFill>
                <a:latin typeface="Courier 10 Pitch" pitchFamily="1" charset="0"/>
              </a:rPr>
              <a:t>&lt;/form&gt;&lt;/body&gt;</a:t>
            </a:r>
          </a:p>
          <a:p>
            <a:pPr marL="377979" indent="-377979" defTabSz="503972" fontAlgn="auto">
              <a:lnSpc>
                <a:spcPct val="112000"/>
              </a:lnSpc>
              <a:spcBef>
                <a:spcPts val="1102"/>
              </a:spcBef>
              <a:buFont typeface="Wingdings 3" charset="2"/>
              <a:buChar char="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 10 Pitch" pitchFamily="1" charset="0"/>
              </a:rPr>
              <a:t>(adapted from Stobart &amp; Parsons, 2008)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2144713" y="687388"/>
            <a:ext cx="7264400" cy="1412875"/>
          </a:xfrm>
        </p:spPr>
        <p:txBody>
          <a:bodyPr/>
          <a:lstStyle/>
          <a:p>
            <a:pPr defTabSz="503972" fontAlgn="auto">
              <a:spcAft>
                <a:spcPts val="0"/>
              </a:spcAft>
              <a:defRPr/>
            </a:pPr>
            <a:r>
              <a:rPr lang="en-NZ" altLang="en-US" sz="3968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Examples</a:t>
            </a:r>
            <a:endParaRPr lang="en-US" altLang="en-US" sz="3968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503238" y="1768475"/>
            <a:ext cx="3251200" cy="4987925"/>
          </a:xfrm>
        </p:spPr>
        <p:txBody>
          <a:bodyPr>
            <a:normAutofit fontScale="92500" lnSpcReduction="10000"/>
          </a:bodyPr>
          <a:lstStyle/>
          <a:p>
            <a:pPr marL="377979" indent="-377979" defTabSz="503972" fontAlgn="auto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php_imagefields.php</a:t>
            </a:r>
          </a:p>
          <a:p>
            <a:pPr marL="377979" indent="-377979" defTabSz="503972" fontAlgn="auto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php_retention.php</a:t>
            </a:r>
          </a:p>
          <a:p>
            <a:pPr marL="377979" indent="-377979" defTabSz="503972" fontAlgn="auto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upload.html</a:t>
            </a:r>
          </a:p>
          <a:p>
            <a:pPr marL="377979" indent="-377979" defTabSz="503972" fontAlgn="auto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upload.php</a:t>
            </a:r>
          </a:p>
          <a:p>
            <a:pPr marL="377979" indent="-377979" defTabSz="503972" fontAlgn="auto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php_imagefields.php</a:t>
            </a:r>
          </a:p>
          <a:p>
            <a:pPr marL="377979" indent="-377979" defTabSz="503972" fontAlgn="auto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php_imagecreation.php</a:t>
            </a:r>
          </a:p>
          <a:p>
            <a:pPr marL="377979" indent="-377979" defTabSz="503972" fontAlgn="auto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php_truetypefonts.php</a:t>
            </a:r>
          </a:p>
          <a:p>
            <a:pPr marL="377979" indent="-377979" defTabSz="503972" fontAlgn="auto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php_file_get_contents.php</a:t>
            </a:r>
          </a:p>
          <a:p>
            <a:pPr marL="377979" indent="-377979" defTabSz="503972" fontAlgn="auto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php_cookie_multipledata.php</a:t>
            </a:r>
          </a:p>
          <a:p>
            <a:pPr marL="377979" indent="-377979" defTabSz="503972" fontAlgn="auto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cookie1.php</a:t>
            </a:r>
          </a:p>
          <a:p>
            <a:pPr marL="377979" indent="-377979" defTabSz="503972" fontAlgn="auto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cookie_with_headers.php</a:t>
            </a:r>
          </a:p>
          <a:p>
            <a:pPr marL="377979" indent="-377979" defTabSz="503972" fontAlgn="auto">
              <a:spcBef>
                <a:spcPts val="1102"/>
              </a:spcBef>
              <a:spcAft>
                <a:spcPts val="0"/>
              </a:spcAft>
              <a:buFont typeface="Wingdings 3" charset="2"/>
              <a:buChar char=""/>
              <a:defRPr/>
            </a:pPr>
            <a:endParaRPr lang="en-US" altLang="en-US" sz="180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0900" name="Rectangle 3"/>
          <p:cNvSpPr>
            <a:spLocks noChangeArrowheads="1"/>
          </p:cNvSpPr>
          <p:nvPr/>
        </p:nvSpPr>
        <p:spPr bwMode="auto">
          <a:xfrm>
            <a:off x="4611688" y="1779588"/>
            <a:ext cx="3857625" cy="193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/>
              <a:t>session1.php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/>
              <a:t>session2.php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/>
              <a:t>php_session_colours2.php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US" altLang="en-US"/>
              <a:t>php_session_destroy.php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/>
          <p:cNvSpPr>
            <a:spLocks noChangeArrowheads="1"/>
          </p:cNvSpPr>
          <p:nvPr/>
        </p:nvSpPr>
        <p:spPr bwMode="auto">
          <a:xfrm>
            <a:off x="1871663" y="684213"/>
            <a:ext cx="3570287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IN" altLang="en-US" sz="2800" b="1" dirty="0">
                <a:solidFill>
                  <a:srgbClr val="000000"/>
                </a:solidFill>
                <a:latin typeface="Segoe UI" panose="020B0502040204020203" pitchFamily="34" charset="0"/>
              </a:rPr>
              <a:t>PHP mail() Function</a:t>
            </a:r>
          </a:p>
        </p:txBody>
      </p:sp>
      <p:sp>
        <p:nvSpPr>
          <p:cNvPr id="81923" name="Rectangle 4"/>
          <p:cNvSpPr>
            <a:spLocks noChangeArrowheads="1"/>
          </p:cNvSpPr>
          <p:nvPr/>
        </p:nvSpPr>
        <p:spPr bwMode="auto">
          <a:xfrm>
            <a:off x="1871663" y="1547813"/>
            <a:ext cx="8064500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IN" altLang="en-US">
                <a:solidFill>
                  <a:srgbClr val="000000"/>
                </a:solidFill>
                <a:latin typeface="verdana" panose="020B0604030504040204" pitchFamily="34" charset="0"/>
              </a:rPr>
              <a:t>The mail() function allows you to send emails directly from a script.</a:t>
            </a:r>
            <a:endParaRPr lang="en-IN" altLang="en-US"/>
          </a:p>
        </p:txBody>
      </p:sp>
      <p:sp>
        <p:nvSpPr>
          <p:cNvPr id="81924" name="Rectangle 5"/>
          <p:cNvSpPr>
            <a:spLocks noChangeArrowheads="1"/>
          </p:cNvSpPr>
          <p:nvPr/>
        </p:nvSpPr>
        <p:spPr bwMode="auto">
          <a:xfrm>
            <a:off x="1449388" y="2087563"/>
            <a:ext cx="912812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IN" altLang="en-US" b="1">
                <a:solidFill>
                  <a:srgbClr val="000000"/>
                </a:solidFill>
                <a:latin typeface="Segoe UI" panose="020B0502040204020203" pitchFamily="34" charset="0"/>
              </a:rPr>
              <a:t>Syntax</a:t>
            </a:r>
          </a:p>
        </p:txBody>
      </p:sp>
      <p:sp>
        <p:nvSpPr>
          <p:cNvPr id="81925" name="Rectangle 6"/>
          <p:cNvSpPr>
            <a:spLocks noChangeArrowheads="1"/>
          </p:cNvSpPr>
          <p:nvPr/>
        </p:nvSpPr>
        <p:spPr bwMode="auto">
          <a:xfrm>
            <a:off x="1449388" y="2495550"/>
            <a:ext cx="6111875" cy="35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IN" altLang="en-US">
                <a:solidFill>
                  <a:srgbClr val="000000"/>
                </a:solidFill>
                <a:latin typeface="Consolas" panose="020B0609020204030204" pitchFamily="49" charset="0"/>
              </a:rPr>
              <a:t>mail(</a:t>
            </a:r>
            <a:r>
              <a:rPr lang="en-IN" altLang="en-US" i="1">
                <a:solidFill>
                  <a:srgbClr val="000000"/>
                </a:solidFill>
                <a:latin typeface="Consolas" panose="020B0609020204030204" pitchFamily="49" charset="0"/>
              </a:rPr>
              <a:t>to,subject,message,headers,parameters</a:t>
            </a:r>
            <a:r>
              <a:rPr lang="en-IN" altLang="en-US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endParaRPr lang="en-IN" altLang="en-US"/>
          </a:p>
        </p:txBody>
      </p:sp>
      <p:sp>
        <p:nvSpPr>
          <p:cNvPr id="81926" name="Rectangle 7"/>
          <p:cNvSpPr>
            <a:spLocks noChangeArrowheads="1"/>
          </p:cNvSpPr>
          <p:nvPr/>
        </p:nvSpPr>
        <p:spPr bwMode="auto">
          <a:xfrm>
            <a:off x="2093913" y="3924300"/>
            <a:ext cx="6696075" cy="298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IN" altLang="en-US">
                <a:solidFill>
                  <a:srgbClr val="FF0000"/>
                </a:solidFill>
                <a:latin typeface="Consolas" panose="020B0609020204030204" pitchFamily="49" charset="0"/>
              </a:rPr>
              <a:t>&lt;?php</a:t>
            </a:r>
            <a:r>
              <a:rPr lang="en-IN" altLang="en-US"/>
              <a:t/>
            </a:r>
            <a:br>
              <a:rPr lang="en-IN" altLang="en-US"/>
            </a:br>
            <a:r>
              <a:rPr lang="en-IN" altLang="en-US">
                <a:solidFill>
                  <a:srgbClr val="008000"/>
                </a:solidFill>
                <a:latin typeface="Consolas" panose="020B0609020204030204" pitchFamily="49" charset="0"/>
              </a:rPr>
              <a:t>// the message</a:t>
            </a:r>
            <a:br>
              <a:rPr lang="en-IN" altLang="en-US">
                <a:solidFill>
                  <a:srgbClr val="008000"/>
                </a:solidFill>
                <a:latin typeface="Consolas" panose="020B0609020204030204" pitchFamily="49" charset="0"/>
              </a:rPr>
            </a:br>
            <a:r>
              <a:rPr lang="en-IN" altLang="en-US">
                <a:solidFill>
                  <a:srgbClr val="000000"/>
                </a:solidFill>
                <a:latin typeface="Consolas" panose="020B0609020204030204" pitchFamily="49" charset="0"/>
              </a:rPr>
              <a:t>$msg = </a:t>
            </a:r>
            <a:r>
              <a:rPr lang="en-IN" altLang="en-US">
                <a:solidFill>
                  <a:srgbClr val="A52A2A"/>
                </a:solidFill>
                <a:latin typeface="Consolas" panose="020B0609020204030204" pitchFamily="49" charset="0"/>
              </a:rPr>
              <a:t>"First line of text\nSecond line of text"</a:t>
            </a:r>
            <a:r>
              <a:rPr lang="en-IN" altLang="en-US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r>
              <a:rPr lang="en-IN" altLang="en-US"/>
              <a:t/>
            </a:r>
            <a:br>
              <a:rPr lang="en-IN" altLang="en-US"/>
            </a:br>
            <a:r>
              <a:rPr lang="en-IN" altLang="en-US"/>
              <a:t/>
            </a:r>
            <a:br>
              <a:rPr lang="en-IN" altLang="en-US"/>
            </a:br>
            <a:r>
              <a:rPr lang="en-IN" altLang="en-US">
                <a:solidFill>
                  <a:srgbClr val="008000"/>
                </a:solidFill>
                <a:latin typeface="Consolas" panose="020B0609020204030204" pitchFamily="49" charset="0"/>
              </a:rPr>
              <a:t>// use wordwrap() if lines are longer than 70 characters</a:t>
            </a:r>
            <a:br>
              <a:rPr lang="en-IN" altLang="en-US">
                <a:solidFill>
                  <a:srgbClr val="008000"/>
                </a:solidFill>
                <a:latin typeface="Consolas" panose="020B0609020204030204" pitchFamily="49" charset="0"/>
              </a:rPr>
            </a:br>
            <a:r>
              <a:rPr lang="en-IN" altLang="en-US">
                <a:solidFill>
                  <a:srgbClr val="000000"/>
                </a:solidFill>
                <a:latin typeface="Consolas" panose="020B0609020204030204" pitchFamily="49" charset="0"/>
              </a:rPr>
              <a:t>$msg = wordwrap($msg,</a:t>
            </a:r>
            <a:r>
              <a:rPr lang="en-IN" altLang="en-US">
                <a:solidFill>
                  <a:srgbClr val="FF0000"/>
                </a:solidFill>
                <a:latin typeface="Consolas" panose="020B0609020204030204" pitchFamily="49" charset="0"/>
              </a:rPr>
              <a:t>70</a:t>
            </a:r>
            <a:r>
              <a:rPr lang="en-IN" altLang="en-US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  <a:r>
              <a:rPr lang="en-IN" altLang="en-US"/>
              <a:t/>
            </a:r>
            <a:br>
              <a:rPr lang="en-IN" altLang="en-US"/>
            </a:br>
            <a:r>
              <a:rPr lang="en-IN" altLang="en-US"/>
              <a:t/>
            </a:r>
            <a:br>
              <a:rPr lang="en-IN" altLang="en-US"/>
            </a:br>
            <a:r>
              <a:rPr lang="en-IN" altLang="en-US">
                <a:solidFill>
                  <a:srgbClr val="008000"/>
                </a:solidFill>
                <a:latin typeface="Consolas" panose="020B0609020204030204" pitchFamily="49" charset="0"/>
              </a:rPr>
              <a:t>// send email</a:t>
            </a:r>
            <a:br>
              <a:rPr lang="en-IN" altLang="en-US">
                <a:solidFill>
                  <a:srgbClr val="008000"/>
                </a:solidFill>
                <a:latin typeface="Consolas" panose="020B0609020204030204" pitchFamily="49" charset="0"/>
              </a:rPr>
            </a:br>
            <a:r>
              <a:rPr lang="en-IN" altLang="en-US">
                <a:solidFill>
                  <a:srgbClr val="000000"/>
                </a:solidFill>
                <a:latin typeface="Consolas" panose="020B0609020204030204" pitchFamily="49" charset="0"/>
              </a:rPr>
              <a:t>mail(</a:t>
            </a:r>
            <a:r>
              <a:rPr lang="en-IN" altLang="en-US">
                <a:solidFill>
                  <a:srgbClr val="A52A2A"/>
                </a:solidFill>
                <a:latin typeface="Consolas" panose="020B0609020204030204" pitchFamily="49" charset="0"/>
              </a:rPr>
              <a:t>"someone@example.com"</a:t>
            </a:r>
            <a:r>
              <a:rPr lang="en-IN" altLang="en-US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  <a:r>
              <a:rPr lang="en-IN" altLang="en-US">
                <a:solidFill>
                  <a:srgbClr val="A52A2A"/>
                </a:solidFill>
                <a:latin typeface="Consolas" panose="020B0609020204030204" pitchFamily="49" charset="0"/>
              </a:rPr>
              <a:t>"My subject"</a:t>
            </a:r>
            <a:r>
              <a:rPr lang="en-IN" altLang="en-US">
                <a:solidFill>
                  <a:srgbClr val="000000"/>
                </a:solidFill>
                <a:latin typeface="Consolas" panose="020B0609020204030204" pitchFamily="49" charset="0"/>
              </a:rPr>
              <a:t>,$msg);</a:t>
            </a:r>
            <a:r>
              <a:rPr lang="en-IN" altLang="en-US"/>
              <a:t/>
            </a:r>
            <a:br>
              <a:rPr lang="en-IN" altLang="en-US"/>
            </a:br>
            <a:r>
              <a:rPr lang="en-IN" altLang="en-US">
                <a:solidFill>
                  <a:srgbClr val="FF0000"/>
                </a:solidFill>
                <a:latin typeface="Consolas" panose="020B0609020204030204" pitchFamily="49" charset="0"/>
              </a:rPr>
              <a:t>?&gt;</a:t>
            </a:r>
            <a:endParaRPr lang="en-IN" altLang="en-US"/>
          </a:p>
        </p:txBody>
      </p:sp>
      <p:sp>
        <p:nvSpPr>
          <p:cNvPr id="81927" name="Rectangle 8"/>
          <p:cNvSpPr>
            <a:spLocks noChangeArrowheads="1"/>
          </p:cNvSpPr>
          <p:nvPr/>
        </p:nvSpPr>
        <p:spPr bwMode="auto">
          <a:xfrm>
            <a:off x="2232025" y="3305175"/>
            <a:ext cx="5535613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IN" altLang="en-US">
                <a:solidFill>
                  <a:srgbClr val="000000"/>
                </a:solidFill>
                <a:latin typeface="Segoe UI" panose="020B0502040204020203" pitchFamily="34" charset="0"/>
              </a:rPr>
              <a:t>Example</a:t>
            </a:r>
          </a:p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en-IN" altLang="en-US">
                <a:solidFill>
                  <a:srgbClr val="000000"/>
                </a:solidFill>
                <a:latin typeface="verdana" panose="020B0604030504040204" pitchFamily="34" charset="0"/>
              </a:rPr>
              <a:t>Send a simple email: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3238" y="107950"/>
          <a:ext cx="9217026" cy="763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8513">
                  <a:extLst>
                    <a:ext uri="{9D8B030D-6E8A-4147-A177-3AD203B41FA5}">
                      <a16:colId xmlns:a16="http://schemas.microsoft.com/office/drawing/2014/main" val="2571068300"/>
                    </a:ext>
                  </a:extLst>
                </a:gridCol>
                <a:gridCol w="4608513">
                  <a:extLst>
                    <a:ext uri="{9D8B030D-6E8A-4147-A177-3AD203B41FA5}">
                      <a16:colId xmlns:a16="http://schemas.microsoft.com/office/drawing/2014/main" val="4093691198"/>
                    </a:ext>
                  </a:extLst>
                </a:gridCol>
              </a:tblGrid>
              <a:tr h="393824">
                <a:tc>
                  <a:txBody>
                    <a:bodyPr/>
                    <a:lstStyle/>
                    <a:p>
                      <a:r>
                        <a:rPr lang="en-IN" sz="20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Parameter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Description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6244691"/>
                  </a:ext>
                </a:extLst>
              </a:tr>
              <a:tr h="548635">
                <a:tc>
                  <a:txBody>
                    <a:bodyPr/>
                    <a:lstStyle/>
                    <a:p>
                      <a:r>
                        <a:rPr lang="en-IN" sz="20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Required. Specifies the receiver / receivers of the email</a:t>
                      </a:r>
                      <a:endParaRPr lang="en-IN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694899"/>
                  </a:ext>
                </a:extLst>
              </a:tr>
              <a:tr h="777234">
                <a:tc>
                  <a:txBody>
                    <a:bodyPr/>
                    <a:lstStyle/>
                    <a:p>
                      <a:r>
                        <a:rPr lang="en-IN" sz="20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subject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Required. Specifies the subject of the email. </a:t>
                      </a:r>
                      <a:r>
                        <a:rPr lang="en-IN" sz="15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Note:</a:t>
                      </a:r>
                      <a: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This parameter cannot contain any newline characters</a:t>
                      </a:r>
                      <a:endParaRPr lang="en-IN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0605507"/>
                  </a:ext>
                </a:extLst>
              </a:tr>
              <a:tr h="2679805">
                <a:tc>
                  <a:txBody>
                    <a:bodyPr/>
                    <a:lstStyle/>
                    <a:p>
                      <a:r>
                        <a:rPr lang="en-IN" sz="20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message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5039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Required. Defines the message to be sent. Each line should be separated with a LF (\n). Lines should not exceed 70 </a:t>
                      </a:r>
                      <a:r>
                        <a:rPr lang="en-IN" sz="15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characters.</a:t>
                      </a:r>
                      <a:r>
                        <a:rPr lang="en-IN" sz="1500" b="1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Windows</a:t>
                      </a:r>
                      <a:r>
                        <a:rPr lang="en-IN" sz="15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note:</a:t>
                      </a:r>
                      <a: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If a full stop is found on the beginning of a line in the message, it might be removed. To solve this problem, replace the full stop with a double dot:</a:t>
                      </a:r>
                      <a:b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&lt;?</a:t>
                      </a:r>
                      <a:r>
                        <a:rPr lang="en-IN" sz="15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php</a:t>
                      </a:r>
                      <a: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$txt = </a:t>
                      </a:r>
                      <a:r>
                        <a:rPr lang="en-IN" sz="15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str_replace</a:t>
                      </a:r>
                      <a: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("\n.", "\n..", $txt);</a:t>
                      </a:r>
                      <a:b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?&gt;</a:t>
                      </a:r>
                    </a:p>
                    <a:p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739053"/>
                  </a:ext>
                </a:extLst>
              </a:tr>
              <a:tr h="1765412">
                <a:tc>
                  <a:txBody>
                    <a:bodyPr/>
                    <a:lstStyle/>
                    <a:p>
                      <a:r>
                        <a:rPr lang="en-IN" sz="20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headers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5039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Optional. Specifies additional headers, like From, Cc, and Bcc. The additional headers should be separated with a CRLF (\r\n).</a:t>
                      </a:r>
                      <a:r>
                        <a:rPr lang="en-IN" sz="1500" b="1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Note:</a:t>
                      </a:r>
                      <a: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When sending an email, it must contain a From header. This can be set with this parameter or in the php.ini file.</a:t>
                      </a:r>
                    </a:p>
                    <a:p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696064"/>
                  </a:ext>
                </a:extLst>
              </a:tr>
              <a:tr h="1463028">
                <a:tc>
                  <a:txBody>
                    <a:bodyPr/>
                    <a:lstStyle/>
                    <a:p>
                      <a:r>
                        <a:rPr lang="en-IN" sz="20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parameters</a:t>
                      </a:r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Optional. Specifies an additional parameter to the </a:t>
                      </a:r>
                      <a:r>
                        <a:rPr lang="en-IN" sz="15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sendmail</a:t>
                      </a:r>
                      <a: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program (the one defined in the </a:t>
                      </a:r>
                      <a:r>
                        <a:rPr lang="en-IN" sz="15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sendmail_path</a:t>
                      </a:r>
                      <a: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configuration setting). (i.e. this can be used to set the envelope sender address when using </a:t>
                      </a:r>
                      <a:r>
                        <a:rPr lang="en-IN" sz="15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sendmail</a:t>
                      </a:r>
                      <a: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 the -f </a:t>
                      </a:r>
                      <a:r>
                        <a:rPr lang="en-IN" sz="15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sendmail</a:t>
                      </a:r>
                      <a:r>
                        <a:rPr lang="en-IN" sz="15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option)</a:t>
                      </a:r>
                      <a:endParaRPr lang="en-IN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069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800225" y="539750"/>
            <a:ext cx="4103688" cy="1260475"/>
          </a:xfrm>
        </p:spPr>
        <p:txBody>
          <a:bodyPr wrap="square" lIns="90000" tIns="77040" rIns="90000" bIns="46800" numCol="1" anchorCtr="0" compatLnSpc="1">
            <a:prstTxWarp prst="textNoShape">
              <a:avLst/>
            </a:prstTxWarp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altLang="en-US" sz="4800" smtClean="0"/>
              <a:t>Summary</a:t>
            </a:r>
          </a:p>
        </p:txBody>
      </p:sp>
      <p:sp>
        <p:nvSpPr>
          <p:cNvPr id="83971" name="Text Box 2"/>
          <p:cNvSpPr txBox="1">
            <a:spLocks noChangeArrowheads="1"/>
          </p:cNvSpPr>
          <p:nvPr/>
        </p:nvSpPr>
        <p:spPr bwMode="auto">
          <a:xfrm>
            <a:off x="1176338" y="2771775"/>
            <a:ext cx="8401050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127440" rIns="90000" bIns="46800">
            <a:spAutoFit/>
          </a:bodyPr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eaLnBrk="1">
              <a:lnSpc>
                <a:spcPct val="84000"/>
              </a:lnSpc>
            </a:pPr>
            <a:r>
              <a:rPr lang="en-GB" altLang="en-US" sz="3200">
                <a:solidFill>
                  <a:srgbClr val="000000"/>
                </a:solidFill>
                <a:latin typeface="Arial" panose="020B0604020202020204" pitchFamily="34" charset="0"/>
              </a:rPr>
              <a:t>PHP sessions and cookies are </a:t>
            </a:r>
            <a:r>
              <a:rPr lang="en-GB" altLang="en-US" sz="3200" b="1">
                <a:solidFill>
                  <a:srgbClr val="0000FF"/>
                </a:solidFill>
                <a:latin typeface="Arial" panose="020B0604020202020204" pitchFamily="34" charset="0"/>
              </a:rPr>
              <a:t>mechanisms for introducing state</a:t>
            </a:r>
            <a:r>
              <a:rPr lang="en-GB" altLang="en-US" sz="3200">
                <a:solidFill>
                  <a:srgbClr val="000000"/>
                </a:solidFill>
                <a:latin typeface="Arial" panose="020B0604020202020204" pitchFamily="34" charset="0"/>
              </a:rPr>
              <a:t> into HTTP transactions.</a:t>
            </a:r>
          </a:p>
          <a:p>
            <a:pPr eaLnBrk="1">
              <a:lnSpc>
                <a:spcPct val="143000"/>
              </a:lnSpc>
            </a:pPr>
            <a:endParaRPr lang="en-GB" altLang="en-US" sz="3200">
              <a:solidFill>
                <a:srgbClr val="000000"/>
              </a:solidFill>
              <a:latin typeface="Bitstream Vera Sans Mono" pitchFamily="33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1976438" y="2841625"/>
            <a:ext cx="5749925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IN" altLang="en-US" sz="3447" dirty="0"/>
              <a:t>Thank You</a:t>
            </a:r>
          </a:p>
        </p:txBody>
      </p:sp>
      <p:sp>
        <p:nvSpPr>
          <p:cNvPr id="5" name="AutoShape 2"/>
          <p:cNvSpPr txBox="1">
            <a:spLocks noChangeAspect="1" noChangeArrowheads="1"/>
          </p:cNvSpPr>
          <p:nvPr/>
        </p:nvSpPr>
        <p:spPr bwMode="auto">
          <a:xfrm>
            <a:off x="1084263" y="4157663"/>
            <a:ext cx="7534275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25000" lnSpcReduction="20000"/>
          </a:bodyPr>
          <a:lstStyle/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4899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/>
            </a:r>
            <a:br>
              <a:rPr lang="en-US" sz="4899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</a:br>
            <a:r>
              <a:rPr lang="en-US" sz="4899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</a:t>
            </a:r>
            <a:r>
              <a:rPr lang="en-US" sz="4808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Sisoft</a:t>
            </a: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Technologies </a:t>
            </a:r>
            <a:r>
              <a:rPr lang="en-US" sz="4808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Pvt</a:t>
            </a: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Ltd</a:t>
            </a:r>
          </a:p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SRC E7, </a:t>
            </a:r>
            <a:r>
              <a:rPr lang="en-US" sz="4808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Shipra</a:t>
            </a: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Riviera </a:t>
            </a:r>
            <a:r>
              <a:rPr lang="en-US" sz="4808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Bazar</a:t>
            </a: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, </a:t>
            </a:r>
            <a:r>
              <a:rPr lang="en-US" sz="4808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Gyan</a:t>
            </a: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Khand-3, </a:t>
            </a:r>
            <a:r>
              <a:rPr lang="en-US" sz="4808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Indirapuram</a:t>
            </a: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, Ghaziabad</a:t>
            </a:r>
          </a:p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Website: </a:t>
            </a: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  <a:hlinkClick r:id="rId2"/>
              </a:rPr>
              <a:t>www.sisoft.in</a:t>
            </a: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 </a:t>
            </a:r>
            <a:r>
              <a:rPr lang="en-US" sz="4808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Email:info@sisoft.in</a:t>
            </a:r>
            <a:endParaRPr lang="en-US" sz="4808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/>
              <a:ea typeface="MS PGothic" panose="020B0600070205080204" pitchFamily="34" charset="-128"/>
            </a:endParaRPr>
          </a:p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4808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/>
                <a:ea typeface="MS PGothic" panose="020B0600070205080204" pitchFamily="34" charset="-128"/>
              </a:rPr>
              <a:t>Phone: +91-9999-283-283</a:t>
            </a:r>
          </a:p>
          <a:p>
            <a: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4808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/>
              <a:ea typeface="MS PGothic" panose="020B0600070205080204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1504950" y="684213"/>
            <a:ext cx="3535363" cy="863600"/>
          </a:xfrm>
        </p:spPr>
        <p:txBody>
          <a:bodyPr lIns="90000" tIns="74520" rIns="90000" bIns="46800"/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Persistence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idx="1"/>
          </p:nvPr>
        </p:nvSpPr>
        <p:spPr>
          <a:xfrm>
            <a:off x="755650" y="2184400"/>
            <a:ext cx="8567738" cy="4537075"/>
          </a:xfrm>
        </p:spPr>
        <p:txBody>
          <a:bodyPr lIns="90000" tIns="66960" rIns="90000" bIns="46800"/>
          <a:lstStyle/>
          <a:p>
            <a:pPr marL="431800" indent="-323850" defTabSz="503972" fontAlgn="auto">
              <a:spcBef>
                <a:spcPts val="800"/>
              </a:spcBef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Persistence is the ability of data to </a:t>
            </a:r>
            <a:r>
              <a:rPr lang="en-GB" altLang="en-US" sz="1984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outlive</a:t>
            </a: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the execution of the program that created them.</a:t>
            </a:r>
          </a:p>
          <a:p>
            <a:pPr marL="431800" indent="-323850" defTabSz="503972" fontAlgn="auto">
              <a:spcBef>
                <a:spcPts val="800"/>
              </a:spcBef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endParaRPr lang="en-GB" altLang="en-US" sz="1984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31800" indent="-323850" defTabSz="503972" fontAlgn="auto">
              <a:spcBef>
                <a:spcPts val="800"/>
              </a:spcBef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1984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 obvious way of achieving persistence is to simply </a:t>
            </a:r>
            <a:r>
              <a:rPr lang="en-GB" altLang="en-US" sz="1984" u="sng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save the data in a file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1655763" y="650875"/>
            <a:ext cx="5822950" cy="658813"/>
          </a:xfrm>
        </p:spPr>
        <p:txBody>
          <a:bodyPr lIns="90000" tIns="74520" rIns="90000" bIns="46800">
            <a:normAutofit fontScale="90000"/>
          </a:bodyPr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Persistence and HTTP</a:t>
            </a:r>
          </a:p>
        </p:txBody>
      </p:sp>
      <p:sp>
        <p:nvSpPr>
          <p:cNvPr id="24579" name="Text Box 2"/>
          <p:cNvSpPr txBox="1">
            <a:spLocks noChangeArrowheads="1"/>
          </p:cNvSpPr>
          <p:nvPr/>
        </p:nvSpPr>
        <p:spPr bwMode="auto">
          <a:xfrm>
            <a:off x="569913" y="1487488"/>
            <a:ext cx="9007475" cy="264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eaLnBrk="1">
              <a:lnSpc>
                <a:spcPct val="117000"/>
              </a:lnSpc>
            </a:pPr>
            <a:r>
              <a:rPr lang="en-GB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Recall http is a stateless protocol. It remembers nothing about previous transfers</a:t>
            </a:r>
          </a:p>
          <a:p>
            <a:pPr eaLnBrk="1">
              <a:lnSpc>
                <a:spcPct val="117000"/>
              </a:lnSpc>
            </a:pPr>
            <a:endParaRPr lang="en-GB" altLang="en-US" sz="2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117000"/>
              </a:lnSpc>
            </a:pPr>
            <a:r>
              <a:rPr lang="en-GB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ways to achieve persistence:</a:t>
            </a:r>
          </a:p>
          <a:p>
            <a:pPr eaLnBrk="1">
              <a:lnSpc>
                <a:spcPct val="117000"/>
              </a:lnSpc>
              <a:buSzPct val="45000"/>
              <a:buFont typeface="Wingdings" panose="05000000000000000000" pitchFamily="2" charset="2"/>
              <a:buChar char=""/>
            </a:pPr>
            <a:r>
              <a:rPr lang="en-GB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PHP cookies</a:t>
            </a:r>
          </a:p>
          <a:p>
            <a:pPr eaLnBrk="1">
              <a:lnSpc>
                <a:spcPct val="117000"/>
              </a:lnSpc>
              <a:buSzPct val="45000"/>
              <a:buFont typeface="Wingdings" panose="05000000000000000000" pitchFamily="2" charset="2"/>
              <a:buChar char=""/>
            </a:pPr>
            <a:r>
              <a:rPr lang="en-GB" altLang="en-U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PHP sessions</a:t>
            </a:r>
          </a:p>
        </p:txBody>
      </p:sp>
      <p:sp>
        <p:nvSpPr>
          <p:cNvPr id="24580" name="AutoShape 3"/>
          <p:cNvSpPr>
            <a:spLocks noChangeArrowheads="1"/>
          </p:cNvSpPr>
          <p:nvPr/>
        </p:nvSpPr>
        <p:spPr bwMode="auto">
          <a:xfrm>
            <a:off x="5367338" y="4603750"/>
            <a:ext cx="1439862" cy="1260475"/>
          </a:xfrm>
          <a:prstGeom prst="roundRect">
            <a:avLst>
              <a:gd name="adj" fmla="val 125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90000" tIns="56340" rIns="90000" bIns="45000" anchor="ctr" anchorCtr="1"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algn="ctr" eaLnBrk="1"/>
            <a:r>
              <a:rPr lang="en-GB" altLang="en-US">
                <a:solidFill>
                  <a:srgbClr val="000000"/>
                </a:solidFill>
              </a:rPr>
              <a:t>HTTP</a:t>
            </a:r>
          </a:p>
          <a:p>
            <a:pPr algn="ctr" eaLnBrk="1"/>
            <a:r>
              <a:rPr lang="en-GB" altLang="en-US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24581" name="Oval 4"/>
          <p:cNvSpPr>
            <a:spLocks noChangeArrowheads="1"/>
          </p:cNvSpPr>
          <p:nvPr/>
        </p:nvSpPr>
        <p:spPr bwMode="auto">
          <a:xfrm>
            <a:off x="2308225" y="4784725"/>
            <a:ext cx="1079500" cy="1079500"/>
          </a:xfrm>
          <a:prstGeom prst="ellipse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90000" tIns="56340" rIns="90000" bIns="45000" anchor="ctr" anchorCtr="1"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algn="ctr" eaLnBrk="1"/>
            <a:r>
              <a:rPr lang="en-GB" altLang="en-US" sz="160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24582" name="Line 5"/>
          <p:cNvSpPr>
            <a:spLocks noChangeShapeType="1"/>
          </p:cNvSpPr>
          <p:nvPr/>
        </p:nvSpPr>
        <p:spPr bwMode="auto">
          <a:xfrm>
            <a:off x="4468813" y="5324475"/>
            <a:ext cx="90011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4583" name="Line 6"/>
          <p:cNvSpPr>
            <a:spLocks noChangeShapeType="1"/>
          </p:cNvSpPr>
          <p:nvPr/>
        </p:nvSpPr>
        <p:spPr bwMode="auto">
          <a:xfrm flipH="1">
            <a:off x="3386138" y="5324475"/>
            <a:ext cx="1982787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4584" name="Rectangle 7"/>
          <p:cNvSpPr>
            <a:spLocks noChangeArrowheads="1"/>
          </p:cNvSpPr>
          <p:nvPr/>
        </p:nvSpPr>
        <p:spPr bwMode="auto">
          <a:xfrm>
            <a:off x="2143125" y="6440488"/>
            <a:ext cx="1439863" cy="539750"/>
          </a:xfrm>
          <a:prstGeom prst="rect">
            <a:avLst/>
          </a:prstGeom>
          <a:solidFill>
            <a:srgbClr val="7DA647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56340" rIns="90000" bIns="45000" anchor="ctr"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algn="ctr" eaLnBrk="1"/>
            <a:r>
              <a:rPr lang="en-GB" altLang="en-US">
                <a:solidFill>
                  <a:srgbClr val="000000"/>
                </a:solidFill>
              </a:rPr>
              <a:t>Cookie</a:t>
            </a:r>
          </a:p>
        </p:txBody>
      </p:sp>
      <p:sp>
        <p:nvSpPr>
          <p:cNvPr id="24585" name="Line 8"/>
          <p:cNvSpPr>
            <a:spLocks noChangeShapeType="1"/>
          </p:cNvSpPr>
          <p:nvPr/>
        </p:nvSpPr>
        <p:spPr bwMode="auto">
          <a:xfrm>
            <a:off x="2847975" y="5864225"/>
            <a:ext cx="1588" cy="539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4586" name="Rectangle 9"/>
          <p:cNvSpPr>
            <a:spLocks noChangeArrowheads="1"/>
          </p:cNvSpPr>
          <p:nvPr/>
        </p:nvSpPr>
        <p:spPr bwMode="auto">
          <a:xfrm>
            <a:off x="7478713" y="6213475"/>
            <a:ext cx="1260475" cy="539750"/>
          </a:xfrm>
          <a:prstGeom prst="rect">
            <a:avLst/>
          </a:prstGeom>
          <a:solidFill>
            <a:srgbClr val="FF66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56340" rIns="90000" bIns="45000" anchor="ctr"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algn="ctr" eaLnBrk="1"/>
            <a:r>
              <a:rPr lang="en-GB" altLang="en-US">
                <a:solidFill>
                  <a:srgbClr val="000000"/>
                </a:solidFill>
              </a:rPr>
              <a:t>Session</a:t>
            </a:r>
          </a:p>
        </p:txBody>
      </p:sp>
      <p:sp>
        <p:nvSpPr>
          <p:cNvPr id="24587" name="Line 10"/>
          <p:cNvSpPr>
            <a:spLocks noChangeShapeType="1"/>
          </p:cNvSpPr>
          <p:nvPr/>
        </p:nvSpPr>
        <p:spPr bwMode="auto">
          <a:xfrm>
            <a:off x="6808788" y="5324475"/>
            <a:ext cx="126047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4588" name="Line 11"/>
          <p:cNvSpPr>
            <a:spLocks noChangeShapeType="1"/>
          </p:cNvSpPr>
          <p:nvPr/>
        </p:nvSpPr>
        <p:spPr bwMode="auto">
          <a:xfrm>
            <a:off x="8067675" y="5324475"/>
            <a:ext cx="1588" cy="9001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4589" name="Line 12"/>
          <p:cNvSpPr>
            <a:spLocks noChangeShapeType="1"/>
          </p:cNvSpPr>
          <p:nvPr/>
        </p:nvSpPr>
        <p:spPr bwMode="auto">
          <a:xfrm>
            <a:off x="1947863" y="4424363"/>
            <a:ext cx="1587" cy="2700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4590" name="Line 13"/>
          <p:cNvSpPr>
            <a:spLocks noChangeShapeType="1"/>
          </p:cNvSpPr>
          <p:nvPr/>
        </p:nvSpPr>
        <p:spPr bwMode="auto">
          <a:xfrm flipH="1">
            <a:off x="1946275" y="4424363"/>
            <a:ext cx="18034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4591" name="Line 14"/>
          <p:cNvSpPr>
            <a:spLocks noChangeShapeType="1"/>
          </p:cNvSpPr>
          <p:nvPr/>
        </p:nvSpPr>
        <p:spPr bwMode="auto">
          <a:xfrm flipV="1">
            <a:off x="3748088" y="4422775"/>
            <a:ext cx="1587" cy="27035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4592" name="Line 15"/>
          <p:cNvSpPr>
            <a:spLocks noChangeShapeType="1"/>
          </p:cNvSpPr>
          <p:nvPr/>
        </p:nvSpPr>
        <p:spPr bwMode="auto">
          <a:xfrm>
            <a:off x="1947863" y="7124700"/>
            <a:ext cx="1800225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4593" name="Line 16"/>
          <p:cNvSpPr>
            <a:spLocks noChangeShapeType="1"/>
          </p:cNvSpPr>
          <p:nvPr/>
        </p:nvSpPr>
        <p:spPr bwMode="auto">
          <a:xfrm>
            <a:off x="5008563" y="4424363"/>
            <a:ext cx="1587" cy="2700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4594" name="Line 17"/>
          <p:cNvSpPr>
            <a:spLocks noChangeShapeType="1"/>
          </p:cNvSpPr>
          <p:nvPr/>
        </p:nvSpPr>
        <p:spPr bwMode="auto">
          <a:xfrm flipH="1">
            <a:off x="5006975" y="4424363"/>
            <a:ext cx="39624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4595" name="Line 18"/>
          <p:cNvSpPr>
            <a:spLocks noChangeShapeType="1"/>
          </p:cNvSpPr>
          <p:nvPr/>
        </p:nvSpPr>
        <p:spPr bwMode="auto">
          <a:xfrm flipH="1">
            <a:off x="5006975" y="7124700"/>
            <a:ext cx="3962400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24596" name="Line 19"/>
          <p:cNvSpPr>
            <a:spLocks noChangeShapeType="1"/>
          </p:cNvSpPr>
          <p:nvPr/>
        </p:nvSpPr>
        <p:spPr bwMode="auto">
          <a:xfrm flipV="1">
            <a:off x="8967788" y="4422775"/>
            <a:ext cx="1587" cy="27035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1655763" y="611188"/>
            <a:ext cx="4897437" cy="1260475"/>
          </a:xfrm>
        </p:spPr>
        <p:txBody>
          <a:bodyPr lIns="90000" tIns="74520" rIns="90000" bIns="46800"/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HTTP Cookies</a:t>
            </a: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85775" y="1998663"/>
            <a:ext cx="9091613" cy="441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eaLnBrk="1">
              <a:lnSpc>
                <a:spcPct val="117000"/>
              </a:lnSpc>
            </a:pPr>
            <a:r>
              <a:rPr lang="en-GB" alt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internet programming, a cookie is </a:t>
            </a:r>
            <a:r>
              <a:rPr lang="en-GB" altLang="en-US" sz="2000" u="sng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packet of information </a:t>
            </a:r>
            <a:r>
              <a:rPr lang="en-GB" alt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 from the server to client, and then sent back to the server each time it is accessed by the client.</a:t>
            </a:r>
          </a:p>
          <a:p>
            <a:pPr eaLnBrk="1">
              <a:lnSpc>
                <a:spcPct val="117000"/>
              </a:lnSpc>
            </a:pPr>
            <a:endParaRPr lang="en-GB" altLang="en-US" sz="2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117000"/>
              </a:lnSpc>
            </a:pPr>
            <a:r>
              <a:rPr lang="en-GB" alt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Introduces state into HTTP (remember: </a:t>
            </a:r>
            <a:r>
              <a:rPr lang="en-GB" altLang="en-US" sz="2000" b="1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 is stateless</a:t>
            </a:r>
            <a:r>
              <a:rPr lang="en-GB" alt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>
              <a:lnSpc>
                <a:spcPct val="117000"/>
              </a:lnSpc>
            </a:pPr>
            <a:endParaRPr lang="en-GB" altLang="en-US" sz="2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117000"/>
              </a:lnSpc>
            </a:pPr>
            <a:r>
              <a:rPr lang="en-GB" altLang="en-US" sz="2000" b="1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Cookies</a:t>
            </a:r>
            <a:r>
              <a:rPr lang="en-GB" alt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are </a:t>
            </a:r>
            <a:r>
              <a:rPr lang="en-GB" altLang="en-US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transferred</a:t>
            </a:r>
            <a:r>
              <a:rPr lang="en-GB" alt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between </a:t>
            </a:r>
            <a:r>
              <a:rPr lang="en-GB" altLang="en-US" sz="20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server</a:t>
            </a:r>
            <a:r>
              <a:rPr lang="en-GB" alt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altLang="en-US" sz="20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</a:t>
            </a:r>
            <a:r>
              <a:rPr lang="en-GB" alt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according to </a:t>
            </a:r>
            <a:r>
              <a:rPr lang="en-GB" altLang="en-US" sz="2000" b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</a:t>
            </a:r>
            <a:r>
              <a:rPr lang="en-GB" alt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>
              <a:lnSpc>
                <a:spcPct val="117000"/>
              </a:lnSpc>
            </a:pPr>
            <a:endParaRPr lang="en-GB" altLang="en-US" sz="2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117000"/>
              </a:lnSpc>
            </a:pPr>
            <a:r>
              <a:rPr lang="en-GB" alt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PHP supports http cookies</a:t>
            </a:r>
          </a:p>
          <a:p>
            <a:pPr eaLnBrk="1">
              <a:lnSpc>
                <a:spcPct val="117000"/>
              </a:lnSpc>
            </a:pPr>
            <a:endParaRPr lang="en-GB" altLang="en-US" sz="20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>
              <a:lnSpc>
                <a:spcPct val="117000"/>
              </a:lnSpc>
            </a:pPr>
            <a:r>
              <a:rPr lang="en-GB" altLang="en-US"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Cookies can also be thought of as tickets used to identify clients and their orders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1511300" y="611188"/>
            <a:ext cx="7993063" cy="1260475"/>
          </a:xfrm>
        </p:spPr>
        <p:txBody>
          <a:bodyPr lIns="90000" tIns="74520" rIns="90000" bIns="46800"/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altLang="en-US" sz="3968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How Cookies are implemented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36550" y="2184400"/>
            <a:ext cx="9575800" cy="4741863"/>
          </a:xfrm>
        </p:spPr>
        <p:txBody>
          <a:bodyPr wrap="square" lIns="90000" tIns="96191" rIns="90000" bIns="46800" numCol="1" anchor="t" anchorCtr="0" compatLnSpc="1">
            <a:prstTxWarp prst="textNoShape">
              <a:avLst/>
            </a:prstTxWarp>
          </a:bodyPr>
          <a:lstStyle/>
          <a:p>
            <a:pPr marL="431800" indent="-323850">
              <a:lnSpc>
                <a:spcPct val="86000"/>
              </a:lnSpc>
              <a:spcBef>
                <a:spcPts val="700"/>
              </a:spcBef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altLang="en-US" sz="2800" smtClean="0"/>
              <a:t>Cookies are sent from the server to the client via “Set-Cookie” headers</a:t>
            </a:r>
          </a:p>
          <a:p>
            <a:pPr marL="431800" indent="-323850">
              <a:lnSpc>
                <a:spcPct val="86000"/>
              </a:lnSpc>
              <a:spcBef>
                <a:spcPts val="700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2800" smtClean="0"/>
          </a:p>
          <a:p>
            <a:pPr marL="431800" indent="-323850">
              <a:lnSpc>
                <a:spcPct val="80000"/>
              </a:lnSpc>
              <a:spcBef>
                <a:spcPts val="350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altLang="en-US" sz="1600" b="1" smtClean="0">
                <a:solidFill>
                  <a:srgbClr val="FF0000"/>
                </a:solidFill>
                <a:cs typeface="Arial" panose="020B0604020202020204" pitchFamily="34" charset="0"/>
              </a:rPr>
              <a:t>Set-Cookie:</a:t>
            </a:r>
            <a:r>
              <a:rPr lang="en-US" altLang="en-US" sz="1600" b="1" smtClean="0">
                <a:solidFill>
                  <a:srgbClr val="0000FF"/>
                </a:solidFill>
                <a:cs typeface="Arial" panose="020B0604020202020204" pitchFamily="34" charset="0"/>
              </a:rPr>
              <a:t> NAME=VALUE; expires=DATE; path=PATH; domain=DOMAIN_NAME; secure</a:t>
            </a:r>
          </a:p>
          <a:p>
            <a:pPr marL="431800" indent="-323850">
              <a:lnSpc>
                <a:spcPct val="86000"/>
              </a:lnSpc>
              <a:spcBef>
                <a:spcPts val="700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2800" smtClean="0">
              <a:solidFill>
                <a:srgbClr val="0000FF"/>
              </a:solidFill>
            </a:endParaRPr>
          </a:p>
          <a:p>
            <a:pPr marL="431800" indent="-323850">
              <a:lnSpc>
                <a:spcPct val="86000"/>
              </a:lnSpc>
              <a:spcBef>
                <a:spcPts val="700"/>
              </a:spcBef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altLang="en-US" sz="2800" smtClean="0"/>
              <a:t>The </a:t>
            </a:r>
            <a:r>
              <a:rPr lang="en-US" altLang="en-US" sz="2800" b="1" smtClean="0"/>
              <a:t>NAME</a:t>
            </a:r>
            <a:r>
              <a:rPr lang="en-US" altLang="en-US" sz="2800" smtClean="0"/>
              <a:t> value is a URL-encoded name that identifies the cookie. </a:t>
            </a:r>
          </a:p>
          <a:p>
            <a:pPr marL="431800" indent="-323850">
              <a:lnSpc>
                <a:spcPct val="86000"/>
              </a:lnSpc>
              <a:spcBef>
                <a:spcPts val="700"/>
              </a:spcBef>
              <a:buSzPct val="45000"/>
              <a:buFont typeface="Wingdings" panose="05000000000000000000" pitchFamily="2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US" altLang="en-US" sz="2800" smtClean="0"/>
              <a:t>The </a:t>
            </a:r>
            <a:r>
              <a:rPr lang="en-US" altLang="en-US" sz="2800" b="1" smtClean="0"/>
              <a:t>PATH</a:t>
            </a:r>
            <a:r>
              <a:rPr lang="en-US" altLang="en-US" sz="2800" smtClean="0"/>
              <a:t> and </a:t>
            </a:r>
            <a:r>
              <a:rPr lang="en-US" altLang="en-US" sz="2800" b="1" smtClean="0"/>
              <a:t>DOMAIN</a:t>
            </a:r>
            <a:r>
              <a:rPr lang="en-US" altLang="en-US" sz="2800" smtClean="0"/>
              <a:t> specify where the cookie applies</a:t>
            </a:r>
          </a:p>
          <a:p>
            <a:pPr marL="431800" indent="-323850">
              <a:lnSpc>
                <a:spcPct val="86000"/>
              </a:lnSpc>
              <a:spcBef>
                <a:spcPts val="700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2800" smtClean="0"/>
          </a:p>
          <a:p>
            <a:pPr marL="431800" indent="-323850">
              <a:lnSpc>
                <a:spcPct val="86000"/>
              </a:lnSpc>
              <a:spcBef>
                <a:spcPts val="700"/>
              </a:spcBef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altLang="en-US" sz="280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727200" y="222250"/>
            <a:ext cx="8137525" cy="742950"/>
          </a:xfrm>
          <a:solidFill>
            <a:srgbClr val="FFFFCC"/>
          </a:solidFill>
          <a:ln>
            <a:solidFill>
              <a:srgbClr val="FF0000"/>
            </a:solidFill>
            <a:round/>
            <a:headEnd/>
            <a:tailEnd/>
          </a:ln>
        </p:spPr>
        <p:txBody>
          <a:bodyPr>
            <a:normAutofit fontScale="90000"/>
          </a:bodyPr>
          <a:lstStyle/>
          <a:p>
            <a:pPr defTabSz="503972" fontAlgn="auto">
              <a:spcAft>
                <a:spcPts val="0"/>
              </a:spcAft>
              <a:defRPr/>
            </a:pPr>
            <a:r>
              <a:rPr lang="en-NZ" altLang="en-US" sz="2800" b="1" dirty="0" err="1" smtClean="0">
                <a:solidFill>
                  <a:srgbClr val="0066FF"/>
                </a:solidFill>
              </a:rPr>
              <a:t>setcookie</a:t>
            </a:r>
            <a:r>
              <a:rPr lang="en-NZ" alt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</a:t>
            </a:r>
            <a:r>
              <a:rPr lang="en-NZ" altLang="en-US" sz="2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name,value,expire,path,domain,secure</a:t>
            </a:r>
            <a:r>
              <a:rPr lang="en-NZ" alt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11300" y="1187450"/>
          <a:ext cx="7777163" cy="6090076"/>
        </p:xfrm>
        <a:graphic>
          <a:graphicData uri="http://schemas.openxmlformats.org/drawingml/2006/table">
            <a:tbl>
              <a:tblPr/>
              <a:tblGrid>
                <a:gridCol w="1555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17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7810">
                <a:tc>
                  <a:txBody>
                    <a:bodyPr/>
                    <a:lstStyle/>
                    <a:p>
                      <a:pPr algn="ctr" fontAlgn="t"/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Parameter</a:t>
                      </a:r>
                    </a:p>
                  </a:txBody>
                  <a:tcPr marL="16998" marR="16998" marT="16994" marB="16994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E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NZ" sz="1600">
                          <a:latin typeface="Arial" pitchFamily="34" charset="0"/>
                          <a:cs typeface="Arial" pitchFamily="34" charset="0"/>
                        </a:rPr>
                        <a:t>Description</a:t>
                      </a:r>
                    </a:p>
                  </a:txBody>
                  <a:tcPr marL="16998" marR="16998" marT="16994" marB="16994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E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810">
                <a:tc>
                  <a:txBody>
                    <a:bodyPr/>
                    <a:lstStyle/>
                    <a:p>
                      <a:pPr algn="ctr" fontAlgn="t"/>
                      <a:r>
                        <a:rPr lang="en-NZ" sz="1600" b="1"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</a:p>
                  </a:txBody>
                  <a:tcPr marL="16998" marR="16998" marT="16994" marB="16994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(Required). 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Specifies the name of the cookie</a:t>
                      </a:r>
                    </a:p>
                  </a:txBody>
                  <a:tcPr marL="16998" marR="16998" marT="16994" marB="16994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7810">
                <a:tc>
                  <a:txBody>
                    <a:bodyPr/>
                    <a:lstStyle/>
                    <a:p>
                      <a:pPr algn="ctr" fontAlgn="t"/>
                      <a:r>
                        <a:rPr lang="en-NZ" sz="1600" b="1">
                          <a:latin typeface="Arial" pitchFamily="34" charset="0"/>
                          <a:cs typeface="Arial" pitchFamily="34" charset="0"/>
                        </a:rPr>
                        <a:t>value</a:t>
                      </a:r>
                    </a:p>
                  </a:txBody>
                  <a:tcPr marL="16998" marR="16998" marT="16994" marB="16994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(Required). 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Specifies the value of the cookie</a:t>
                      </a:r>
                    </a:p>
                  </a:txBody>
                  <a:tcPr marL="16998" marR="16998" marT="16994" marB="16994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277">
                <a:tc>
                  <a:txBody>
                    <a:bodyPr/>
                    <a:lstStyle/>
                    <a:p>
                      <a:pPr algn="ctr" fontAlgn="t"/>
                      <a:r>
                        <a:rPr lang="en-NZ" sz="1600" b="1">
                          <a:latin typeface="Arial" pitchFamily="34" charset="0"/>
                          <a:cs typeface="Arial" pitchFamily="34" charset="0"/>
                        </a:rPr>
                        <a:t>expire</a:t>
                      </a:r>
                    </a:p>
                  </a:txBody>
                  <a:tcPr marL="16998" marR="16998" marT="16994" marB="16994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(Optional). Specifies 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when the cookie expires</a:t>
                      </a:r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pPr fontAlgn="t"/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e.g.  </a:t>
                      </a:r>
                      <a:r>
                        <a:rPr lang="en-NZ" sz="1600" b="1" dirty="0" smtClean="0">
                          <a:solidFill>
                            <a:srgbClr val="0066FF"/>
                          </a:solidFill>
                          <a:latin typeface="Arial" pitchFamily="34" charset="0"/>
                          <a:cs typeface="Arial" pitchFamily="34" charset="0"/>
                        </a:rPr>
                        <a:t>time</a:t>
                      </a:r>
                      <a:r>
                        <a:rPr lang="en-NZ" sz="1600" b="1" dirty="0">
                          <a:solidFill>
                            <a:srgbClr val="0066FF"/>
                          </a:solidFill>
                          <a:latin typeface="Arial" pitchFamily="34" charset="0"/>
                          <a:cs typeface="Arial" pitchFamily="34" charset="0"/>
                        </a:rPr>
                        <a:t>()+3600*24*30 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will set the cookie to expire in </a:t>
                      </a:r>
                      <a:r>
                        <a:rPr lang="en-NZ" sz="1600" b="1" dirty="0">
                          <a:solidFill>
                            <a:srgbClr val="0066FF"/>
                          </a:solidFill>
                          <a:latin typeface="Arial" pitchFamily="34" charset="0"/>
                          <a:cs typeface="Arial" pitchFamily="34" charset="0"/>
                        </a:rPr>
                        <a:t>30 days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endParaRPr lang="en-NZ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fontAlgn="t"/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If 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this parameter is not set, the cookie will expire at the end of the session (when the browser closes).</a:t>
                      </a:r>
                    </a:p>
                  </a:txBody>
                  <a:tcPr marL="16998" marR="16998" marT="16994" marB="16994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4567">
                <a:tc>
                  <a:txBody>
                    <a:bodyPr/>
                    <a:lstStyle/>
                    <a:p>
                      <a:pPr algn="ctr" fontAlgn="t"/>
                      <a:r>
                        <a:rPr lang="en-NZ" sz="1600" b="1">
                          <a:latin typeface="Arial" pitchFamily="34" charset="0"/>
                          <a:cs typeface="Arial" pitchFamily="34" charset="0"/>
                        </a:rPr>
                        <a:t>path</a:t>
                      </a:r>
                    </a:p>
                  </a:txBody>
                  <a:tcPr marL="16998" marR="16998" marT="16994" marB="16994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(Optional). Specifies 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the server path of the </a:t>
                      </a:r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cookie.</a:t>
                      </a:r>
                    </a:p>
                    <a:p>
                      <a:pPr fontAlgn="t"/>
                      <a:endParaRPr lang="en-NZ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fontAlgn="t"/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If 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set to "</a:t>
                      </a:r>
                      <a:r>
                        <a:rPr lang="en-NZ" sz="1600" b="1" dirty="0">
                          <a:solidFill>
                            <a:srgbClr val="0066FF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", the cookie will be available within the entire domain. </a:t>
                      </a:r>
                      <a:endParaRPr lang="en-NZ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fontAlgn="t"/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If 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set to </a:t>
                      </a:r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"</a:t>
                      </a:r>
                      <a:r>
                        <a:rPr lang="en-NZ" sz="1600" b="1" dirty="0" smtClean="0">
                          <a:solidFill>
                            <a:srgbClr val="0066FF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n-NZ" sz="1600" b="1" dirty="0" err="1" smtClean="0">
                          <a:solidFill>
                            <a:srgbClr val="0066FF"/>
                          </a:solidFill>
                          <a:latin typeface="Arial" pitchFamily="34" charset="0"/>
                          <a:cs typeface="Arial" pitchFamily="34" charset="0"/>
                        </a:rPr>
                        <a:t>phptest</a:t>
                      </a:r>
                      <a:r>
                        <a:rPr lang="en-NZ" sz="1600" b="1" dirty="0">
                          <a:solidFill>
                            <a:srgbClr val="0066FF"/>
                          </a:solidFill>
                          <a:latin typeface="Arial" pitchFamily="34" charset="0"/>
                          <a:cs typeface="Arial" pitchFamily="34" charset="0"/>
                        </a:rPr>
                        <a:t>/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", the cookie will only be available within the test directory and all sub-directories of </a:t>
                      </a:r>
                      <a:r>
                        <a:rPr lang="en-NZ" sz="1600" b="1" dirty="0" err="1" smtClean="0">
                          <a:solidFill>
                            <a:srgbClr val="0066FF"/>
                          </a:solidFill>
                          <a:latin typeface="Arial" pitchFamily="34" charset="0"/>
                          <a:cs typeface="Arial" pitchFamily="34" charset="0"/>
                        </a:rPr>
                        <a:t>phptest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. </a:t>
                      </a:r>
                      <a:endParaRPr lang="en-NZ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fontAlgn="t"/>
                      <a:endParaRPr lang="en-NZ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fontAlgn="t"/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The 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default value is the current directory that the cookie is being set in.</a:t>
                      </a:r>
                    </a:p>
                  </a:txBody>
                  <a:tcPr marL="16998" marR="16998" marT="16994" marB="16994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53099">
                <a:tc>
                  <a:txBody>
                    <a:bodyPr/>
                    <a:lstStyle/>
                    <a:p>
                      <a:pPr algn="ctr" fontAlgn="t"/>
                      <a:r>
                        <a:rPr lang="en-NZ" sz="1600" b="1">
                          <a:latin typeface="Arial" pitchFamily="34" charset="0"/>
                          <a:cs typeface="Arial" pitchFamily="34" charset="0"/>
                        </a:rPr>
                        <a:t>domain</a:t>
                      </a:r>
                    </a:p>
                  </a:txBody>
                  <a:tcPr marL="16998" marR="16998" marT="16994" marB="16994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(Optional). Specifies 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the domain name of the cookie</a:t>
                      </a:r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pPr fontAlgn="t"/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To 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make the cookie available on all </a:t>
                      </a:r>
                      <a:r>
                        <a:rPr lang="en-NZ" sz="1600" dirty="0" err="1">
                          <a:latin typeface="Arial" pitchFamily="34" charset="0"/>
                          <a:cs typeface="Arial" pitchFamily="34" charset="0"/>
                        </a:rPr>
                        <a:t>subdomains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 of example.com then you'd set it to ".</a:t>
                      </a:r>
                      <a:r>
                        <a:rPr lang="en-NZ" sz="1600" dirty="0" err="1">
                          <a:latin typeface="Arial" pitchFamily="34" charset="0"/>
                          <a:cs typeface="Arial" pitchFamily="34" charset="0"/>
                        </a:rPr>
                        <a:t>example.com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". </a:t>
                      </a:r>
                      <a:endParaRPr lang="en-NZ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fontAlgn="t"/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Setting 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it to www.example.com will make the cookie only available in the www </a:t>
                      </a:r>
                      <a:r>
                        <a:rPr lang="en-NZ" sz="1600" dirty="0" err="1">
                          <a:latin typeface="Arial" pitchFamily="34" charset="0"/>
                          <a:cs typeface="Arial" pitchFamily="34" charset="0"/>
                        </a:rPr>
                        <a:t>subdomain</a:t>
                      </a:r>
                      <a:endParaRPr lang="en-NZ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6998" marR="16998" marT="16994" marB="16994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9277">
                <a:tc>
                  <a:txBody>
                    <a:bodyPr/>
                    <a:lstStyle/>
                    <a:p>
                      <a:pPr algn="ctr" fontAlgn="t"/>
                      <a:r>
                        <a:rPr lang="en-NZ" sz="1600" b="1" dirty="0">
                          <a:latin typeface="Arial" pitchFamily="34" charset="0"/>
                          <a:cs typeface="Arial" pitchFamily="34" charset="0"/>
                        </a:rPr>
                        <a:t>secure</a:t>
                      </a:r>
                    </a:p>
                  </a:txBody>
                  <a:tcPr marL="16998" marR="16998" marT="16994" marB="16994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(Optional). Specifies 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whether or not the cookie should only be transmitted over a secure </a:t>
                      </a:r>
                      <a:r>
                        <a:rPr lang="en-NZ" sz="1600" b="1" dirty="0">
                          <a:solidFill>
                            <a:srgbClr val="0066FF"/>
                          </a:solidFill>
                          <a:latin typeface="Arial" pitchFamily="34" charset="0"/>
                          <a:cs typeface="Arial" pitchFamily="34" charset="0"/>
                        </a:rPr>
                        <a:t>HTTPS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 connection. </a:t>
                      </a:r>
                      <a:endParaRPr lang="en-NZ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fontAlgn="t"/>
                      <a:r>
                        <a:rPr lang="en-NZ" sz="1600" b="1" dirty="0" smtClean="0">
                          <a:latin typeface="Arial" pitchFamily="34" charset="0"/>
                          <a:cs typeface="Arial" pitchFamily="34" charset="0"/>
                        </a:rPr>
                        <a:t>TRUE</a:t>
                      </a:r>
                      <a:r>
                        <a:rPr lang="en-NZ" sz="16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indicates that the </a:t>
                      </a:r>
                      <a:r>
                        <a:rPr lang="en-NZ" sz="1600" u="sng" dirty="0">
                          <a:latin typeface="Arial" pitchFamily="34" charset="0"/>
                          <a:cs typeface="Arial" pitchFamily="34" charset="0"/>
                        </a:rPr>
                        <a:t>cookie will only be set 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if a secure connection exists. Default is </a:t>
                      </a:r>
                      <a:r>
                        <a:rPr lang="en-NZ" sz="1600" b="1" dirty="0">
                          <a:latin typeface="Arial" pitchFamily="34" charset="0"/>
                          <a:cs typeface="Arial" pitchFamily="34" charset="0"/>
                        </a:rPr>
                        <a:t>FALSE</a:t>
                      </a:r>
                      <a:r>
                        <a:rPr lang="en-NZ" sz="1600" dirty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 marL="16998" marR="16998" marT="16994" marB="16994">
                    <a:lnL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3C3C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0749" name="Rectangle 1"/>
          <p:cNvSpPr>
            <a:spLocks noChangeArrowheads="1"/>
          </p:cNvSpPr>
          <p:nvPr/>
        </p:nvSpPr>
        <p:spPr bwMode="auto">
          <a:xfrm>
            <a:off x="0" y="0"/>
            <a:ext cx="100806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1584325" y="627063"/>
            <a:ext cx="4895850" cy="847725"/>
          </a:xfrm>
        </p:spPr>
        <p:txBody>
          <a:bodyPr tIns="27720"/>
          <a:lstStyle/>
          <a:p>
            <a:pPr defTabSz="503972" fontAlgn="auto"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3968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Cookies from HTTP</a:t>
            </a:r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1273175" y="3240088"/>
            <a:ext cx="2686050" cy="3259137"/>
          </a:xfrm>
          <a:prstGeom prst="rect">
            <a:avLst/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0000" tIns="56340" rIns="90000" bIns="45000" anchor="ctr"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algn="ctr" eaLnBrk="1"/>
            <a:r>
              <a:rPr lang="en-GB" altLang="en-US" b="1">
                <a:solidFill>
                  <a:srgbClr val="000000"/>
                </a:solidFill>
              </a:rPr>
              <a:t>GET</a:t>
            </a:r>
            <a:r>
              <a:rPr lang="en-GB" altLang="en-US">
                <a:solidFill>
                  <a:srgbClr val="000000"/>
                </a:solidFill>
              </a:rPr>
              <a:t> /*.html HTTP/1.1</a:t>
            </a:r>
          </a:p>
          <a:p>
            <a:pPr algn="ctr" eaLnBrk="1"/>
            <a:r>
              <a:rPr lang="en-GB" altLang="en-US">
                <a:solidFill>
                  <a:srgbClr val="000000"/>
                </a:solidFill>
              </a:rPr>
              <a:t>Host: it026954.domain</a:t>
            </a:r>
          </a:p>
          <a:p>
            <a:pPr algn="ctr" eaLnBrk="1"/>
            <a:endParaRPr lang="en-GB" altLang="en-US">
              <a:solidFill>
                <a:srgbClr val="000000"/>
              </a:solidFill>
            </a:endParaRPr>
          </a:p>
          <a:p>
            <a:pPr algn="ctr" eaLnBrk="1"/>
            <a:endParaRPr lang="en-GB" altLang="en-US">
              <a:solidFill>
                <a:srgbClr val="000000"/>
              </a:solidFill>
            </a:endParaRPr>
          </a:p>
          <a:p>
            <a:pPr algn="ctr" eaLnBrk="1"/>
            <a:endParaRPr lang="en-GB" altLang="en-US">
              <a:solidFill>
                <a:srgbClr val="000000"/>
              </a:solidFill>
            </a:endParaRPr>
          </a:p>
          <a:p>
            <a:pPr algn="ctr" eaLnBrk="1"/>
            <a:endParaRPr lang="en-GB" altLang="en-US">
              <a:solidFill>
                <a:srgbClr val="000000"/>
              </a:solidFill>
            </a:endParaRPr>
          </a:p>
          <a:p>
            <a:pPr algn="ctr" eaLnBrk="1"/>
            <a:endParaRPr lang="en-GB" altLang="en-US">
              <a:solidFill>
                <a:srgbClr val="000000"/>
              </a:solidFill>
            </a:endParaRPr>
          </a:p>
          <a:p>
            <a:pPr algn="ctr" eaLnBrk="1"/>
            <a:r>
              <a:rPr lang="en-GB" altLang="en-US" b="1">
                <a:solidFill>
                  <a:srgbClr val="000000"/>
                </a:solidFill>
              </a:rPr>
              <a:t>GET</a:t>
            </a:r>
            <a:r>
              <a:rPr lang="en-GB" altLang="en-US">
                <a:solidFill>
                  <a:srgbClr val="000000"/>
                </a:solidFill>
              </a:rPr>
              <a:t> /*.html HTTP/1.1</a:t>
            </a:r>
          </a:p>
          <a:p>
            <a:pPr algn="ctr" eaLnBrk="1"/>
            <a:r>
              <a:rPr lang="en-GB" altLang="en-US">
                <a:solidFill>
                  <a:srgbClr val="000000"/>
                </a:solidFill>
              </a:rPr>
              <a:t>Host: it026945.domain</a:t>
            </a:r>
          </a:p>
          <a:p>
            <a:pPr algn="ctr" eaLnBrk="1"/>
            <a:r>
              <a:rPr lang="en-GB" altLang="en-US" b="1">
                <a:solidFill>
                  <a:srgbClr val="FF0000"/>
                </a:solidFill>
              </a:rPr>
              <a:t>Cookie:</a:t>
            </a:r>
            <a:r>
              <a:rPr lang="en-GB" altLang="en-US">
                <a:solidFill>
                  <a:srgbClr val="000000"/>
                </a:solidFill>
              </a:rPr>
              <a:t> name=value</a:t>
            </a:r>
          </a:p>
          <a:p>
            <a:pPr algn="ctr" eaLnBrk="1"/>
            <a:r>
              <a:rPr lang="en-GB" altLang="en-US">
                <a:solidFill>
                  <a:srgbClr val="000000"/>
                </a:solidFill>
              </a:rPr>
              <a:t>Accept: */*</a:t>
            </a:r>
          </a:p>
        </p:txBody>
      </p:sp>
      <p:sp>
        <p:nvSpPr>
          <p:cNvPr id="31748" name="AutoShape 3"/>
          <p:cNvSpPr>
            <a:spLocks noChangeArrowheads="1"/>
          </p:cNvSpPr>
          <p:nvPr/>
        </p:nvSpPr>
        <p:spPr bwMode="auto">
          <a:xfrm>
            <a:off x="6842125" y="3240088"/>
            <a:ext cx="2519363" cy="3240087"/>
          </a:xfrm>
          <a:prstGeom prst="roundRect">
            <a:avLst>
              <a:gd name="adj" fmla="val 60"/>
            </a:avLst>
          </a:prstGeom>
          <a:solidFill>
            <a:srgbClr val="99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90000" tIns="56340" rIns="90000" bIns="45000" anchor="ctr" anchorCtr="1"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algn="ctr" eaLnBrk="1"/>
            <a:r>
              <a:rPr lang="en-GB" altLang="en-US" b="1">
                <a:solidFill>
                  <a:srgbClr val="000000"/>
                </a:solidFill>
              </a:rPr>
              <a:t>HTTP</a:t>
            </a:r>
            <a:r>
              <a:rPr lang="en-GB" altLang="en-US">
                <a:solidFill>
                  <a:srgbClr val="000000"/>
                </a:solidFill>
              </a:rPr>
              <a:t>/1.1 200 OK</a:t>
            </a:r>
          </a:p>
          <a:p>
            <a:pPr algn="ctr" eaLnBrk="1"/>
            <a:r>
              <a:rPr lang="en-GB" altLang="en-US">
                <a:solidFill>
                  <a:srgbClr val="000000"/>
                </a:solidFill>
              </a:rPr>
              <a:t>Content-type: text/html</a:t>
            </a:r>
          </a:p>
          <a:p>
            <a:pPr algn="ctr" eaLnBrk="1"/>
            <a:r>
              <a:rPr lang="en-GB" altLang="en-US" b="1">
                <a:solidFill>
                  <a:srgbClr val="FF0000"/>
                </a:solidFill>
              </a:rPr>
              <a:t>Set-Cookie: </a:t>
            </a:r>
            <a:r>
              <a:rPr lang="en-GB" altLang="en-US">
                <a:solidFill>
                  <a:srgbClr val="000000"/>
                </a:solidFill>
              </a:rPr>
              <a:t>name=value</a:t>
            </a:r>
          </a:p>
          <a:p>
            <a:pPr algn="ctr" eaLnBrk="1"/>
            <a:r>
              <a:rPr lang="en-GB" altLang="en-US">
                <a:solidFill>
                  <a:srgbClr val="000000"/>
                </a:solidFill>
              </a:rPr>
              <a:t> </a:t>
            </a:r>
          </a:p>
          <a:p>
            <a:pPr algn="ctr" eaLnBrk="1"/>
            <a:r>
              <a:rPr lang="en-GB" altLang="en-US">
                <a:solidFill>
                  <a:srgbClr val="000000"/>
                </a:solidFill>
              </a:rPr>
              <a:t>(content of page)</a:t>
            </a:r>
          </a:p>
        </p:txBody>
      </p:sp>
      <p:sp>
        <p:nvSpPr>
          <p:cNvPr id="31749" name="AutoShape 4"/>
          <p:cNvSpPr>
            <a:spLocks noChangeArrowheads="1"/>
          </p:cNvSpPr>
          <p:nvPr/>
        </p:nvSpPr>
        <p:spPr bwMode="auto">
          <a:xfrm>
            <a:off x="1260475" y="2519363"/>
            <a:ext cx="2700338" cy="720725"/>
          </a:xfrm>
          <a:prstGeom prst="roundRect">
            <a:avLst>
              <a:gd name="adj" fmla="val 218"/>
            </a:avLst>
          </a:prstGeom>
          <a:solidFill>
            <a:srgbClr val="7DA647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90000" tIns="56340" rIns="90000" bIns="45000" anchor="ctr" anchorCtr="1"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algn="ctr" eaLnBrk="1"/>
            <a:r>
              <a:rPr lang="en-GB" altLang="en-US">
                <a:solidFill>
                  <a:srgbClr val="000000"/>
                </a:solidFill>
              </a:rPr>
              <a:t>Client (e.g. Firefox)</a:t>
            </a:r>
          </a:p>
        </p:txBody>
      </p:sp>
      <p:sp>
        <p:nvSpPr>
          <p:cNvPr id="31750" name="AutoShape 5"/>
          <p:cNvSpPr>
            <a:spLocks noChangeArrowheads="1"/>
          </p:cNvSpPr>
          <p:nvPr/>
        </p:nvSpPr>
        <p:spPr bwMode="auto">
          <a:xfrm>
            <a:off x="6842125" y="2519363"/>
            <a:ext cx="2519363" cy="720725"/>
          </a:xfrm>
          <a:prstGeom prst="roundRect">
            <a:avLst>
              <a:gd name="adj" fmla="val 218"/>
            </a:avLst>
          </a:prstGeom>
          <a:solidFill>
            <a:srgbClr val="FF66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90000" tIns="56340" rIns="90000" bIns="45000" anchor="ctr" anchorCtr="1"/>
          <a:lstStyle>
            <a:lvl1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1pPr>
            <a:lvl2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2pPr>
            <a:lvl3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3pPr>
            <a:lvl4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4pPr>
            <a:lvl5pPr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5pPr>
            <a:lvl6pPr marL="25146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6pPr>
            <a:lvl7pPr marL="29718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7pPr>
            <a:lvl8pPr marL="34290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8pPr>
            <a:lvl9pPr marL="3886200" indent="-228600" defTabSz="449263" eaLnBrk="0" fontAlgn="base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chemeClr val="tx1"/>
                </a:solidFill>
                <a:latin typeface="Luxi Sans" pitchFamily="16" charset="0"/>
              </a:defRPr>
            </a:lvl9pPr>
          </a:lstStyle>
          <a:p>
            <a:pPr algn="ctr" eaLnBrk="1"/>
            <a:r>
              <a:rPr lang="en-GB" altLang="en-US">
                <a:solidFill>
                  <a:srgbClr val="000000"/>
                </a:solidFill>
              </a:rPr>
              <a:t>it026945</a:t>
            </a:r>
          </a:p>
        </p:txBody>
      </p:sp>
      <p:sp>
        <p:nvSpPr>
          <p:cNvPr id="31751" name="Line 6"/>
          <p:cNvSpPr>
            <a:spLocks noChangeShapeType="1"/>
          </p:cNvSpPr>
          <p:nvPr/>
        </p:nvSpPr>
        <p:spPr bwMode="auto">
          <a:xfrm>
            <a:off x="3960813" y="3600450"/>
            <a:ext cx="2879725" cy="3603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752" name="Line 7"/>
          <p:cNvSpPr>
            <a:spLocks noChangeShapeType="1"/>
          </p:cNvSpPr>
          <p:nvPr/>
        </p:nvSpPr>
        <p:spPr bwMode="auto">
          <a:xfrm flipH="1">
            <a:off x="3957638" y="4500563"/>
            <a:ext cx="2882900" cy="5397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753" name="Line 8"/>
          <p:cNvSpPr>
            <a:spLocks noChangeShapeType="1"/>
          </p:cNvSpPr>
          <p:nvPr/>
        </p:nvSpPr>
        <p:spPr bwMode="auto">
          <a:xfrm>
            <a:off x="3960813" y="5759450"/>
            <a:ext cx="2879725" cy="3603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1534</TotalTime>
  <Words>2437</Words>
  <Application>Microsoft Office PowerPoint</Application>
  <PresentationFormat>Custom</PresentationFormat>
  <Paragraphs>432</Paragraphs>
  <Slides>39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57" baseType="lpstr">
      <vt:lpstr>MS PGothic</vt:lpstr>
      <vt:lpstr>Arial</vt:lpstr>
      <vt:lpstr>Bitstream Vera Sans Mono</vt:lpstr>
      <vt:lpstr>Calibri</vt:lpstr>
      <vt:lpstr>Century Gothic</vt:lpstr>
      <vt:lpstr>Comic Sans MS</vt:lpstr>
      <vt:lpstr>Consolas</vt:lpstr>
      <vt:lpstr>Courier 10 Pitch</vt:lpstr>
      <vt:lpstr>Courier New</vt:lpstr>
      <vt:lpstr>Luxi Sans</vt:lpstr>
      <vt:lpstr>Luxi Serif</vt:lpstr>
      <vt:lpstr>Segoe UI</vt:lpstr>
      <vt:lpstr>Symbol</vt:lpstr>
      <vt:lpstr>Times New Roman</vt:lpstr>
      <vt:lpstr>verdana</vt:lpstr>
      <vt:lpstr>Wingdings</vt:lpstr>
      <vt:lpstr>Wingdings 3</vt:lpstr>
      <vt:lpstr>Wisp</vt:lpstr>
      <vt:lpstr>PowerPoint Presentation</vt:lpstr>
      <vt:lpstr>PowerPoint Presentation</vt:lpstr>
      <vt:lpstr>The need for persistence</vt:lpstr>
      <vt:lpstr>Persistence</vt:lpstr>
      <vt:lpstr>Persistence and HTTP</vt:lpstr>
      <vt:lpstr>HTTP Cookies</vt:lpstr>
      <vt:lpstr>How Cookies are implemented</vt:lpstr>
      <vt:lpstr>setcookie(name,value,expire,path,domain,secure)</vt:lpstr>
      <vt:lpstr>Cookies from HTTP</vt:lpstr>
      <vt:lpstr>Creating PHP cookies</vt:lpstr>
      <vt:lpstr>Creating cookies with setcookie()</vt:lpstr>
      <vt:lpstr>Reading cookies</vt:lpstr>
      <vt:lpstr>Creating and using cookies example </vt:lpstr>
      <vt:lpstr>Using headers (wrong approach!)</vt:lpstr>
      <vt:lpstr>Using headers</vt:lpstr>
      <vt:lpstr>Using headers (correct approach)</vt:lpstr>
      <vt:lpstr>Deleting a cookie </vt:lpstr>
      <vt:lpstr>Multiple data items</vt:lpstr>
      <vt:lpstr>Where is the cookie stored?</vt:lpstr>
      <vt:lpstr>Where is the cookie stored</vt:lpstr>
      <vt:lpstr>PowerPoint Presentation</vt:lpstr>
      <vt:lpstr>PowerPoint Presentation</vt:lpstr>
      <vt:lpstr>When should you use sessions?</vt:lpstr>
      <vt:lpstr>PowerPoint Presentation</vt:lpstr>
      <vt:lpstr>PHP Sessions</vt:lpstr>
      <vt:lpstr>Session variables</vt:lpstr>
      <vt:lpstr>Registering session variables</vt:lpstr>
      <vt:lpstr>Make your own session variables</vt:lpstr>
      <vt:lpstr>Session Example 1</vt:lpstr>
      <vt:lpstr>Session Example 2</vt:lpstr>
      <vt:lpstr>Ending sessions</vt:lpstr>
      <vt:lpstr>Destroying a session completely</vt:lpstr>
      <vt:lpstr>Session Example 3</vt:lpstr>
      <vt:lpstr>Session Example 3 (cont.)</vt:lpstr>
      <vt:lpstr>Examples</vt:lpstr>
      <vt:lpstr>PowerPoint Presentation</vt:lpstr>
      <vt:lpstr>PowerPoint Presentation</vt:lpstr>
      <vt:lpstr>Summary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Cookies and Sessions</dc:title>
  <dc:creator>Reyes, Napoleon</dc:creator>
  <cp:lastModifiedBy>SIS_COMP3</cp:lastModifiedBy>
  <cp:revision>94</cp:revision>
  <cp:lastPrinted>1601-01-01T00:00:00Z</cp:lastPrinted>
  <dcterms:created xsi:type="dcterms:W3CDTF">2008-07-30T04:45:07Z</dcterms:created>
  <dcterms:modified xsi:type="dcterms:W3CDTF">2019-09-17T11:33:47Z</dcterms:modified>
</cp:coreProperties>
</file>