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83" r:id="rId2"/>
    <p:sldId id="284" r:id="rId3"/>
    <p:sldId id="278" r:id="rId4"/>
    <p:sldId id="276" r:id="rId5"/>
    <p:sldId id="277" r:id="rId6"/>
    <p:sldId id="257" r:id="rId7"/>
    <p:sldId id="258" r:id="rId8"/>
    <p:sldId id="262" r:id="rId9"/>
    <p:sldId id="259" r:id="rId10"/>
    <p:sldId id="260" r:id="rId11"/>
    <p:sldId id="261" r:id="rId12"/>
    <p:sldId id="263" r:id="rId13"/>
    <p:sldId id="264" r:id="rId14"/>
    <p:sldId id="265" r:id="rId15"/>
    <p:sldId id="266" r:id="rId16"/>
    <p:sldId id="267" r:id="rId17"/>
    <p:sldId id="268" r:id="rId18"/>
    <p:sldId id="270" r:id="rId19"/>
    <p:sldId id="279" r:id="rId20"/>
    <p:sldId id="280" r:id="rId21"/>
    <p:sldId id="281" r:id="rId22"/>
    <p:sldId id="271" r:id="rId23"/>
    <p:sldId id="272" r:id="rId24"/>
    <p:sldId id="273" r:id="rId25"/>
    <p:sldId id="274"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6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DC8843-9414-47E2-9A8C-D9559FD35E0D}" type="datetimeFigureOut">
              <a:rPr lang="en-IN" smtClean="0"/>
              <a:t>11-11-2019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0796FD-2F9C-4E3E-ABB8-E320D7119CEB}" type="slidenum">
              <a:rPr lang="en-IN" smtClean="0"/>
              <a:t>‹#›</a:t>
            </a:fld>
            <a:endParaRPr lang="en-IN"/>
          </a:p>
        </p:txBody>
      </p:sp>
    </p:spTree>
    <p:extLst>
      <p:ext uri="{BB962C8B-B14F-4D97-AF65-F5344CB8AC3E}">
        <p14:creationId xmlns:p14="http://schemas.microsoft.com/office/powerpoint/2010/main" val="1829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Server side includes saves a lot of work. This means that you can create a standard header, footer, or menu file for all your web pages. When the header needs to be updated, you can only update the include file, or when you add a new page to your site, you can simply change the menu file (instead of updating the links on all your web pages).</a:t>
            </a:r>
          </a:p>
          <a:p>
            <a:endParaRPr lang="en-US" dirty="0"/>
          </a:p>
        </p:txBody>
      </p:sp>
      <p:sp>
        <p:nvSpPr>
          <p:cNvPr id="4" name="Slide Number Placeholder 3"/>
          <p:cNvSpPr>
            <a:spLocks noGrp="1"/>
          </p:cNvSpPr>
          <p:nvPr>
            <p:ph type="sldNum" sz="quarter" idx="10"/>
          </p:nvPr>
        </p:nvSpPr>
        <p:spPr/>
        <p:txBody>
          <a:bodyPr/>
          <a:lstStyle/>
          <a:p>
            <a:fld id="{5A8CFD30-B056-401E-966A-B8BB8A618D7B}" type="slidenum">
              <a:rPr lang="en-US" smtClean="0"/>
              <a:t>4</a:t>
            </a:fld>
            <a:endParaRPr lang="en-US"/>
          </a:p>
        </p:txBody>
      </p:sp>
    </p:spTree>
    <p:extLst>
      <p:ext uri="{BB962C8B-B14F-4D97-AF65-F5344CB8AC3E}">
        <p14:creationId xmlns:p14="http://schemas.microsoft.com/office/powerpoint/2010/main" val="859610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2100" dirty="0" smtClean="0"/>
              <a:t>glob("foo/bar/*.doc") returns all .doc files in the foo/bar subdirectory</a:t>
            </a:r>
          </a:p>
          <a:p>
            <a:r>
              <a:rPr lang="en-US" sz="2400" dirty="0" smtClean="0"/>
              <a:t>glob("food*") returns all files whose names begin with "food"</a:t>
            </a:r>
          </a:p>
          <a:p>
            <a:r>
              <a:rPr lang="en-US" sz="2400" dirty="0" smtClean="0"/>
              <a:t>glob("lecture*/slides*.</a:t>
            </a:r>
            <a:r>
              <a:rPr lang="en-US" sz="2400" dirty="0" err="1" smtClean="0"/>
              <a:t>ppt</a:t>
            </a:r>
            <a:r>
              <a:rPr lang="en-US" sz="2400" dirty="0" smtClean="0"/>
              <a:t>") examines all directories whose names begin with lecture and grabs all files whose names begin with "slides" and end with</a:t>
            </a:r>
            <a:r>
              <a:rPr lang="en-US" sz="2400" baseline="0" dirty="0" smtClean="0"/>
              <a:t> </a:t>
            </a:r>
            <a:r>
              <a:rPr lang="en-US" sz="2400" dirty="0" smtClean="0"/>
              <a:t>".</a:t>
            </a:r>
            <a:r>
              <a:rPr lang="en-US" sz="2400" dirty="0" err="1" smtClean="0"/>
              <a:t>ppt</a:t>
            </a:r>
            <a:r>
              <a:rPr lang="en-US" sz="24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t>basename</a:t>
            </a:r>
            <a:r>
              <a:rPr lang="en-US" sz="2400" dirty="0" smtClean="0"/>
              <a:t>("foo/bar/baz.txt") returns "baz.txt"</a:t>
            </a:r>
          </a:p>
          <a:p>
            <a:endParaRPr lang="en-US" sz="2400" dirty="0" smtClean="0"/>
          </a:p>
          <a:p>
            <a:endParaRPr lang="en-US" sz="2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17</a:t>
            </a:fld>
            <a:endParaRPr lang="en-US"/>
          </a:p>
        </p:txBody>
      </p:sp>
    </p:spTree>
    <p:extLst>
      <p:ext uri="{BB962C8B-B14F-4D97-AF65-F5344CB8AC3E}">
        <p14:creationId xmlns:p14="http://schemas.microsoft.com/office/powerpoint/2010/main" val="1086536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annoyingly, the current directory (".") and parent directory ("..") are included in the</a:t>
            </a:r>
          </a:p>
          <a:p>
            <a:r>
              <a:rPr lang="en-US" sz="1200" b="0" i="0" u="none" strike="noStrike" kern="1200" baseline="0" dirty="0" smtClean="0">
                <a:solidFill>
                  <a:schemeClr val="tx1"/>
                </a:solidFill>
                <a:latin typeface="+mn-lt"/>
                <a:ea typeface="+mn-ea"/>
                <a:cs typeface="+mn-cs"/>
              </a:rPr>
              <a:t>array</a:t>
            </a:r>
          </a:p>
          <a:p>
            <a:r>
              <a:rPr lang="en-US" sz="1200" b="0" i="0" u="none" strike="noStrike" kern="1200" baseline="0" dirty="0" smtClean="0">
                <a:solidFill>
                  <a:schemeClr val="tx1"/>
                </a:solidFill>
                <a:latin typeface="+mn-lt"/>
                <a:ea typeface="+mn-ea"/>
                <a:cs typeface="+mn-cs"/>
              </a:rPr>
              <a:t>don't need </a:t>
            </a:r>
            <a:r>
              <a:rPr lang="en-US" sz="1200" b="0" i="0" u="none" strike="noStrike" kern="1200" baseline="0" dirty="0" err="1" smtClean="0">
                <a:solidFill>
                  <a:schemeClr val="tx1"/>
                </a:solidFill>
                <a:latin typeface="+mn-lt"/>
                <a:ea typeface="+mn-ea"/>
                <a:cs typeface="+mn-cs"/>
              </a:rPr>
              <a:t>basename</a:t>
            </a:r>
            <a:r>
              <a:rPr lang="en-US" sz="1200" b="0" i="0" u="none" strike="noStrike" kern="1200" baseline="0" dirty="0" smtClean="0">
                <a:solidFill>
                  <a:schemeClr val="tx1"/>
                </a:solidFill>
                <a:latin typeface="+mn-lt"/>
                <a:ea typeface="+mn-ea"/>
                <a:cs typeface="+mn-cs"/>
              </a:rPr>
              <a:t> with </a:t>
            </a:r>
            <a:r>
              <a:rPr lang="en-US" sz="1200" b="0" i="0" u="none" strike="noStrike" kern="1200" baseline="0" dirty="0" err="1" smtClean="0">
                <a:solidFill>
                  <a:schemeClr val="tx1"/>
                </a:solidFill>
                <a:latin typeface="+mn-lt"/>
                <a:ea typeface="+mn-ea"/>
                <a:cs typeface="+mn-cs"/>
              </a:rPr>
              <a:t>scandir</a:t>
            </a:r>
            <a:r>
              <a:rPr lang="en-US" sz="1200" b="0" i="0" u="none" strike="noStrike" kern="1200" baseline="0" dirty="0" smtClean="0">
                <a:solidFill>
                  <a:schemeClr val="tx1"/>
                </a:solidFill>
                <a:latin typeface="+mn-lt"/>
                <a:ea typeface="+mn-ea"/>
                <a:cs typeface="+mn-cs"/>
              </a:rPr>
              <a:t> because it returns the file's names only</a:t>
            </a: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18</a:t>
            </a:fld>
            <a:endParaRPr lang="en-US"/>
          </a:p>
        </p:txBody>
      </p:sp>
    </p:spTree>
    <p:extLst>
      <p:ext uri="{BB962C8B-B14F-4D97-AF65-F5344CB8AC3E}">
        <p14:creationId xmlns:p14="http://schemas.microsoft.com/office/powerpoint/2010/main" val="1816311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24</a:t>
            </a:fld>
            <a:endParaRPr lang="en-US"/>
          </a:p>
        </p:txBody>
      </p:sp>
    </p:spTree>
    <p:extLst>
      <p:ext uri="{BB962C8B-B14F-4D97-AF65-F5344CB8AC3E}">
        <p14:creationId xmlns:p14="http://schemas.microsoft.com/office/powerpoint/2010/main" val="2121649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25</a:t>
            </a:fld>
            <a:endParaRPr lang="en-US"/>
          </a:p>
        </p:txBody>
      </p:sp>
    </p:spTree>
    <p:extLst>
      <p:ext uri="{BB962C8B-B14F-4D97-AF65-F5344CB8AC3E}">
        <p14:creationId xmlns:p14="http://schemas.microsoft.com/office/powerpoint/2010/main" val="2048654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5</a:t>
            </a:fld>
            <a:endParaRPr lang="en-US"/>
          </a:p>
        </p:txBody>
      </p:sp>
    </p:spTree>
    <p:extLst>
      <p:ext uri="{BB962C8B-B14F-4D97-AF65-F5344CB8AC3E}">
        <p14:creationId xmlns:p14="http://schemas.microsoft.com/office/powerpoint/2010/main" val="1157883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8</a:t>
            </a:fld>
            <a:endParaRPr lang="en-US"/>
          </a:p>
        </p:txBody>
      </p:sp>
    </p:spTree>
    <p:extLst>
      <p:ext uri="{BB962C8B-B14F-4D97-AF65-F5344CB8AC3E}">
        <p14:creationId xmlns:p14="http://schemas.microsoft.com/office/powerpoint/2010/main" val="870974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t>file_put_contents</a:t>
            </a:r>
            <a:r>
              <a:rPr lang="en-US" sz="1200" dirty="0" smtClean="0"/>
              <a:t> can be called with an optional third parameter</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appends (adds to the end) rather than replacing previous contents</a:t>
            </a:r>
          </a:p>
          <a:p>
            <a:endParaRPr lang="en-US" dirty="0"/>
          </a:p>
        </p:txBody>
      </p:sp>
      <p:sp>
        <p:nvSpPr>
          <p:cNvPr id="4" name="Slide Number Placeholder 3"/>
          <p:cNvSpPr>
            <a:spLocks noGrp="1"/>
          </p:cNvSpPr>
          <p:nvPr>
            <p:ph type="sldNum" sz="quarter" idx="10"/>
          </p:nvPr>
        </p:nvSpPr>
        <p:spPr/>
        <p:txBody>
          <a:bodyPr/>
          <a:lstStyle/>
          <a:p>
            <a:fld id="{5A8CFD30-B056-401E-966A-B8BB8A618D7B}" type="slidenum">
              <a:rPr lang="en-US" smtClean="0"/>
              <a:t>11</a:t>
            </a:fld>
            <a:endParaRPr lang="en-US"/>
          </a:p>
        </p:txBody>
      </p:sp>
    </p:spTree>
    <p:extLst>
      <p:ext uri="{BB962C8B-B14F-4D97-AF65-F5344CB8AC3E}">
        <p14:creationId xmlns:p14="http://schemas.microsoft.com/office/powerpoint/2010/main" val="1998545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100" dirty="0" smtClean="0"/>
              <a:t>a convenience, so you can refer to $username instead of $values[0], etc.</a:t>
            </a:r>
            <a:endParaRPr lang="en-US" sz="1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12</a:t>
            </a:fld>
            <a:endParaRPr lang="en-US"/>
          </a:p>
        </p:txBody>
      </p:sp>
    </p:spTree>
    <p:extLst>
      <p:ext uri="{BB962C8B-B14F-4D97-AF65-F5344CB8AC3E}">
        <p14:creationId xmlns:p14="http://schemas.microsoft.com/office/powerpoint/2010/main" val="3398364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100" smtClean="0"/>
              <a:t>a convenience, so you can refer to $username instead of $values[0], etc.</a:t>
            </a:r>
            <a:endParaRPr lang="en-US" sz="180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13</a:t>
            </a:fld>
            <a:endParaRPr lang="en-US"/>
          </a:p>
        </p:txBody>
      </p:sp>
    </p:spTree>
    <p:extLst>
      <p:ext uri="{BB962C8B-B14F-4D97-AF65-F5344CB8AC3E}">
        <p14:creationId xmlns:p14="http://schemas.microsoft.com/office/powerpoint/2010/main" val="4178709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smtClean="0"/>
              <a:t>for more complex string splitting, you can use regular expressions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14</a:t>
            </a:fld>
            <a:endParaRPr lang="en-US"/>
          </a:p>
        </p:txBody>
      </p:sp>
    </p:spTree>
    <p:extLst>
      <p:ext uri="{BB962C8B-B14F-4D97-AF65-F5344CB8AC3E}">
        <p14:creationId xmlns:p14="http://schemas.microsoft.com/office/powerpoint/2010/main" val="1057451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15</a:t>
            </a:fld>
            <a:endParaRPr lang="en-US"/>
          </a:p>
        </p:txBody>
      </p:sp>
    </p:spTree>
    <p:extLst>
      <p:ext uri="{BB962C8B-B14F-4D97-AF65-F5344CB8AC3E}">
        <p14:creationId xmlns:p14="http://schemas.microsoft.com/office/powerpoint/2010/main" val="2037027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glob can filter by accepting wildcard paths with the * character</a:t>
            </a:r>
            <a:endParaRPr lang="en-US" sz="1200" dirty="0" smtClean="0"/>
          </a:p>
        </p:txBody>
      </p:sp>
      <p:sp>
        <p:nvSpPr>
          <p:cNvPr id="4" name="Slide Number Placeholder 3"/>
          <p:cNvSpPr>
            <a:spLocks noGrp="1"/>
          </p:cNvSpPr>
          <p:nvPr>
            <p:ph type="sldNum" sz="quarter" idx="10"/>
          </p:nvPr>
        </p:nvSpPr>
        <p:spPr/>
        <p:txBody>
          <a:bodyPr/>
          <a:lstStyle/>
          <a:p>
            <a:fld id="{5A8CFD30-B056-401E-966A-B8BB8A618D7B}" type="slidenum">
              <a:rPr lang="en-US" smtClean="0"/>
              <a:t>16</a:t>
            </a:fld>
            <a:endParaRPr lang="en-US"/>
          </a:p>
        </p:txBody>
      </p:sp>
    </p:spTree>
    <p:extLst>
      <p:ext uri="{BB962C8B-B14F-4D97-AF65-F5344CB8AC3E}">
        <p14:creationId xmlns:p14="http://schemas.microsoft.com/office/powerpoint/2010/main" val="17624464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pic>
        <p:nvPicPr>
          <p:cNvPr id="18" name="Picture 34" descr="Sisoft Learni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52024" y="-8467"/>
            <a:ext cx="1036800" cy="79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2416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754942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15950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3682482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8975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1887241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31280514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35845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927864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E5E5EA-BBEB-44F4-B4F5-5AD9423329B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4000896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E5E5EA-BBEB-44F4-B4F5-5AD9423329B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2211462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E5E5EA-BBEB-44F4-B4F5-5AD9423329B4}" type="datetimeFigureOut">
              <a:rPr lang="en-IN" smtClean="0"/>
              <a:t>11-11-2019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1965083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4E5E5EA-BBEB-44F4-B4F5-5AD9423329B4}" type="datetimeFigureOut">
              <a:rPr lang="en-IN" smtClean="0"/>
              <a:t>11-11-2019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3255144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5E5EA-BBEB-44F4-B4F5-5AD9423329B4}" type="datetimeFigureOut">
              <a:rPr lang="en-IN" smtClean="0"/>
              <a:t>11-11-2019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196591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4E5E5EA-BBEB-44F4-B4F5-5AD9423329B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179753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4E5E5EA-BBEB-44F4-B4F5-5AD9423329B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62C6B50-4928-4EA7-91EE-A8B4BCEF4109}" type="slidenum">
              <a:rPr lang="en-IN" smtClean="0"/>
              <a:t>‹#›</a:t>
            </a:fld>
            <a:endParaRPr lang="en-IN"/>
          </a:p>
        </p:txBody>
      </p:sp>
    </p:spTree>
    <p:extLst>
      <p:ext uri="{BB962C8B-B14F-4D97-AF65-F5344CB8AC3E}">
        <p14:creationId xmlns:p14="http://schemas.microsoft.com/office/powerpoint/2010/main" val="916768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E5E5EA-BBEB-44F4-B4F5-5AD9423329B4}" type="datetimeFigureOut">
              <a:rPr lang="en-IN" smtClean="0"/>
              <a:t>11-11-2019</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62C6B50-4928-4EA7-91EE-A8B4BCEF4109}" type="slidenum">
              <a:rPr lang="en-IN" smtClean="0"/>
              <a:t>‹#›</a:t>
            </a:fld>
            <a:endParaRPr lang="en-IN"/>
          </a:p>
        </p:txBody>
      </p:sp>
      <p:pic>
        <p:nvPicPr>
          <p:cNvPr id="18" name="Picture 34" descr="Sisoft Learning"/>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152024" y="-8467"/>
            <a:ext cx="1036800" cy="79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2641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isoft.in/"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sisoft.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8337" y="4773136"/>
            <a:ext cx="6096000" cy="1477328"/>
          </a:xfrm>
          <a:prstGeom prst="rect">
            <a:avLst/>
          </a:prstGeom>
        </p:spPr>
        <p:txBody>
          <a:bodyPr>
            <a:spAutoFit/>
          </a:bodyPr>
          <a:lstStyle/>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 Sisoft Technologies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SRC E7,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Riviera Bazar,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Khand-3, Indirapuram, Ghaziabad</a:t>
            </a: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lang="en-US" dirty="0">
                <a:solidFill>
                  <a:srgbClr val="0070C0"/>
                </a:solidFill>
                <a:effectLst>
                  <a:outerShdw blurRad="38100" dist="38100" dir="2700000" algn="tl">
                    <a:srgbClr val="C0C0C0"/>
                  </a:outerShdw>
                </a:effectLst>
                <a:latin typeface="Calibri"/>
                <a:ea typeface="MS PGothic" panose="020B0600070205080204" pitchFamily="34" charset="-128"/>
                <a:hlinkClick r:id="rId2"/>
              </a:rPr>
              <a:t>www.sisoft.in</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lang="en-US"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p:txBody>
      </p:sp>
      <p:pic>
        <p:nvPicPr>
          <p:cNvPr id="3074" name="Picture 2" descr="Image result for file handling in php 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6375" y="1638300"/>
            <a:ext cx="4479925" cy="1849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3334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Reading/writing an entire file</a:t>
            </a:r>
          </a:p>
        </p:txBody>
      </p:sp>
      <p:sp>
        <p:nvSpPr>
          <p:cNvPr id="7" name="Content Placeholder 6"/>
          <p:cNvSpPr>
            <a:spLocks noGrp="1"/>
          </p:cNvSpPr>
          <p:nvPr>
            <p:ph idx="1"/>
          </p:nvPr>
        </p:nvSpPr>
        <p:spPr>
          <a:xfrm>
            <a:off x="677334" y="3337715"/>
            <a:ext cx="8153400" cy="1066800"/>
          </a:xfrm>
        </p:spPr>
        <p:txBody>
          <a:bodyPr>
            <a:normAutofit fontScale="85000" lnSpcReduction="10000"/>
          </a:bodyPr>
          <a:lstStyle/>
          <a:p>
            <a:r>
              <a:rPr lang="en-US" sz="2400" dirty="0" err="1">
                <a:latin typeface="Courier New" pitchFamily="49" charset="0"/>
                <a:cs typeface="Courier New" pitchFamily="49" charset="0"/>
              </a:rPr>
              <a:t>file_get_contents</a:t>
            </a:r>
            <a:r>
              <a:rPr lang="en-US" sz="2400" dirty="0"/>
              <a:t> returns entire contents of a file as a string</a:t>
            </a:r>
          </a:p>
          <a:p>
            <a:r>
              <a:rPr lang="en-US" sz="2400" dirty="0" err="1">
                <a:latin typeface="Courier New" pitchFamily="49" charset="0"/>
                <a:cs typeface="Courier New" pitchFamily="49" charset="0"/>
              </a:rPr>
              <a:t>file_put_contents</a:t>
            </a:r>
            <a:r>
              <a:rPr lang="en-US" sz="2400" dirty="0">
                <a:latin typeface="Courier New" pitchFamily="49" charset="0"/>
                <a:cs typeface="Courier New" pitchFamily="49" charset="0"/>
              </a:rPr>
              <a:t> </a:t>
            </a:r>
            <a:r>
              <a:rPr lang="en-US" sz="2400" dirty="0"/>
              <a:t>writes a string into a file, replacing any prior contents</a:t>
            </a: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10</a:t>
            </a:fld>
            <a:endParaRPr lang="en-US"/>
          </a:p>
        </p:txBody>
      </p:sp>
      <p:sp>
        <p:nvSpPr>
          <p:cNvPr id="9" name="TextBox 8"/>
          <p:cNvSpPr txBox="1"/>
          <p:nvPr/>
        </p:nvSpPr>
        <p:spPr>
          <a:xfrm>
            <a:off x="677334" y="1578638"/>
            <a:ext cx="8153400" cy="1323439"/>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 reverse a file</a:t>
            </a:r>
          </a:p>
          <a:p>
            <a:r>
              <a:rPr lang="en-US" sz="2000" dirty="0">
                <a:latin typeface="Courier New" pitchFamily="49" charset="0"/>
                <a:cs typeface="Courier New" pitchFamily="49" charset="0"/>
              </a:rPr>
              <a:t>$text = </a:t>
            </a:r>
            <a:r>
              <a:rPr lang="en-US" sz="2000" b="1" dirty="0" err="1">
                <a:latin typeface="Courier New" pitchFamily="49" charset="0"/>
                <a:cs typeface="Courier New" pitchFamily="49" charset="0"/>
              </a:rPr>
              <a:t>file_get_contents</a:t>
            </a:r>
            <a:r>
              <a:rPr lang="en-US" sz="2000" dirty="0">
                <a:latin typeface="Courier New" pitchFamily="49" charset="0"/>
                <a:cs typeface="Courier New" pitchFamily="49" charset="0"/>
              </a:rPr>
              <a:t>("poem.txt");</a:t>
            </a:r>
          </a:p>
          <a:p>
            <a:r>
              <a:rPr lang="en-US" sz="2000" dirty="0">
                <a:latin typeface="Courier New" pitchFamily="49" charset="0"/>
                <a:cs typeface="Courier New" pitchFamily="49" charset="0"/>
              </a:rPr>
              <a:t>$text = </a:t>
            </a:r>
            <a:r>
              <a:rPr lang="en-US" sz="2000" dirty="0" err="1">
                <a:latin typeface="Courier New" pitchFamily="49" charset="0"/>
                <a:cs typeface="Courier New" pitchFamily="49" charset="0"/>
              </a:rPr>
              <a:t>strrev</a:t>
            </a:r>
            <a:r>
              <a:rPr lang="en-US" sz="2000" dirty="0">
                <a:latin typeface="Courier New" pitchFamily="49" charset="0"/>
                <a:cs typeface="Courier New" pitchFamily="49" charset="0"/>
              </a:rPr>
              <a:t>($text);</a:t>
            </a:r>
          </a:p>
          <a:p>
            <a:r>
              <a:rPr lang="en-US" sz="2000" b="1" dirty="0" err="1">
                <a:latin typeface="Courier New" pitchFamily="49" charset="0"/>
                <a:cs typeface="Courier New" pitchFamily="49" charset="0"/>
              </a:rPr>
              <a:t>file_put_contents</a:t>
            </a:r>
            <a:r>
              <a:rPr lang="en-US" sz="2000" dirty="0">
                <a:latin typeface="Courier New" pitchFamily="49" charset="0"/>
                <a:cs typeface="Courier New" pitchFamily="49" charset="0"/>
              </a:rPr>
              <a:t>("poem.txt", $text);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11574314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Appending to a file</a:t>
            </a: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11</a:t>
            </a:fld>
            <a:endParaRPr lang="en-US"/>
          </a:p>
        </p:txBody>
      </p:sp>
      <p:sp>
        <p:nvSpPr>
          <p:cNvPr id="9" name="TextBox 8"/>
          <p:cNvSpPr txBox="1"/>
          <p:nvPr/>
        </p:nvSpPr>
        <p:spPr>
          <a:xfrm>
            <a:off x="677334" y="1552592"/>
            <a:ext cx="8153400" cy="1323439"/>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 add a line to a file</a:t>
            </a:r>
          </a:p>
          <a:p>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new_text</a:t>
            </a:r>
            <a:r>
              <a:rPr lang="en-US" sz="2000" dirty="0">
                <a:latin typeface="Courier New" pitchFamily="49" charset="0"/>
                <a:cs typeface="Courier New" pitchFamily="49" charset="0"/>
              </a:rPr>
              <a:t> = "P.S. ILY, GTG TTYL!~";</a:t>
            </a:r>
          </a:p>
          <a:p>
            <a:r>
              <a:rPr lang="en-US" sz="2000" b="1" dirty="0" err="1">
                <a:latin typeface="Courier New" pitchFamily="49" charset="0"/>
                <a:cs typeface="Courier New" pitchFamily="49" charset="0"/>
              </a:rPr>
              <a:t>file_put_contents</a:t>
            </a:r>
            <a:r>
              <a:rPr lang="en-US" sz="2000" dirty="0">
                <a:latin typeface="Courier New" pitchFamily="49" charset="0"/>
                <a:cs typeface="Courier New" pitchFamily="49" charset="0"/>
              </a:rPr>
              <a:t>("poem.txt", $</a:t>
            </a:r>
            <a:r>
              <a:rPr lang="en-US" sz="2000" dirty="0" err="1">
                <a:latin typeface="Courier New" pitchFamily="49" charset="0"/>
                <a:cs typeface="Courier New" pitchFamily="49" charset="0"/>
              </a:rPr>
              <a:t>new_text</a:t>
            </a:r>
            <a:r>
              <a:rPr lang="en-US" sz="2000" dirty="0">
                <a:latin typeface="Courier New" pitchFamily="49" charset="0"/>
                <a:cs typeface="Courier New" pitchFamily="49" charset="0"/>
              </a:rPr>
              <a:t>, FILE_APPEND);</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graphicFrame>
        <p:nvGraphicFramePr>
          <p:cNvPr id="4" name="Table 3"/>
          <p:cNvGraphicFramePr>
            <a:graphicFrameLocks noGrp="1"/>
          </p:cNvGraphicFramePr>
          <p:nvPr>
            <p:extLst>
              <p:ext uri="{D42A27DB-BD31-4B8C-83A1-F6EECF244321}">
                <p14:modId xmlns:p14="http://schemas.microsoft.com/office/powerpoint/2010/main" val="629223252"/>
              </p:ext>
            </p:extLst>
          </p:nvPr>
        </p:nvGraphicFramePr>
        <p:xfrm>
          <a:off x="778932" y="3269976"/>
          <a:ext cx="8153400" cy="2377440"/>
        </p:xfrm>
        <a:graphic>
          <a:graphicData uri="http://schemas.openxmlformats.org/drawingml/2006/table">
            <a:tbl>
              <a:tblPr/>
              <a:tblGrid>
                <a:gridCol w="4076700">
                  <a:extLst>
                    <a:ext uri="{9D8B030D-6E8A-4147-A177-3AD203B41FA5}">
                      <a16:colId xmlns:a16="http://schemas.microsoft.com/office/drawing/2014/main" val="20000"/>
                    </a:ext>
                  </a:extLst>
                </a:gridCol>
                <a:gridCol w="4076700">
                  <a:extLst>
                    <a:ext uri="{9D8B030D-6E8A-4147-A177-3AD203B41FA5}">
                      <a16:colId xmlns:a16="http://schemas.microsoft.com/office/drawing/2014/main" val="20001"/>
                    </a:ext>
                  </a:extLst>
                </a:gridCol>
              </a:tblGrid>
              <a:tr h="0">
                <a:tc>
                  <a:txBody>
                    <a:bodyPr/>
                    <a:lstStyle/>
                    <a:p>
                      <a:r>
                        <a:rPr lang="en-US" sz="2400" b="1" dirty="0"/>
                        <a:t>old contents</a:t>
                      </a:r>
                    </a:p>
                  </a:txBody>
                  <a:tcPr anchor="ctr">
                    <a:lnL>
                      <a:noFill/>
                    </a:lnL>
                    <a:lnR>
                      <a:noFill/>
                    </a:lnR>
                    <a:lnT>
                      <a:noFill/>
                    </a:lnT>
                    <a:lnB>
                      <a:noFill/>
                    </a:lnB>
                  </a:tcPr>
                </a:tc>
                <a:tc>
                  <a:txBody>
                    <a:bodyPr/>
                    <a:lstStyle/>
                    <a:p>
                      <a:r>
                        <a:rPr lang="en-US" sz="2400" b="1" dirty="0"/>
                        <a:t>new contents</a:t>
                      </a:r>
                    </a:p>
                  </a:txBody>
                  <a:tcPr anchor="ctr">
                    <a:lnL>
                      <a:noFill/>
                    </a:lnL>
                    <a:lnR>
                      <a:noFill/>
                    </a:lnR>
                    <a:lnT>
                      <a:noFill/>
                    </a:lnT>
                    <a:lnB>
                      <a:noFill/>
                    </a:lnB>
                  </a:tcPr>
                </a:tc>
                <a:extLst>
                  <a:ext uri="{0D108BD9-81ED-4DB2-BD59-A6C34878D82A}">
                    <a16:rowId xmlns:a16="http://schemas.microsoft.com/office/drawing/2014/main" val="10000"/>
                  </a:ext>
                </a:extLst>
              </a:tr>
              <a:tr h="0">
                <a:tc>
                  <a:txBody>
                    <a:bodyPr/>
                    <a:lstStyle/>
                    <a:p>
                      <a:r>
                        <a:rPr lang="en-US" sz="2400" dirty="0"/>
                        <a:t>Roses are red, </a:t>
                      </a:r>
                      <a:endParaRPr lang="en-US" sz="2400" dirty="0" smtClean="0"/>
                    </a:p>
                    <a:p>
                      <a:r>
                        <a:rPr lang="en-US" sz="2400" dirty="0" smtClean="0"/>
                        <a:t>Violets </a:t>
                      </a:r>
                      <a:r>
                        <a:rPr lang="en-US" sz="2400" dirty="0"/>
                        <a:t>are blue. </a:t>
                      </a:r>
                      <a:endParaRPr lang="en-US" sz="2400" dirty="0" smtClean="0"/>
                    </a:p>
                    <a:p>
                      <a:r>
                        <a:rPr lang="en-US" sz="2400" dirty="0" smtClean="0"/>
                        <a:t>All </a:t>
                      </a:r>
                      <a:r>
                        <a:rPr lang="en-US" sz="2400" dirty="0"/>
                        <a:t>my base, </a:t>
                      </a:r>
                      <a:endParaRPr lang="en-US" sz="2400" dirty="0" smtClean="0"/>
                    </a:p>
                    <a:p>
                      <a:r>
                        <a:rPr lang="en-US" sz="2400" dirty="0" smtClean="0"/>
                        <a:t>Are </a:t>
                      </a:r>
                      <a:r>
                        <a:rPr lang="en-US" sz="2400" dirty="0"/>
                        <a:t>belong to you. </a:t>
                      </a:r>
                    </a:p>
                  </a:txBody>
                  <a:tcPr anchor="ctr">
                    <a:lnL>
                      <a:noFill/>
                    </a:lnL>
                    <a:lnR>
                      <a:noFill/>
                    </a:lnR>
                    <a:lnT>
                      <a:noFill/>
                    </a:lnT>
                    <a:lnB>
                      <a:noFill/>
                    </a:lnB>
                  </a:tcPr>
                </a:tc>
                <a:tc>
                  <a:txBody>
                    <a:bodyPr/>
                    <a:lstStyle/>
                    <a:p>
                      <a:r>
                        <a:rPr lang="en-US" sz="2400" dirty="0"/>
                        <a:t>Roses are red, </a:t>
                      </a:r>
                      <a:endParaRPr lang="en-US" sz="2400" dirty="0" smtClean="0"/>
                    </a:p>
                    <a:p>
                      <a:r>
                        <a:rPr lang="en-US" sz="2400" dirty="0" smtClean="0"/>
                        <a:t>Violets </a:t>
                      </a:r>
                      <a:r>
                        <a:rPr lang="en-US" sz="2400" dirty="0"/>
                        <a:t>are blue. </a:t>
                      </a:r>
                      <a:endParaRPr lang="en-US" sz="2400" dirty="0" smtClean="0"/>
                    </a:p>
                    <a:p>
                      <a:r>
                        <a:rPr lang="en-US" sz="2400" dirty="0" smtClean="0"/>
                        <a:t>All </a:t>
                      </a:r>
                      <a:r>
                        <a:rPr lang="en-US" sz="2400" dirty="0"/>
                        <a:t>my base, </a:t>
                      </a:r>
                      <a:endParaRPr lang="en-US" sz="2400" dirty="0" smtClean="0"/>
                    </a:p>
                    <a:p>
                      <a:r>
                        <a:rPr lang="en-US" sz="2400" dirty="0" smtClean="0"/>
                        <a:t>Are </a:t>
                      </a:r>
                      <a:r>
                        <a:rPr lang="en-US" sz="2400" dirty="0"/>
                        <a:t>belong to you. </a:t>
                      </a:r>
                      <a:endParaRPr lang="en-US" sz="2400" dirty="0" smtClean="0"/>
                    </a:p>
                    <a:p>
                      <a:r>
                        <a:rPr lang="en-US" sz="2400" dirty="0" smtClean="0"/>
                        <a:t>P.S</a:t>
                      </a:r>
                      <a:r>
                        <a:rPr lang="en-US" sz="2400" dirty="0"/>
                        <a:t>. ILY, GTG TTYL!~ </a:t>
                      </a:r>
                    </a:p>
                  </a:txBody>
                  <a:tcPr anchor="ctr">
                    <a:lnL>
                      <a:noFill/>
                    </a:lnL>
                    <a:lnR>
                      <a:noFill/>
                    </a:lnR>
                    <a:lnT>
                      <a:noFill/>
                    </a:lnT>
                    <a:lnB>
                      <a:noFill/>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80538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Unpacking an array: </a:t>
            </a:r>
            <a:r>
              <a:rPr lang="en-US" dirty="0">
                <a:latin typeface="Courier New" pitchFamily="49" charset="0"/>
                <a:cs typeface="Courier New" pitchFamily="49" charset="0"/>
              </a:rPr>
              <a:t>list</a:t>
            </a:r>
          </a:p>
        </p:txBody>
      </p:sp>
      <p:sp>
        <p:nvSpPr>
          <p:cNvPr id="7" name="Content Placeholder 6"/>
          <p:cNvSpPr>
            <a:spLocks noGrp="1"/>
          </p:cNvSpPr>
          <p:nvPr>
            <p:ph idx="1"/>
          </p:nvPr>
        </p:nvSpPr>
        <p:spPr>
          <a:xfrm>
            <a:off x="778932" y="3623218"/>
            <a:ext cx="8153400" cy="1066800"/>
          </a:xfrm>
        </p:spPr>
        <p:txBody>
          <a:bodyPr>
            <a:normAutofit fontScale="77500" lnSpcReduction="20000"/>
          </a:bodyPr>
          <a:lstStyle/>
          <a:p>
            <a:r>
              <a:rPr lang="en-US" sz="2400" dirty="0"/>
              <a:t>the list function accepts a comma-separated list of variable names as parameters</a:t>
            </a:r>
          </a:p>
          <a:p>
            <a:r>
              <a:rPr lang="en-US" sz="2400" dirty="0"/>
              <a:t>use this to quickly "unpack" an array's contents into several variables</a:t>
            </a: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12</a:t>
            </a:fld>
            <a:endParaRPr lang="en-US"/>
          </a:p>
        </p:txBody>
      </p:sp>
      <p:sp>
        <p:nvSpPr>
          <p:cNvPr id="9" name="TextBox 8"/>
          <p:cNvSpPr txBox="1"/>
          <p:nvPr/>
        </p:nvSpPr>
        <p:spPr>
          <a:xfrm>
            <a:off x="778932" y="1456009"/>
            <a:ext cx="8153400" cy="400110"/>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list($var1, ..., $</a:t>
            </a:r>
            <a:r>
              <a:rPr lang="en-US" sz="2000" dirty="0" err="1">
                <a:latin typeface="Courier New" pitchFamily="49" charset="0"/>
                <a:cs typeface="Courier New" pitchFamily="49" charset="0"/>
              </a:rPr>
              <a:t>varN</a:t>
            </a:r>
            <a:r>
              <a:rPr lang="en-US" sz="2000" dirty="0">
                <a:latin typeface="Courier New" pitchFamily="49" charset="0"/>
                <a:cs typeface="Courier New" pitchFamily="49" charset="0"/>
              </a:rPr>
              <a:t>) = array;</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
        <p:nvSpPr>
          <p:cNvPr id="8" name="TextBox 7"/>
          <p:cNvSpPr txBox="1"/>
          <p:nvPr/>
        </p:nvSpPr>
        <p:spPr>
          <a:xfrm>
            <a:off x="778932" y="2130478"/>
            <a:ext cx="8153400" cy="1292662"/>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$values = array(“</a:t>
            </a:r>
            <a:r>
              <a:rPr lang="en-US" sz="2000" dirty="0" err="1">
                <a:latin typeface="Courier New" pitchFamily="49" charset="0"/>
                <a:cs typeface="Courier New" pitchFamily="49" charset="0"/>
              </a:rPr>
              <a:t>mundruid</a:t>
            </a:r>
            <a:r>
              <a:rPr lang="en-US" sz="2000" dirty="0">
                <a:latin typeface="Courier New" pitchFamily="49" charset="0"/>
                <a:cs typeface="Courier New" pitchFamily="49" charset="0"/>
              </a:rPr>
              <a:t>", "18", “f", "96");</a:t>
            </a:r>
          </a:p>
          <a:p>
            <a:r>
              <a:rPr lang="en-US" sz="2000" dirty="0">
                <a:latin typeface="Courier New" pitchFamily="49" charset="0"/>
                <a:cs typeface="Courier New" pitchFamily="49" charset="0"/>
              </a:rPr>
              <a:t>...</a:t>
            </a:r>
          </a:p>
          <a:p>
            <a:r>
              <a:rPr lang="en-US" sz="2000" b="1" dirty="0">
                <a:latin typeface="Courier New" pitchFamily="49" charset="0"/>
                <a:cs typeface="Courier New" pitchFamily="49" charset="0"/>
              </a:rPr>
              <a:t>list($username, $age, $gender, $</a:t>
            </a:r>
            <a:r>
              <a:rPr lang="en-US" sz="2000" b="1" dirty="0" err="1">
                <a:latin typeface="Courier New" pitchFamily="49" charset="0"/>
                <a:cs typeface="Courier New" pitchFamily="49" charset="0"/>
              </a:rPr>
              <a:t>iq</a:t>
            </a:r>
            <a:r>
              <a:rPr lang="en-US" sz="2000" b="1" dirty="0">
                <a:latin typeface="Courier New" pitchFamily="49" charset="0"/>
                <a:cs typeface="Courier New" pitchFamily="49" charset="0"/>
              </a:rPr>
              <a:t>) </a:t>
            </a:r>
            <a:r>
              <a:rPr lang="en-US" sz="2000" dirty="0">
                <a:latin typeface="Courier New" pitchFamily="49" charset="0"/>
                <a:cs typeface="Courier New" pitchFamily="49" charset="0"/>
              </a:rPr>
              <a:t>= $values;</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14685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Fixed-length files, </a:t>
            </a:r>
            <a:r>
              <a:rPr lang="en-US" dirty="0">
                <a:latin typeface="Courier New" pitchFamily="49" charset="0"/>
                <a:cs typeface="Courier New" pitchFamily="49" charset="0"/>
              </a:rPr>
              <a:t>file</a:t>
            </a:r>
            <a:r>
              <a:rPr lang="en-US" dirty="0"/>
              <a:t> and </a:t>
            </a:r>
            <a:r>
              <a:rPr lang="en-US" dirty="0">
                <a:latin typeface="Courier New" pitchFamily="49" charset="0"/>
                <a:cs typeface="Courier New" pitchFamily="49" charset="0"/>
              </a:rPr>
              <a:t>list</a:t>
            </a:r>
          </a:p>
        </p:txBody>
      </p:sp>
      <p:sp>
        <p:nvSpPr>
          <p:cNvPr id="7" name="Content Placeholder 6"/>
          <p:cNvSpPr>
            <a:spLocks noGrp="1"/>
          </p:cNvSpPr>
          <p:nvPr>
            <p:ph idx="1"/>
          </p:nvPr>
        </p:nvSpPr>
        <p:spPr>
          <a:xfrm>
            <a:off x="677334" y="3992317"/>
            <a:ext cx="8153400" cy="1066800"/>
          </a:xfrm>
        </p:spPr>
        <p:txBody>
          <a:bodyPr>
            <a:normAutofit fontScale="92500" lnSpcReduction="20000"/>
          </a:bodyPr>
          <a:lstStyle/>
          <a:p>
            <a:r>
              <a:rPr lang="en-US" sz="2400" dirty="0"/>
              <a:t>reads the file into an array of lines and unpacks the lines into variables</a:t>
            </a:r>
          </a:p>
          <a:p>
            <a:r>
              <a:rPr lang="en-US" sz="2400" dirty="0"/>
              <a:t>Need to know a file's exact length/format</a:t>
            </a:r>
          </a:p>
          <a:p>
            <a:endParaRPr lang="en-US" sz="2400" dirty="0"/>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13</a:t>
            </a:fld>
            <a:endParaRPr lang="en-US"/>
          </a:p>
        </p:txBody>
      </p:sp>
      <p:sp>
        <p:nvSpPr>
          <p:cNvPr id="9" name="TextBox 8"/>
          <p:cNvSpPr txBox="1"/>
          <p:nvPr/>
        </p:nvSpPr>
        <p:spPr>
          <a:xfrm>
            <a:off x="677334" y="1606944"/>
            <a:ext cx="8153400" cy="1015663"/>
          </a:xfrm>
          <a:prstGeom prst="rect">
            <a:avLst/>
          </a:prstGeom>
          <a:noFill/>
          <a:ln w="19050">
            <a:solidFill>
              <a:schemeClr val="tx1"/>
            </a:solidFill>
          </a:ln>
        </p:spPr>
        <p:txBody>
          <a:bodyPr wrap="square" rtlCol="0">
            <a:spAutoFit/>
          </a:bodyPr>
          <a:lstStyle/>
          <a:p>
            <a:r>
              <a:rPr lang="en-US" sz="2000" dirty="0">
                <a:latin typeface="Courier New" pitchFamily="49" charset="0"/>
                <a:cs typeface="Courier New" pitchFamily="49" charset="0"/>
              </a:rPr>
              <a:t>Xenia Mountrouidou</a:t>
            </a:r>
          </a:p>
          <a:p>
            <a:r>
              <a:rPr lang="en-US" sz="2000" dirty="0">
                <a:latin typeface="Courier New" pitchFamily="49" charset="0"/>
                <a:cs typeface="Courier New" pitchFamily="49" charset="0"/>
              </a:rPr>
              <a:t>(919)685-2181</a:t>
            </a:r>
          </a:p>
          <a:p>
            <a:r>
              <a:rPr lang="en-US" sz="2000" dirty="0">
                <a:latin typeface="Courier New" pitchFamily="49" charset="0"/>
                <a:cs typeface="Courier New" pitchFamily="49" charset="0"/>
              </a:rPr>
              <a:t>570-86-7326</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   contents of file personal.txt</a:t>
            </a:r>
          </a:p>
        </p:txBody>
      </p:sp>
      <p:sp>
        <p:nvSpPr>
          <p:cNvPr id="8" name="TextBox 7"/>
          <p:cNvSpPr txBox="1"/>
          <p:nvPr/>
        </p:nvSpPr>
        <p:spPr>
          <a:xfrm>
            <a:off x="677334" y="2927744"/>
            <a:ext cx="8153400" cy="677108"/>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list($name, $phone, $</a:t>
            </a:r>
            <a:r>
              <a:rPr lang="en-US" sz="2000" dirty="0" err="1">
                <a:latin typeface="Courier New" pitchFamily="49" charset="0"/>
                <a:cs typeface="Courier New" pitchFamily="49" charset="0"/>
              </a:rPr>
              <a:t>ssn</a:t>
            </a:r>
            <a:r>
              <a:rPr lang="en-US" sz="2000" dirty="0">
                <a:latin typeface="Courier New" pitchFamily="49" charset="0"/>
                <a:cs typeface="Courier New" pitchFamily="49" charset="0"/>
              </a:rPr>
              <a:t>) = file("personal.txt");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41080262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Splitting/joining </a:t>
            </a:r>
            <a:r>
              <a:rPr lang="en-US" dirty="0" smtClean="0"/>
              <a:t>strings</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14</a:t>
            </a:fld>
            <a:endParaRPr lang="en-US"/>
          </a:p>
        </p:txBody>
      </p:sp>
      <p:sp>
        <p:nvSpPr>
          <p:cNvPr id="9" name="TextBox 8"/>
          <p:cNvSpPr txBox="1"/>
          <p:nvPr/>
        </p:nvSpPr>
        <p:spPr>
          <a:xfrm>
            <a:off x="778932" y="3116090"/>
            <a:ext cx="8153400" cy="984885"/>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$array = explode(delimiter, string);</a:t>
            </a:r>
          </a:p>
          <a:p>
            <a:r>
              <a:rPr lang="en-US" sz="2000" dirty="0">
                <a:latin typeface="Courier New" pitchFamily="49" charset="0"/>
                <a:cs typeface="Courier New" pitchFamily="49" charset="0"/>
              </a:rPr>
              <a:t>$string = implode(delimiter, array);</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   								  PHP</a:t>
            </a:r>
          </a:p>
        </p:txBody>
      </p:sp>
      <p:sp>
        <p:nvSpPr>
          <p:cNvPr id="8" name="TextBox 7"/>
          <p:cNvSpPr txBox="1"/>
          <p:nvPr/>
        </p:nvSpPr>
        <p:spPr>
          <a:xfrm>
            <a:off x="778932" y="4424837"/>
            <a:ext cx="8153400" cy="1292662"/>
          </a:xfrm>
          <a:prstGeom prst="rect">
            <a:avLst/>
          </a:prstGeom>
          <a:solidFill>
            <a:srgbClr val="EEC4EE"/>
          </a:solidFill>
          <a:ln w="19050">
            <a:solidFill>
              <a:schemeClr val="tx1"/>
            </a:solidFill>
          </a:ln>
        </p:spPr>
        <p:txBody>
          <a:bodyPr wrap="square" rtlCol="0">
            <a:spAutoFit/>
          </a:bodyPr>
          <a:lstStyle/>
          <a:p>
            <a:r>
              <a:rPr lang="pt-BR" sz="2000" dirty="0">
                <a:latin typeface="Courier New" pitchFamily="49" charset="0"/>
                <a:cs typeface="Courier New" pitchFamily="49" charset="0"/>
              </a:rPr>
              <a:t>$class = "CS 380 01";</a:t>
            </a:r>
          </a:p>
          <a:p>
            <a:r>
              <a:rPr lang="pt-BR" sz="2000" dirty="0">
                <a:latin typeface="Courier New" pitchFamily="49" charset="0"/>
                <a:cs typeface="Courier New" pitchFamily="49" charset="0"/>
              </a:rPr>
              <a:t>$class1 = </a:t>
            </a:r>
            <a:r>
              <a:rPr lang="pt-BR" sz="2000" b="1" dirty="0">
                <a:latin typeface="Courier New" pitchFamily="49" charset="0"/>
                <a:cs typeface="Courier New" pitchFamily="49" charset="0"/>
              </a:rPr>
              <a:t>explode(" ", $s); </a:t>
            </a:r>
            <a:r>
              <a:rPr lang="pt-BR" sz="2000" dirty="0">
                <a:latin typeface="Courier New" pitchFamily="49" charset="0"/>
                <a:cs typeface="Courier New" pitchFamily="49" charset="0"/>
              </a:rPr>
              <a:t># ("CS", “380", “01")</a:t>
            </a:r>
          </a:p>
          <a:p>
            <a:r>
              <a:rPr lang="pt-BR" sz="2000" dirty="0">
                <a:latin typeface="Courier New" pitchFamily="49" charset="0"/>
                <a:cs typeface="Courier New" pitchFamily="49" charset="0"/>
              </a:rPr>
              <a:t>$class2 = </a:t>
            </a:r>
            <a:r>
              <a:rPr lang="pt-BR" sz="2000" b="1" dirty="0">
                <a:latin typeface="Courier New" pitchFamily="49" charset="0"/>
                <a:cs typeface="Courier New" pitchFamily="49" charset="0"/>
              </a:rPr>
              <a:t>implode("...", $a); </a:t>
            </a:r>
            <a:r>
              <a:rPr lang="pt-BR" sz="2000" dirty="0">
                <a:latin typeface="Courier New" pitchFamily="49" charset="0"/>
                <a:cs typeface="Courier New" pitchFamily="49" charset="0"/>
              </a:rPr>
              <a:t># "CSE...380...01"</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
        <p:nvSpPr>
          <p:cNvPr id="10" name="Content Placeholder 6"/>
          <p:cNvSpPr txBox="1">
            <a:spLocks/>
          </p:cNvSpPr>
          <p:nvPr/>
        </p:nvSpPr>
        <p:spPr>
          <a:xfrm>
            <a:off x="437263" y="1558931"/>
            <a:ext cx="8153400" cy="10668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smtClean="0">
                <a:latin typeface="Courier New" pitchFamily="49" charset="0"/>
                <a:cs typeface="Courier New" pitchFamily="49" charset="0"/>
              </a:rPr>
              <a:t>explode</a:t>
            </a:r>
            <a:r>
              <a:rPr lang="en-US" sz="2400" dirty="0" smtClean="0"/>
              <a:t> strings and arrays</a:t>
            </a:r>
          </a:p>
          <a:p>
            <a:r>
              <a:rPr lang="en-US" sz="2400" dirty="0" smtClean="0">
                <a:latin typeface="Courier New" panose="02070309020205020404" pitchFamily="49" charset="0"/>
                <a:cs typeface="Courier New" panose="02070309020205020404" pitchFamily="49" charset="0"/>
              </a:rPr>
              <a:t>Implode</a:t>
            </a:r>
            <a:r>
              <a:rPr lang="en-US" sz="2400" dirty="0" smtClean="0"/>
              <a:t> convert array into string.</a:t>
            </a:r>
            <a:endParaRPr lang="en-US" sz="2400" dirty="0"/>
          </a:p>
        </p:txBody>
      </p:sp>
    </p:spTree>
    <p:extLst>
      <p:ext uri="{BB962C8B-B14F-4D97-AF65-F5344CB8AC3E}">
        <p14:creationId xmlns:p14="http://schemas.microsoft.com/office/powerpoint/2010/main" val="35941279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smtClean="0">
                <a:latin typeface="Courier New" pitchFamily="49" charset="0"/>
                <a:cs typeface="Courier New" pitchFamily="49" charset="0"/>
              </a:rPr>
              <a:t>explode</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15</a:t>
            </a:fld>
            <a:endParaRPr lang="en-US"/>
          </a:p>
        </p:txBody>
      </p:sp>
      <p:sp>
        <p:nvSpPr>
          <p:cNvPr id="9" name="TextBox 8"/>
          <p:cNvSpPr txBox="1"/>
          <p:nvPr/>
        </p:nvSpPr>
        <p:spPr>
          <a:xfrm>
            <a:off x="778932" y="1352776"/>
            <a:ext cx="8153400" cy="1231106"/>
          </a:xfrm>
          <a:prstGeom prst="rect">
            <a:avLst/>
          </a:prstGeom>
          <a:noFill/>
          <a:ln w="19050">
            <a:solidFill>
              <a:schemeClr val="tx1"/>
            </a:solidFill>
          </a:ln>
        </p:spPr>
        <p:txBody>
          <a:bodyPr wrap="square" rtlCol="0">
            <a:spAutoFit/>
          </a:bodyPr>
          <a:lstStyle/>
          <a:p>
            <a:r>
              <a:rPr lang="en-US" sz="2000" dirty="0">
                <a:latin typeface="Courier New" pitchFamily="49" charset="0"/>
                <a:cs typeface="Courier New" pitchFamily="49" charset="0"/>
              </a:rPr>
              <a:t>Harry Potter, </a:t>
            </a:r>
            <a:r>
              <a:rPr lang="en-US" dirty="0">
                <a:latin typeface="Courier New" pitchFamily="49" charset="0"/>
                <a:cs typeface="Courier New" pitchFamily="49" charset="0"/>
              </a:rPr>
              <a:t>J.K. Rowling</a:t>
            </a:r>
          </a:p>
          <a:p>
            <a:r>
              <a:rPr lang="en-US" dirty="0">
                <a:latin typeface="Courier New" pitchFamily="49" charset="0"/>
                <a:cs typeface="Courier New" pitchFamily="49" charset="0"/>
              </a:rPr>
              <a:t>The Lord of the Rings, J.R.R. Tolkien</a:t>
            </a:r>
          </a:p>
          <a:p>
            <a:r>
              <a:rPr lang="en-US" dirty="0">
                <a:latin typeface="Courier New" pitchFamily="49" charset="0"/>
                <a:cs typeface="Courier New" pitchFamily="49" charset="0"/>
              </a:rPr>
              <a:t>Dune, Frank Herbert  	        </a:t>
            </a:r>
            <a:r>
              <a:rPr lang="en-US" i="1" dirty="0">
                <a:solidFill>
                  <a:schemeClr val="tx1">
                    <a:lumMod val="50000"/>
                    <a:lumOff val="50000"/>
                  </a:schemeClr>
                </a:solidFill>
                <a:latin typeface="Consolas" pitchFamily="49" charset="0"/>
                <a:cs typeface="Consolas" pitchFamily="49" charset="0"/>
              </a:rPr>
              <a:t>   						        contents of input file books.txt</a:t>
            </a:r>
          </a:p>
        </p:txBody>
      </p:sp>
      <p:sp>
        <p:nvSpPr>
          <p:cNvPr id="8" name="TextBox 7"/>
          <p:cNvSpPr txBox="1"/>
          <p:nvPr/>
        </p:nvSpPr>
        <p:spPr>
          <a:xfrm>
            <a:off x="778932" y="2864112"/>
            <a:ext cx="8153400" cy="2523768"/>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foreach</a:t>
            </a:r>
            <a:r>
              <a:rPr lang="en-US" sz="2000" dirty="0">
                <a:latin typeface="Courier New" pitchFamily="49" charset="0"/>
                <a:cs typeface="Courier New" pitchFamily="49" charset="0"/>
              </a:rPr>
              <a:t> (file(“books.txt") as $book) {</a:t>
            </a:r>
          </a:p>
          <a:p>
            <a:r>
              <a:rPr lang="en-US" sz="2000" dirty="0">
                <a:latin typeface="Courier New" pitchFamily="49" charset="0"/>
                <a:cs typeface="Courier New" pitchFamily="49" charset="0"/>
              </a:rPr>
              <a:t>	list($title, $author) = </a:t>
            </a:r>
            <a:r>
              <a:rPr lang="en-US" sz="2000" b="1" dirty="0">
                <a:latin typeface="Courier New" pitchFamily="49" charset="0"/>
                <a:cs typeface="Courier New" pitchFamily="49" charset="0"/>
              </a:rPr>
              <a:t>explode(“,", $book);</a:t>
            </a:r>
          </a:p>
          <a:p>
            <a:r>
              <a:rPr lang="en-US" sz="2000" dirty="0">
                <a:latin typeface="Courier New" pitchFamily="49" charset="0"/>
                <a:cs typeface="Courier New" pitchFamily="49" charset="0"/>
              </a:rPr>
              <a:t>	?&gt;</a:t>
            </a:r>
          </a:p>
          <a:p>
            <a:r>
              <a:rPr lang="en-US" sz="2000" dirty="0">
                <a:latin typeface="Courier New" pitchFamily="49" charset="0"/>
                <a:cs typeface="Courier New" pitchFamily="49" charset="0"/>
              </a:rPr>
              <a:t>	&lt;p&gt; Book title: &lt;?= $title ?&gt;, Author: &lt;?= $author ?&gt; &lt;/p&gt;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a:t>
            </a:r>
            <a:r>
              <a:rPr lang="en-US" dirty="0">
                <a:latin typeface="Courier New" pitchFamily="49" charset="0"/>
                <a:cs typeface="Courier New" pitchFamily="49" charset="0"/>
              </a:rPr>
              <a:t>		        	</a:t>
            </a:r>
          </a:p>
          <a:p>
            <a:r>
              <a:rPr lang="en-US" dirty="0">
                <a:latin typeface="Courier New" pitchFamily="49" charset="0"/>
                <a:cs typeface="Courier New" pitchFamily="49" charset="0"/>
              </a:rPr>
              <a:t>?&gt;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1730076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directories</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16</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906633897"/>
              </p:ext>
            </p:extLst>
          </p:nvPr>
        </p:nvGraphicFramePr>
        <p:xfrm>
          <a:off x="677334" y="1374140"/>
          <a:ext cx="8128000" cy="27482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88142693"/>
                    </a:ext>
                  </a:extLst>
                </a:gridCol>
                <a:gridCol w="4064000">
                  <a:extLst>
                    <a:ext uri="{9D8B030D-6E8A-4147-A177-3AD203B41FA5}">
                      <a16:colId xmlns:a16="http://schemas.microsoft.com/office/drawing/2014/main" val="3581472637"/>
                    </a:ext>
                  </a:extLst>
                </a:gridCol>
              </a:tblGrid>
              <a:tr h="370840">
                <a:tc>
                  <a:txBody>
                    <a:bodyPr/>
                    <a:lstStyle/>
                    <a:p>
                      <a:r>
                        <a:rPr lang="en-IN" dirty="0" smtClean="0"/>
                        <a:t>Functions</a:t>
                      </a:r>
                      <a:endParaRPr lang="en-IN" dirty="0"/>
                    </a:p>
                  </a:txBody>
                  <a:tcPr/>
                </a:tc>
                <a:tc>
                  <a:txBody>
                    <a:bodyPr/>
                    <a:lstStyle/>
                    <a:p>
                      <a:r>
                        <a:rPr lang="en-IN" dirty="0" smtClean="0"/>
                        <a:t>Description</a:t>
                      </a:r>
                      <a:endParaRPr lang="en-IN" dirty="0"/>
                    </a:p>
                  </a:txBody>
                  <a:tcPr/>
                </a:tc>
                <a:extLst>
                  <a:ext uri="{0D108BD9-81ED-4DB2-BD59-A6C34878D82A}">
                    <a16:rowId xmlns:a16="http://schemas.microsoft.com/office/drawing/2014/main" val="4096807212"/>
                  </a:ext>
                </a:extLst>
              </a:tr>
              <a:tr h="370840">
                <a:tc>
                  <a:txBody>
                    <a:bodyPr/>
                    <a:lstStyle/>
                    <a:p>
                      <a:r>
                        <a:rPr lang="en-IN" dirty="0" err="1" smtClean="0"/>
                        <a:t>scandir</a:t>
                      </a:r>
                      <a:r>
                        <a:rPr lang="en-IN" dirty="0" smtClean="0"/>
                        <a:t> </a:t>
                      </a:r>
                      <a:endParaRPr lang="en-IN" dirty="0"/>
                    </a:p>
                  </a:txBody>
                  <a:tcPr/>
                </a:tc>
                <a:tc>
                  <a:txBody>
                    <a:bodyPr/>
                    <a:lstStyle/>
                    <a:p>
                      <a:r>
                        <a:rPr lang="en-IN" dirty="0" smtClean="0"/>
                        <a:t>returns an array of all file names in a given directory </a:t>
                      </a:r>
                      <a:br>
                        <a:rPr lang="en-IN" dirty="0" smtClean="0"/>
                      </a:br>
                      <a:r>
                        <a:rPr lang="en-IN" dirty="0" smtClean="0"/>
                        <a:t>(returns just the file names, such as "myfile.txt") </a:t>
                      </a:r>
                      <a:endParaRPr lang="en-IN" dirty="0"/>
                    </a:p>
                  </a:txBody>
                  <a:tcPr/>
                </a:tc>
                <a:extLst>
                  <a:ext uri="{0D108BD9-81ED-4DB2-BD59-A6C34878D82A}">
                    <a16:rowId xmlns:a16="http://schemas.microsoft.com/office/drawing/2014/main" val="2072580670"/>
                  </a:ext>
                </a:extLst>
              </a:tr>
              <a:tr h="370840">
                <a:tc>
                  <a:txBody>
                    <a:bodyPr/>
                    <a:lstStyle/>
                    <a:p>
                      <a:r>
                        <a:rPr lang="en-IN" dirty="0" smtClean="0"/>
                        <a:t>glob</a:t>
                      </a:r>
                      <a:endParaRPr lang="en-IN" dirty="0"/>
                    </a:p>
                  </a:txBody>
                  <a:tcPr/>
                </a:tc>
                <a:tc>
                  <a:txBody>
                    <a:bodyPr/>
                    <a:lstStyle/>
                    <a:p>
                      <a:r>
                        <a:rPr lang="en-IN" dirty="0" smtClean="0"/>
                        <a:t>returns an array of all file names that match a given pattern </a:t>
                      </a:r>
                      <a:br>
                        <a:rPr lang="en-IN" dirty="0" smtClean="0"/>
                      </a:br>
                      <a:r>
                        <a:rPr lang="en-IN" dirty="0" smtClean="0"/>
                        <a:t>(returns a file path and name, such as "foo/bar/myfile.txt")</a:t>
                      </a:r>
                      <a:endParaRPr lang="en-IN" dirty="0"/>
                    </a:p>
                  </a:txBody>
                  <a:tcPr/>
                </a:tc>
                <a:extLst>
                  <a:ext uri="{0D108BD9-81ED-4DB2-BD59-A6C34878D82A}">
                    <a16:rowId xmlns:a16="http://schemas.microsoft.com/office/drawing/2014/main" val="3057990284"/>
                  </a:ext>
                </a:extLst>
              </a:tr>
            </a:tbl>
          </a:graphicData>
        </a:graphic>
      </p:graphicFrame>
    </p:spTree>
    <p:extLst>
      <p:ext uri="{BB962C8B-B14F-4D97-AF65-F5344CB8AC3E}">
        <p14:creationId xmlns:p14="http://schemas.microsoft.com/office/powerpoint/2010/main" val="11779968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a:t>
            </a:r>
            <a:r>
              <a:rPr lang="en-US" dirty="0" smtClean="0">
                <a:latin typeface="Courier New" pitchFamily="49" charset="0"/>
                <a:cs typeface="Courier New" pitchFamily="49" charset="0"/>
              </a:rPr>
              <a:t>glob</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17</a:t>
            </a:fld>
            <a:endParaRPr lang="en-US"/>
          </a:p>
        </p:txBody>
      </p:sp>
      <p:sp>
        <p:nvSpPr>
          <p:cNvPr id="8" name="TextBox 7"/>
          <p:cNvSpPr txBox="1"/>
          <p:nvPr/>
        </p:nvSpPr>
        <p:spPr>
          <a:xfrm>
            <a:off x="778932" y="2664752"/>
            <a:ext cx="8153400" cy="2554545"/>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 reverse all poems in the poetry directory</a:t>
            </a:r>
          </a:p>
          <a:p>
            <a:r>
              <a:rPr lang="en-US" sz="2000" dirty="0">
                <a:latin typeface="Courier New" pitchFamily="49" charset="0"/>
                <a:cs typeface="Courier New" pitchFamily="49" charset="0"/>
              </a:rPr>
              <a:t>$poems = </a:t>
            </a:r>
            <a:r>
              <a:rPr lang="en-US" sz="2000" b="1" dirty="0">
                <a:latin typeface="Courier New" pitchFamily="49" charset="0"/>
                <a:cs typeface="Courier New" pitchFamily="49" charset="0"/>
              </a:rPr>
              <a:t>glob("poetry/poem*.</a:t>
            </a:r>
            <a:r>
              <a:rPr lang="en-US" sz="2000" b="1" dirty="0" err="1">
                <a:latin typeface="Courier New" pitchFamily="49" charset="0"/>
                <a:cs typeface="Courier New" pitchFamily="49" charset="0"/>
              </a:rPr>
              <a:t>dat</a:t>
            </a:r>
            <a:r>
              <a:rPr lang="en-US" sz="2000" b="1" dirty="0">
                <a:latin typeface="Courier New" pitchFamily="49" charset="0"/>
                <a:cs typeface="Courier New" pitchFamily="49" charset="0"/>
              </a:rPr>
              <a:t>");</a:t>
            </a:r>
          </a:p>
          <a:p>
            <a:r>
              <a:rPr lang="en-US" sz="2000" dirty="0" err="1">
                <a:latin typeface="Courier New" pitchFamily="49" charset="0"/>
                <a:cs typeface="Courier New" pitchFamily="49" charset="0"/>
              </a:rPr>
              <a:t>foreach</a:t>
            </a:r>
            <a:r>
              <a:rPr lang="en-US" sz="2000" dirty="0">
                <a:latin typeface="Courier New" pitchFamily="49" charset="0"/>
                <a:cs typeface="Courier New" pitchFamily="49" charset="0"/>
              </a:rPr>
              <a:t> ($poems as $</a:t>
            </a:r>
            <a:r>
              <a:rPr lang="en-US" sz="2000" dirty="0" err="1">
                <a:latin typeface="Courier New" pitchFamily="49" charset="0"/>
                <a:cs typeface="Courier New" pitchFamily="49" charset="0"/>
              </a:rPr>
              <a:t>poemfile</a:t>
            </a:r>
            <a:r>
              <a:rPr lang="en-US" sz="2000" dirty="0">
                <a:latin typeface="Courier New" pitchFamily="49" charset="0"/>
                <a:cs typeface="Courier New" pitchFamily="49" charset="0"/>
              </a:rPr>
              <a:t>) {</a:t>
            </a:r>
          </a:p>
          <a:p>
            <a:r>
              <a:rPr lang="en-US" sz="2000" dirty="0">
                <a:latin typeface="Courier New" pitchFamily="49" charset="0"/>
                <a:cs typeface="Courier New" pitchFamily="49" charset="0"/>
              </a:rPr>
              <a:t>	$text = </a:t>
            </a:r>
            <a:r>
              <a:rPr lang="en-US" sz="2000" dirty="0" err="1">
                <a:latin typeface="Courier New" pitchFamily="49" charset="0"/>
                <a:cs typeface="Courier New" pitchFamily="49" charset="0"/>
              </a:rPr>
              <a:t>file_get_contents</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poemfile</a:t>
            </a:r>
            <a:r>
              <a:rPr lang="en-US" sz="2000" dirty="0">
                <a:latin typeface="Courier New" pitchFamily="49" charset="0"/>
                <a:cs typeface="Courier New" pitchFamily="49" charset="0"/>
              </a:rPr>
              <a:t>);</a:t>
            </a:r>
          </a:p>
          <a:p>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file_put_contents</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poemfile</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strrev</a:t>
            </a:r>
            <a:r>
              <a:rPr lang="en-US" sz="2000" dirty="0">
                <a:latin typeface="Courier New" pitchFamily="49" charset="0"/>
                <a:cs typeface="Courier New" pitchFamily="49" charset="0"/>
              </a:rPr>
              <a:t>($text));</a:t>
            </a:r>
          </a:p>
          <a:p>
            <a:r>
              <a:rPr lang="en-US" sz="2000" dirty="0">
                <a:latin typeface="Courier New" pitchFamily="49" charset="0"/>
                <a:cs typeface="Courier New" pitchFamily="49" charset="0"/>
              </a:rPr>
              <a:t>	print "I just reversed " </a:t>
            </a: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basename</a:t>
            </a:r>
            <a:r>
              <a:rPr lang="en-US" sz="2000" b="1" dirty="0">
                <a:latin typeface="Courier New" pitchFamily="49" charset="0"/>
                <a:cs typeface="Courier New" pitchFamily="49" charset="0"/>
              </a:rPr>
              <a:t>($</a:t>
            </a:r>
            <a:r>
              <a:rPr lang="en-US" sz="2000" b="1" dirty="0" err="1">
                <a:latin typeface="Courier New" pitchFamily="49" charset="0"/>
                <a:cs typeface="Courier New" pitchFamily="49" charset="0"/>
              </a:rPr>
              <a:t>poemfile</a:t>
            </a:r>
            <a:r>
              <a:rPr lang="en-US" sz="2000" b="1" dirty="0">
                <a:latin typeface="Courier New" pitchFamily="49" charset="0"/>
                <a:cs typeface="Courier New" pitchFamily="49" charset="0"/>
              </a:rPr>
              <a:t>);</a:t>
            </a:r>
          </a:p>
          <a:p>
            <a:r>
              <a:rPr lang="en-US" sz="2000" dirty="0">
                <a:latin typeface="Courier New" pitchFamily="49" charset="0"/>
                <a:cs typeface="Courier New" pitchFamily="49" charset="0"/>
              </a:rPr>
              <a: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
        <p:nvSpPr>
          <p:cNvPr id="9" name="Content Placeholder 6"/>
          <p:cNvSpPr>
            <a:spLocks noGrp="1"/>
          </p:cNvSpPr>
          <p:nvPr>
            <p:ph idx="1"/>
          </p:nvPr>
        </p:nvSpPr>
        <p:spPr>
          <a:xfrm>
            <a:off x="677334" y="1444922"/>
            <a:ext cx="8153400" cy="1066800"/>
          </a:xfrm>
        </p:spPr>
        <p:txBody>
          <a:bodyPr>
            <a:normAutofit fontScale="92500" lnSpcReduction="20000"/>
          </a:bodyPr>
          <a:lstStyle/>
          <a:p>
            <a:r>
              <a:rPr lang="en-US" sz="2400" dirty="0"/>
              <a:t>glob can match a "wildcard" path with the * character</a:t>
            </a:r>
          </a:p>
          <a:p>
            <a:r>
              <a:rPr lang="en-US" sz="2400" dirty="0"/>
              <a:t>the </a:t>
            </a:r>
            <a:r>
              <a:rPr lang="en-US" sz="2400" dirty="0" err="1"/>
              <a:t>basename</a:t>
            </a:r>
            <a:r>
              <a:rPr lang="en-US" sz="2400" dirty="0"/>
              <a:t> function strips any leading directory from a file path</a:t>
            </a:r>
          </a:p>
        </p:txBody>
      </p:sp>
    </p:spTree>
    <p:extLst>
      <p:ext uri="{BB962C8B-B14F-4D97-AF65-F5344CB8AC3E}">
        <p14:creationId xmlns:p14="http://schemas.microsoft.com/office/powerpoint/2010/main" val="41879401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a:t>
            </a:r>
            <a:r>
              <a:rPr lang="en-US" dirty="0" err="1" smtClean="0">
                <a:latin typeface="Courier New" pitchFamily="49" charset="0"/>
                <a:cs typeface="Courier New" pitchFamily="49" charset="0"/>
              </a:rPr>
              <a:t>scandir</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18</a:t>
            </a:fld>
            <a:endParaRPr lang="en-US"/>
          </a:p>
        </p:txBody>
      </p:sp>
      <p:sp>
        <p:nvSpPr>
          <p:cNvPr id="8" name="TextBox 7"/>
          <p:cNvSpPr txBox="1"/>
          <p:nvPr/>
        </p:nvSpPr>
        <p:spPr>
          <a:xfrm>
            <a:off x="677334" y="1511301"/>
            <a:ext cx="8153400" cy="3170099"/>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ul</a:t>
            </a:r>
            <a:r>
              <a:rPr lang="en-US" sz="2000" dirty="0">
                <a:latin typeface="Courier New" pitchFamily="49" charset="0"/>
                <a:cs typeface="Courier New" pitchFamily="49" charset="0"/>
              </a:rPr>
              <a:t>&gt;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$folder = "taxes/old";</a:t>
            </a:r>
          </a:p>
          <a:p>
            <a:r>
              <a:rPr lang="en-US" sz="2000" dirty="0" err="1">
                <a:latin typeface="Courier New" pitchFamily="49" charset="0"/>
                <a:cs typeface="Courier New" pitchFamily="49" charset="0"/>
              </a:rPr>
              <a:t>foreach</a:t>
            </a:r>
            <a:r>
              <a:rPr lang="en-US" sz="2000" dirty="0">
                <a:latin typeface="Courier New" pitchFamily="49" charset="0"/>
                <a:cs typeface="Courier New" pitchFamily="49" charset="0"/>
              </a:rPr>
              <a:t> (</a:t>
            </a:r>
            <a:r>
              <a:rPr lang="en-US" sz="2000" b="1" dirty="0" err="1">
                <a:latin typeface="Courier New" pitchFamily="49" charset="0"/>
                <a:cs typeface="Courier New" pitchFamily="49" charset="0"/>
              </a:rPr>
              <a:t>scandir</a:t>
            </a:r>
            <a:r>
              <a:rPr lang="en-US" sz="2000" b="1" dirty="0">
                <a:latin typeface="Courier New" pitchFamily="49" charset="0"/>
                <a:cs typeface="Courier New" pitchFamily="49" charset="0"/>
              </a:rPr>
              <a:t>($folder) </a:t>
            </a:r>
            <a:r>
              <a:rPr lang="en-US" sz="2000" dirty="0">
                <a:latin typeface="Courier New" pitchFamily="49" charset="0"/>
                <a:cs typeface="Courier New" pitchFamily="49" charset="0"/>
              </a:rPr>
              <a:t>as $filename) {</a:t>
            </a:r>
          </a:p>
          <a:p>
            <a:r>
              <a:rPr lang="en-US" sz="2000" dirty="0">
                <a:latin typeface="Courier New" pitchFamily="49" charset="0"/>
                <a:cs typeface="Courier New" pitchFamily="49" charset="0"/>
              </a:rPr>
              <a:t>	?&gt;</a:t>
            </a:r>
          </a:p>
          <a:p>
            <a:r>
              <a:rPr lang="en-US" sz="2000" dirty="0">
                <a:latin typeface="Courier New" pitchFamily="49" charset="0"/>
                <a:cs typeface="Courier New" pitchFamily="49" charset="0"/>
              </a:rPr>
              <a:t>	&lt;li&gt; &lt;?= $filename ?&gt; &lt;/li&gt;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a:t>
            </a:r>
          </a:p>
          <a:p>
            <a:r>
              <a:rPr lang="en-US" sz="2000" dirty="0">
                <a:latin typeface="Courier New" pitchFamily="49" charset="0"/>
                <a:cs typeface="Courier New" pitchFamily="49" charset="0"/>
              </a:rPr>
              <a:t>?&gt;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ul</a:t>
            </a:r>
            <a:r>
              <a:rPr lang="en-US" sz="2000" dirty="0">
                <a:latin typeface="Courier New" pitchFamily="49" charset="0"/>
                <a:cs typeface="Courier New" pitchFamily="49" charset="0"/>
              </a:rPr>
              <a:t>&gt;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
        <p:nvSpPr>
          <p:cNvPr id="9" name="TextBox 8"/>
          <p:cNvSpPr txBox="1"/>
          <p:nvPr/>
        </p:nvSpPr>
        <p:spPr>
          <a:xfrm>
            <a:off x="677334" y="4959937"/>
            <a:ext cx="8153400" cy="1446550"/>
          </a:xfrm>
          <a:prstGeom prst="rect">
            <a:avLst/>
          </a:prstGeom>
          <a:noFill/>
          <a:ln w="19050">
            <a:solidFill>
              <a:schemeClr val="tx1"/>
            </a:solidFill>
          </a:ln>
        </p:spPr>
        <p:txBody>
          <a:bodyPr wrap="square" rtlCol="0">
            <a:spAutoFit/>
          </a:bodyPr>
          <a:lstStyle/>
          <a:p>
            <a:pPr marL="285750" indent="-285750">
              <a:buFont typeface="Arial" pitchFamily="34" charset="0"/>
              <a:buChar char="•"/>
            </a:pPr>
            <a:r>
              <a:rPr lang="en-US" sz="2200" dirty="0">
                <a:latin typeface="Times New Roman" pitchFamily="18" charset="0"/>
                <a:cs typeface="Times New Roman" pitchFamily="18" charset="0"/>
              </a:rPr>
              <a:t>.</a:t>
            </a:r>
          </a:p>
          <a:p>
            <a:pPr marL="285750" indent="-285750">
              <a:buFont typeface="Arial" pitchFamily="34" charset="0"/>
              <a:buChar char="•"/>
            </a:pPr>
            <a:r>
              <a:rPr lang="en-US" sz="2200" dirty="0">
                <a:latin typeface="Times New Roman" pitchFamily="18" charset="0"/>
                <a:cs typeface="Times New Roman" pitchFamily="18" charset="0"/>
              </a:rPr>
              <a:t>..</a:t>
            </a:r>
          </a:p>
          <a:p>
            <a:pPr marL="285750" indent="-285750">
              <a:buFont typeface="Arial" pitchFamily="34" charset="0"/>
              <a:buChar char="•"/>
            </a:pPr>
            <a:r>
              <a:rPr lang="en-US" sz="2200" dirty="0">
                <a:latin typeface="Times New Roman" pitchFamily="18" charset="0"/>
                <a:cs typeface="Times New Roman" pitchFamily="18" charset="0"/>
              </a:rPr>
              <a:t>2009_w2.pdf</a:t>
            </a:r>
          </a:p>
          <a:p>
            <a:pPr marL="285750" indent="-285750">
              <a:buFont typeface="Arial" pitchFamily="34" charset="0"/>
              <a:buChar char="•"/>
            </a:pPr>
            <a:r>
              <a:rPr lang="en-US" sz="2200" dirty="0">
                <a:latin typeface="Times New Roman" pitchFamily="18" charset="0"/>
                <a:cs typeface="Times New Roman" pitchFamily="18" charset="0"/>
              </a:rPr>
              <a:t>2007_1099.doc</a:t>
            </a:r>
            <a:r>
              <a:rPr lang="en-US" dirty="0">
                <a:latin typeface="Times New Roman" pitchFamily="18" charset="0"/>
                <a:cs typeface="Times New Roman" pitchFamily="18" charset="0"/>
              </a:rPr>
              <a:t>	</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   			      output</a:t>
            </a:r>
          </a:p>
        </p:txBody>
      </p:sp>
    </p:spTree>
    <p:extLst>
      <p:ext uri="{BB962C8B-B14F-4D97-AF65-F5344CB8AC3E}">
        <p14:creationId xmlns:p14="http://schemas.microsoft.com/office/powerpoint/2010/main" val="15716748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6177121"/>
              </p:ext>
            </p:extLst>
          </p:nvPr>
        </p:nvGraphicFramePr>
        <p:xfrm>
          <a:off x="499269" y="911066"/>
          <a:ext cx="3628231" cy="579120"/>
        </p:xfrm>
        <a:graphic>
          <a:graphicData uri="http://schemas.openxmlformats.org/drawingml/2006/table">
            <a:tbl>
              <a:tblPr/>
              <a:tblGrid>
                <a:gridCol w="3628231">
                  <a:extLst>
                    <a:ext uri="{9D8B030D-6E8A-4147-A177-3AD203B41FA5}">
                      <a16:colId xmlns:a16="http://schemas.microsoft.com/office/drawing/2014/main" val="2266728558"/>
                    </a:ext>
                  </a:extLst>
                </a:gridCol>
              </a:tblGrid>
              <a:tr h="0">
                <a:tc>
                  <a:txBody>
                    <a:bodyPr/>
                    <a:lstStyle/>
                    <a:p>
                      <a:r>
                        <a:rPr lang="en-IN" sz="3200" b="1" dirty="0" smtClean="0">
                          <a:solidFill>
                            <a:srgbClr val="610B38"/>
                          </a:solidFill>
                          <a:effectLst/>
                          <a:latin typeface="Times New Roman" panose="02020603050405020304" pitchFamily="18" charset="0"/>
                          <a:cs typeface="Times New Roman" panose="02020603050405020304" pitchFamily="18" charset="0"/>
                        </a:rPr>
                        <a:t>PHP </a:t>
                      </a:r>
                      <a:r>
                        <a:rPr lang="en-IN" sz="3200" b="1" dirty="0">
                          <a:solidFill>
                            <a:srgbClr val="610B38"/>
                          </a:solidFill>
                          <a:effectLst/>
                          <a:latin typeface="Times New Roman" panose="02020603050405020304" pitchFamily="18" charset="0"/>
                          <a:cs typeface="Times New Roman" panose="02020603050405020304" pitchFamily="18" charset="0"/>
                        </a:rPr>
                        <a:t>File Upload</a:t>
                      </a:r>
                    </a:p>
                  </a:txBody>
                  <a:tcPr anchor="ctr">
                    <a:lnL>
                      <a:noFill/>
                    </a:lnL>
                    <a:lnR>
                      <a:noFill/>
                    </a:lnR>
                    <a:lnT>
                      <a:noFill/>
                    </a:lnT>
                    <a:lnB>
                      <a:noFill/>
                    </a:lnB>
                    <a:solidFill>
                      <a:srgbClr val="FFFFFF"/>
                    </a:solidFill>
                  </a:tcPr>
                </a:tc>
                <a:extLst>
                  <a:ext uri="{0D108BD9-81ED-4DB2-BD59-A6C34878D82A}">
                    <a16:rowId xmlns:a16="http://schemas.microsoft.com/office/drawing/2014/main" val="1362504230"/>
                  </a:ext>
                </a:extLst>
              </a:tr>
            </a:tbl>
          </a:graphicData>
        </a:graphic>
      </p:graphicFrame>
      <p:sp>
        <p:nvSpPr>
          <p:cNvPr id="5" name="Rectangle 4"/>
          <p:cNvSpPr/>
          <p:nvPr/>
        </p:nvSpPr>
        <p:spPr>
          <a:xfrm>
            <a:off x="499268" y="1490186"/>
            <a:ext cx="9165431" cy="1323439"/>
          </a:xfrm>
          <a:prstGeom prst="rect">
            <a:avLst/>
          </a:prstGeom>
        </p:spPr>
        <p:txBody>
          <a:bodyPr wrap="square">
            <a:spAutoFit/>
          </a:bodyPr>
          <a:lstStyle/>
          <a:p>
            <a:r>
              <a:rPr lang="en-IN" sz="2000" dirty="0">
                <a:solidFill>
                  <a:srgbClr val="000000"/>
                </a:solidFill>
                <a:latin typeface="Times New Roman" panose="02020603050405020304" pitchFamily="18" charset="0"/>
                <a:cs typeface="Times New Roman" panose="02020603050405020304" pitchFamily="18" charset="0"/>
              </a:rPr>
              <a:t>PHP allows you to upload single and multiple files through few lines of code only.</a:t>
            </a:r>
          </a:p>
          <a:p>
            <a:r>
              <a:rPr lang="en-IN" sz="2000" dirty="0">
                <a:solidFill>
                  <a:srgbClr val="000000"/>
                </a:solidFill>
                <a:latin typeface="Times New Roman" panose="02020603050405020304" pitchFamily="18" charset="0"/>
                <a:cs typeface="Times New Roman" panose="02020603050405020304" pitchFamily="18" charset="0"/>
              </a:rPr>
              <a:t>PHP file upload features allows you to upload binary and text files both. Moreover, you can have the full control over the file to be uploaded through PHP authentication and file operation functions.</a:t>
            </a:r>
            <a:endParaRPr lang="en-IN" sz="2000" b="0" i="0" dirty="0">
              <a:solidFill>
                <a:srgbClr val="000000"/>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499267" y="2969736"/>
            <a:ext cx="9165431" cy="1631216"/>
          </a:xfrm>
          <a:prstGeom prst="rect">
            <a:avLst/>
          </a:prstGeom>
        </p:spPr>
        <p:txBody>
          <a:bodyPr wrap="square">
            <a:spAutoFit/>
          </a:bodyPr>
          <a:lstStyle/>
          <a:p>
            <a:r>
              <a:rPr lang="en-IN" sz="2000" u="sng" dirty="0">
                <a:solidFill>
                  <a:srgbClr val="610B38"/>
                </a:solidFill>
                <a:latin typeface="Times New Roman" panose="02020603050405020304" pitchFamily="18" charset="0"/>
                <a:cs typeface="Times New Roman" panose="02020603050405020304" pitchFamily="18" charset="0"/>
              </a:rPr>
              <a:t>PHP $_</a:t>
            </a:r>
            <a:r>
              <a:rPr lang="en-IN" sz="2000" u="sng" dirty="0" smtClean="0">
                <a:solidFill>
                  <a:srgbClr val="610B38"/>
                </a:solidFill>
                <a:latin typeface="Times New Roman" panose="02020603050405020304" pitchFamily="18" charset="0"/>
                <a:cs typeface="Times New Roman" panose="02020603050405020304" pitchFamily="18" charset="0"/>
              </a:rPr>
              <a:t>FILES</a:t>
            </a:r>
          </a:p>
          <a:p>
            <a:endParaRPr lang="en-IN" sz="2000" dirty="0">
              <a:solidFill>
                <a:srgbClr val="610B38"/>
              </a:solidFill>
              <a:latin typeface="Times New Roman" panose="02020603050405020304" pitchFamily="18" charset="0"/>
              <a:cs typeface="Times New Roman" panose="02020603050405020304" pitchFamily="18" charset="0"/>
            </a:endParaRPr>
          </a:p>
          <a:p>
            <a:r>
              <a:rPr lang="en-IN" sz="2000" dirty="0">
                <a:solidFill>
                  <a:srgbClr val="000000"/>
                </a:solidFill>
                <a:latin typeface="Times New Roman" panose="02020603050405020304" pitchFamily="18" charset="0"/>
                <a:cs typeface="Times New Roman" panose="02020603050405020304" pitchFamily="18" charset="0"/>
              </a:rPr>
              <a:t>The PHP global $_FILES contains all the information of file. By the help of $_FILES global, we can get file name, file type, file size, temp file name and errors associated with file.</a:t>
            </a:r>
            <a:endParaRPr lang="en-IN" sz="2000" b="0" i="0" dirty="0">
              <a:solidFill>
                <a:srgbClr val="000000"/>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423067" y="4757063"/>
            <a:ext cx="5993949" cy="369332"/>
          </a:xfrm>
          <a:prstGeom prst="rect">
            <a:avLst/>
          </a:prstGeom>
        </p:spPr>
        <p:txBody>
          <a:bodyPr wrap="none">
            <a:spAutoFit/>
          </a:bodyPr>
          <a:lstStyle/>
          <a:p>
            <a:r>
              <a:rPr lang="en-IN" dirty="0">
                <a:solidFill>
                  <a:srgbClr val="000000"/>
                </a:solidFill>
                <a:latin typeface="verdana" panose="020B0604030504040204" pitchFamily="34" charset="0"/>
              </a:rPr>
              <a:t>Here, we are assuming that file name is </a:t>
            </a:r>
            <a:r>
              <a:rPr lang="en-IN" i="1" dirty="0">
                <a:solidFill>
                  <a:srgbClr val="000000"/>
                </a:solidFill>
                <a:latin typeface="verdana" panose="020B0604030504040204" pitchFamily="34" charset="0"/>
              </a:rPr>
              <a:t>filename</a:t>
            </a:r>
            <a:r>
              <a:rPr lang="en-IN" dirty="0">
                <a:solidFill>
                  <a:srgbClr val="000000"/>
                </a:solidFill>
                <a:latin typeface="verdana" panose="020B0604030504040204" pitchFamily="34" charset="0"/>
              </a:rPr>
              <a:t>.</a:t>
            </a:r>
            <a:endParaRPr lang="en-IN" dirty="0"/>
          </a:p>
        </p:txBody>
      </p:sp>
    </p:spTree>
    <p:extLst>
      <p:ext uri="{BB962C8B-B14F-4D97-AF65-F5344CB8AC3E}">
        <p14:creationId xmlns:p14="http://schemas.microsoft.com/office/powerpoint/2010/main" val="3417888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07020" y="1656834"/>
            <a:ext cx="1993559" cy="369332"/>
          </a:xfrm>
          <a:prstGeom prst="rect">
            <a:avLst/>
          </a:prstGeom>
        </p:spPr>
        <p:txBody>
          <a:bodyPr wrap="none">
            <a:spAutoFit/>
          </a:bodyPr>
          <a:lstStyle/>
          <a:p>
            <a:r>
              <a:rPr lang="en-IN" u="sng" dirty="0"/>
              <a:t>LEARNING TOPICS</a:t>
            </a:r>
          </a:p>
        </p:txBody>
      </p:sp>
      <p:sp>
        <p:nvSpPr>
          <p:cNvPr id="5" name="Rectangle 4"/>
          <p:cNvSpPr/>
          <p:nvPr/>
        </p:nvSpPr>
        <p:spPr>
          <a:xfrm>
            <a:off x="4007020" y="2026166"/>
            <a:ext cx="1641796" cy="369332"/>
          </a:xfrm>
          <a:prstGeom prst="rect">
            <a:avLst/>
          </a:prstGeom>
        </p:spPr>
        <p:txBody>
          <a:bodyPr wrap="none">
            <a:spAutoFit/>
          </a:bodyPr>
          <a:lstStyle/>
          <a:p>
            <a:pPr marL="285750" indent="-285750">
              <a:buFont typeface="Arial" panose="020B0604020202020204" pitchFamily="34" charset="0"/>
              <a:buChar char="•"/>
            </a:pPr>
            <a:r>
              <a:rPr lang="en-US" dirty="0"/>
              <a:t>include file</a:t>
            </a:r>
            <a:endParaRPr lang="en-IN" dirty="0"/>
          </a:p>
        </p:txBody>
      </p:sp>
      <p:sp>
        <p:nvSpPr>
          <p:cNvPr id="6" name="Rectangle 5"/>
          <p:cNvSpPr/>
          <p:nvPr/>
        </p:nvSpPr>
        <p:spPr>
          <a:xfrm>
            <a:off x="3986886" y="2395498"/>
            <a:ext cx="2302233" cy="369332"/>
          </a:xfrm>
          <a:prstGeom prst="rect">
            <a:avLst/>
          </a:prstGeom>
        </p:spPr>
        <p:txBody>
          <a:bodyPr wrap="none">
            <a:spAutoFit/>
          </a:bodyPr>
          <a:lstStyle/>
          <a:p>
            <a:pPr marL="285750" indent="-285750">
              <a:buFont typeface="Arial" panose="020B0604020202020204" pitchFamily="34" charset="0"/>
              <a:buChar char="•"/>
            </a:pPr>
            <a:r>
              <a:rPr lang="en-US" dirty="0"/>
              <a:t>File </a:t>
            </a:r>
            <a:r>
              <a:rPr lang="en-US" dirty="0" err="1"/>
              <a:t>Input/Output</a:t>
            </a:r>
            <a:endParaRPr lang="en-IN" dirty="0"/>
          </a:p>
        </p:txBody>
      </p:sp>
      <p:sp>
        <p:nvSpPr>
          <p:cNvPr id="7" name="Rectangle 6"/>
          <p:cNvSpPr/>
          <p:nvPr/>
        </p:nvSpPr>
        <p:spPr>
          <a:xfrm>
            <a:off x="4453361" y="2764830"/>
            <a:ext cx="1835759" cy="369332"/>
          </a:xfrm>
          <a:prstGeom prst="rect">
            <a:avLst/>
          </a:prstGeom>
        </p:spPr>
        <p:txBody>
          <a:bodyPr wrap="none">
            <a:spAutoFit/>
          </a:bodyPr>
          <a:lstStyle/>
          <a:p>
            <a:pPr marL="285750" indent="-285750">
              <a:buFont typeface="Arial" panose="020B0604020202020204" pitchFamily="34" charset="0"/>
              <a:buChar char="•"/>
            </a:pPr>
            <a:r>
              <a:rPr lang="en-US" dirty="0"/>
              <a:t>I/O functions</a:t>
            </a:r>
            <a:endParaRPr lang="en-IN" dirty="0"/>
          </a:p>
        </p:txBody>
      </p:sp>
      <p:sp>
        <p:nvSpPr>
          <p:cNvPr id="8" name="Rectangle 7"/>
          <p:cNvSpPr/>
          <p:nvPr/>
        </p:nvSpPr>
        <p:spPr>
          <a:xfrm>
            <a:off x="4453361" y="3134162"/>
            <a:ext cx="2637517" cy="369332"/>
          </a:xfrm>
          <a:prstGeom prst="rect">
            <a:avLst/>
          </a:prstGeom>
        </p:spPr>
        <p:txBody>
          <a:bodyPr wrap="none">
            <a:spAutoFit/>
          </a:bodyPr>
          <a:lstStyle/>
          <a:p>
            <a:pPr marL="285750" indent="-285750">
              <a:buFont typeface="Arial" panose="020B0604020202020204" pitchFamily="34" charset="0"/>
              <a:buChar char="•"/>
            </a:pPr>
            <a:r>
              <a:rPr lang="en-US" dirty="0"/>
              <a:t>Reading/writing files</a:t>
            </a:r>
            <a:endParaRPr lang="en-IN" dirty="0"/>
          </a:p>
        </p:txBody>
      </p:sp>
      <p:sp>
        <p:nvSpPr>
          <p:cNvPr id="9" name="Rectangle 8"/>
          <p:cNvSpPr/>
          <p:nvPr/>
        </p:nvSpPr>
        <p:spPr>
          <a:xfrm>
            <a:off x="4453361" y="3503494"/>
            <a:ext cx="2443298" cy="369332"/>
          </a:xfrm>
          <a:prstGeom prst="rect">
            <a:avLst/>
          </a:prstGeom>
        </p:spPr>
        <p:txBody>
          <a:bodyPr wrap="none">
            <a:spAutoFit/>
          </a:bodyPr>
          <a:lstStyle/>
          <a:p>
            <a:pPr marL="285750" indent="-285750">
              <a:buFont typeface="Arial" panose="020B0604020202020204" pitchFamily="34" charset="0"/>
              <a:buChar char="•"/>
            </a:pPr>
            <a:r>
              <a:rPr lang="en-US" dirty="0"/>
              <a:t>Appending to a file</a:t>
            </a:r>
            <a:endParaRPr lang="en-IN" dirty="0"/>
          </a:p>
        </p:txBody>
      </p:sp>
      <p:sp>
        <p:nvSpPr>
          <p:cNvPr id="10" name="Rectangle 9"/>
          <p:cNvSpPr/>
          <p:nvPr/>
        </p:nvSpPr>
        <p:spPr>
          <a:xfrm>
            <a:off x="4453361" y="3872826"/>
            <a:ext cx="1952779" cy="369332"/>
          </a:xfrm>
          <a:prstGeom prst="rect">
            <a:avLst/>
          </a:prstGeom>
        </p:spPr>
        <p:txBody>
          <a:bodyPr wrap="none">
            <a:spAutoFit/>
          </a:bodyPr>
          <a:lstStyle/>
          <a:p>
            <a:pPr marL="285750" indent="-285750">
              <a:buFont typeface="Arial" panose="020B0604020202020204" pitchFamily="34" charset="0"/>
              <a:buChar char="•"/>
            </a:pPr>
            <a:r>
              <a:rPr lang="en-US" dirty="0">
                <a:latin typeface="Courier New" pitchFamily="49" charset="0"/>
                <a:cs typeface="Courier New" pitchFamily="49" charset="0"/>
              </a:rPr>
              <a:t>file</a:t>
            </a:r>
            <a:r>
              <a:rPr lang="en-US" dirty="0"/>
              <a:t> function</a:t>
            </a:r>
            <a:endParaRPr lang="en-IN" dirty="0"/>
          </a:p>
        </p:txBody>
      </p:sp>
      <p:sp>
        <p:nvSpPr>
          <p:cNvPr id="11" name="Rectangle 10"/>
          <p:cNvSpPr/>
          <p:nvPr/>
        </p:nvSpPr>
        <p:spPr>
          <a:xfrm>
            <a:off x="4007020" y="4242158"/>
            <a:ext cx="2052806" cy="369332"/>
          </a:xfrm>
          <a:prstGeom prst="rect">
            <a:avLst/>
          </a:prstGeom>
        </p:spPr>
        <p:txBody>
          <a:bodyPr wrap="none">
            <a:spAutoFit/>
          </a:bodyPr>
          <a:lstStyle/>
          <a:p>
            <a:pPr marL="285750" indent="-285750">
              <a:buFont typeface="Arial" panose="020B0604020202020204" pitchFamily="34" charset="0"/>
              <a:buChar char="•"/>
            </a:pPr>
            <a:r>
              <a:rPr lang="en-US" dirty="0"/>
              <a:t>PHP Exceptions</a:t>
            </a:r>
            <a:endParaRPr lang="en-IN" dirty="0"/>
          </a:p>
        </p:txBody>
      </p:sp>
      <p:sp>
        <p:nvSpPr>
          <p:cNvPr id="12" name="Rectangle 11"/>
          <p:cNvSpPr/>
          <p:nvPr/>
        </p:nvSpPr>
        <p:spPr>
          <a:xfrm>
            <a:off x="3986886" y="4611490"/>
            <a:ext cx="2251578" cy="369332"/>
          </a:xfrm>
          <a:prstGeom prst="rect">
            <a:avLst/>
          </a:prstGeom>
        </p:spPr>
        <p:txBody>
          <a:bodyPr wrap="none">
            <a:spAutoFit/>
          </a:bodyPr>
          <a:lstStyle/>
          <a:p>
            <a:pPr marL="285750" indent="-285750">
              <a:buFont typeface="Arial" panose="020B0604020202020204" pitchFamily="34" charset="0"/>
              <a:buChar char="•"/>
            </a:pPr>
            <a:r>
              <a:rPr lang="en-IN" b="1" dirty="0">
                <a:latin typeface="Trebuchet MS (Body)"/>
                <a:cs typeface="Times New Roman" panose="02020603050405020304" pitchFamily="18" charset="0"/>
              </a:rPr>
              <a:t>PHP File Upload</a:t>
            </a:r>
          </a:p>
        </p:txBody>
      </p:sp>
    </p:spTree>
    <p:extLst>
      <p:ext uri="{BB962C8B-B14F-4D97-AF65-F5344CB8AC3E}">
        <p14:creationId xmlns:p14="http://schemas.microsoft.com/office/powerpoint/2010/main" val="738174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42900" y="299135"/>
            <a:ext cx="3086100" cy="646331"/>
          </a:xfrm>
          <a:prstGeom prst="rect">
            <a:avLst/>
          </a:prstGeom>
        </p:spPr>
        <p:txBody>
          <a:bodyPr wrap="square">
            <a:spAutoFit/>
          </a:bodyPr>
          <a:lstStyle/>
          <a:p>
            <a:r>
              <a:rPr lang="en-IN" dirty="0">
                <a:solidFill>
                  <a:srgbClr val="610B4B"/>
                </a:solidFill>
                <a:latin typeface="erdana"/>
              </a:rPr>
              <a:t>$_FILES['filename']['name']</a:t>
            </a:r>
          </a:p>
          <a:p>
            <a:r>
              <a:rPr lang="en-IN" dirty="0">
                <a:solidFill>
                  <a:srgbClr val="000000"/>
                </a:solidFill>
                <a:latin typeface="verdana" panose="020B0604030504040204" pitchFamily="34" charset="0"/>
              </a:rPr>
              <a:t>returns file name.</a:t>
            </a:r>
            <a:endParaRPr lang="en-IN" b="0" i="0" dirty="0">
              <a:solidFill>
                <a:srgbClr val="000000"/>
              </a:solidFill>
              <a:effectLst/>
              <a:latin typeface="verdana" panose="020B0604030504040204" pitchFamily="34" charset="0"/>
            </a:endParaRPr>
          </a:p>
        </p:txBody>
      </p:sp>
      <p:sp>
        <p:nvSpPr>
          <p:cNvPr id="8" name="Rectangle 7"/>
          <p:cNvSpPr/>
          <p:nvPr/>
        </p:nvSpPr>
        <p:spPr>
          <a:xfrm>
            <a:off x="342900" y="1061135"/>
            <a:ext cx="3606800" cy="646331"/>
          </a:xfrm>
          <a:prstGeom prst="rect">
            <a:avLst/>
          </a:prstGeom>
        </p:spPr>
        <p:txBody>
          <a:bodyPr wrap="square">
            <a:spAutoFit/>
          </a:bodyPr>
          <a:lstStyle/>
          <a:p>
            <a:r>
              <a:rPr lang="en-IN" dirty="0">
                <a:solidFill>
                  <a:srgbClr val="610B4B"/>
                </a:solidFill>
                <a:latin typeface="erdana"/>
              </a:rPr>
              <a:t>$_FILES['filename']['type']</a:t>
            </a:r>
          </a:p>
          <a:p>
            <a:r>
              <a:rPr lang="en-IN" dirty="0">
                <a:solidFill>
                  <a:srgbClr val="000000"/>
                </a:solidFill>
                <a:latin typeface="verdana" panose="020B0604030504040204" pitchFamily="34" charset="0"/>
              </a:rPr>
              <a:t>returns MIME type of the file.</a:t>
            </a:r>
            <a:endParaRPr lang="en-IN" b="0" i="0" dirty="0">
              <a:solidFill>
                <a:srgbClr val="000000"/>
              </a:solidFill>
              <a:effectLst/>
              <a:latin typeface="verdana" panose="020B0604030504040204" pitchFamily="34" charset="0"/>
            </a:endParaRPr>
          </a:p>
        </p:txBody>
      </p:sp>
      <p:sp>
        <p:nvSpPr>
          <p:cNvPr id="9" name="Rectangle 8"/>
          <p:cNvSpPr/>
          <p:nvPr/>
        </p:nvSpPr>
        <p:spPr>
          <a:xfrm>
            <a:off x="342900" y="1823135"/>
            <a:ext cx="4064000" cy="646331"/>
          </a:xfrm>
          <a:prstGeom prst="rect">
            <a:avLst/>
          </a:prstGeom>
        </p:spPr>
        <p:txBody>
          <a:bodyPr wrap="square">
            <a:spAutoFit/>
          </a:bodyPr>
          <a:lstStyle/>
          <a:p>
            <a:r>
              <a:rPr lang="en-IN" dirty="0">
                <a:solidFill>
                  <a:srgbClr val="610B4B"/>
                </a:solidFill>
                <a:latin typeface="erdana"/>
              </a:rPr>
              <a:t>$_FILES['filename']['size']</a:t>
            </a:r>
          </a:p>
          <a:p>
            <a:r>
              <a:rPr lang="en-IN" dirty="0">
                <a:solidFill>
                  <a:srgbClr val="000000"/>
                </a:solidFill>
                <a:latin typeface="verdana" panose="020B0604030504040204" pitchFamily="34" charset="0"/>
              </a:rPr>
              <a:t>returns size of the file (in bytes).</a:t>
            </a:r>
            <a:endParaRPr lang="en-IN" b="0" i="0" dirty="0">
              <a:solidFill>
                <a:srgbClr val="000000"/>
              </a:solidFill>
              <a:effectLst/>
              <a:latin typeface="verdana" panose="020B0604030504040204" pitchFamily="34" charset="0"/>
            </a:endParaRPr>
          </a:p>
        </p:txBody>
      </p:sp>
      <p:sp>
        <p:nvSpPr>
          <p:cNvPr id="10" name="Rectangle 9"/>
          <p:cNvSpPr/>
          <p:nvPr/>
        </p:nvSpPr>
        <p:spPr>
          <a:xfrm>
            <a:off x="342900" y="2561805"/>
            <a:ext cx="6096000" cy="923330"/>
          </a:xfrm>
          <a:prstGeom prst="rect">
            <a:avLst/>
          </a:prstGeom>
        </p:spPr>
        <p:txBody>
          <a:bodyPr>
            <a:spAutoFit/>
          </a:bodyPr>
          <a:lstStyle/>
          <a:p>
            <a:r>
              <a:rPr lang="en-IN" dirty="0">
                <a:solidFill>
                  <a:srgbClr val="610B4B"/>
                </a:solidFill>
                <a:latin typeface="erdana"/>
              </a:rPr>
              <a:t>$_FILES['filename']['</a:t>
            </a:r>
            <a:r>
              <a:rPr lang="en-IN" dirty="0" err="1">
                <a:solidFill>
                  <a:srgbClr val="610B4B"/>
                </a:solidFill>
                <a:latin typeface="erdana"/>
              </a:rPr>
              <a:t>tmp_name</a:t>
            </a:r>
            <a:r>
              <a:rPr lang="en-IN" dirty="0">
                <a:solidFill>
                  <a:srgbClr val="610B4B"/>
                </a:solidFill>
                <a:latin typeface="erdana"/>
              </a:rPr>
              <a:t>']</a:t>
            </a:r>
          </a:p>
          <a:p>
            <a:r>
              <a:rPr lang="en-IN" dirty="0">
                <a:solidFill>
                  <a:srgbClr val="000000"/>
                </a:solidFill>
                <a:latin typeface="verdana" panose="020B0604030504040204" pitchFamily="34" charset="0"/>
              </a:rPr>
              <a:t>returns temporary file name of the file which was stored on the server.</a:t>
            </a:r>
            <a:endParaRPr lang="en-IN" b="0" i="0" dirty="0">
              <a:solidFill>
                <a:srgbClr val="000000"/>
              </a:solidFill>
              <a:effectLst/>
              <a:latin typeface="verdana" panose="020B0604030504040204" pitchFamily="34" charset="0"/>
            </a:endParaRPr>
          </a:p>
        </p:txBody>
      </p:sp>
      <p:sp>
        <p:nvSpPr>
          <p:cNvPr id="11" name="Rectangle 10"/>
          <p:cNvSpPr/>
          <p:nvPr/>
        </p:nvSpPr>
        <p:spPr>
          <a:xfrm>
            <a:off x="342900" y="3540742"/>
            <a:ext cx="6096000" cy="646331"/>
          </a:xfrm>
          <a:prstGeom prst="rect">
            <a:avLst/>
          </a:prstGeom>
        </p:spPr>
        <p:txBody>
          <a:bodyPr>
            <a:spAutoFit/>
          </a:bodyPr>
          <a:lstStyle/>
          <a:p>
            <a:r>
              <a:rPr lang="en-IN" dirty="0">
                <a:solidFill>
                  <a:srgbClr val="610B4B"/>
                </a:solidFill>
                <a:latin typeface="erdana"/>
              </a:rPr>
              <a:t>$_FILES['filename']['error']</a:t>
            </a:r>
          </a:p>
          <a:p>
            <a:r>
              <a:rPr lang="en-IN" dirty="0">
                <a:solidFill>
                  <a:srgbClr val="000000"/>
                </a:solidFill>
                <a:latin typeface="verdana" panose="020B0604030504040204" pitchFamily="34" charset="0"/>
              </a:rPr>
              <a:t>returns error code associated with this file.</a:t>
            </a:r>
            <a:endParaRPr lang="en-IN" b="0" i="0" dirty="0">
              <a:solidFill>
                <a:srgbClr val="000000"/>
              </a:solidFill>
              <a:effectLst/>
              <a:latin typeface="verdana" panose="020B0604030504040204" pitchFamily="34" charset="0"/>
            </a:endParaRPr>
          </a:p>
        </p:txBody>
      </p:sp>
      <p:sp>
        <p:nvSpPr>
          <p:cNvPr id="12" name="Rectangle 11"/>
          <p:cNvSpPr/>
          <p:nvPr/>
        </p:nvSpPr>
        <p:spPr>
          <a:xfrm>
            <a:off x="342900" y="4331227"/>
            <a:ext cx="9448800" cy="1477328"/>
          </a:xfrm>
          <a:prstGeom prst="rect">
            <a:avLst/>
          </a:prstGeom>
        </p:spPr>
        <p:txBody>
          <a:bodyPr wrap="square">
            <a:spAutoFit/>
          </a:bodyPr>
          <a:lstStyle/>
          <a:p>
            <a:r>
              <a:rPr lang="en-IN" dirty="0" err="1">
                <a:solidFill>
                  <a:srgbClr val="610B38"/>
                </a:solidFill>
                <a:latin typeface="erdana"/>
              </a:rPr>
              <a:t>move_uploaded_file</a:t>
            </a:r>
            <a:r>
              <a:rPr lang="en-IN" dirty="0">
                <a:solidFill>
                  <a:srgbClr val="610B38"/>
                </a:solidFill>
                <a:latin typeface="erdana"/>
              </a:rPr>
              <a:t>() function</a:t>
            </a:r>
          </a:p>
          <a:p>
            <a:r>
              <a:rPr lang="en-IN" dirty="0">
                <a:solidFill>
                  <a:srgbClr val="000000"/>
                </a:solidFill>
                <a:latin typeface="verdana" panose="020B0604030504040204" pitchFamily="34" charset="0"/>
              </a:rPr>
              <a:t>The </a:t>
            </a:r>
            <a:r>
              <a:rPr lang="en-IN" dirty="0" err="1">
                <a:solidFill>
                  <a:srgbClr val="000000"/>
                </a:solidFill>
                <a:latin typeface="verdana" panose="020B0604030504040204" pitchFamily="34" charset="0"/>
              </a:rPr>
              <a:t>move_uploaded_file</a:t>
            </a:r>
            <a:r>
              <a:rPr lang="en-IN" dirty="0">
                <a:solidFill>
                  <a:srgbClr val="000000"/>
                </a:solidFill>
                <a:latin typeface="verdana" panose="020B0604030504040204" pitchFamily="34" charset="0"/>
              </a:rPr>
              <a:t>() function moves the uploaded file to a new location. The </a:t>
            </a:r>
            <a:r>
              <a:rPr lang="en-IN" dirty="0" err="1">
                <a:solidFill>
                  <a:srgbClr val="000000"/>
                </a:solidFill>
                <a:latin typeface="verdana" panose="020B0604030504040204" pitchFamily="34" charset="0"/>
              </a:rPr>
              <a:t>move_uploaded_file</a:t>
            </a:r>
            <a:r>
              <a:rPr lang="en-IN" dirty="0">
                <a:solidFill>
                  <a:srgbClr val="000000"/>
                </a:solidFill>
                <a:latin typeface="verdana" panose="020B0604030504040204" pitchFamily="34" charset="0"/>
              </a:rPr>
              <a:t>() function checks internally if the file is uploaded thorough the POST request. It moves the file if it is uploaded through the POST request.</a:t>
            </a:r>
            <a:endParaRPr lang="en-IN"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2278123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4500" y="101269"/>
            <a:ext cx="1077539" cy="369332"/>
          </a:xfrm>
          <a:prstGeom prst="rect">
            <a:avLst/>
          </a:prstGeom>
        </p:spPr>
        <p:txBody>
          <a:bodyPr wrap="none">
            <a:spAutoFit/>
          </a:bodyPr>
          <a:lstStyle/>
          <a:p>
            <a:r>
              <a:rPr lang="en-IN" b="1" dirty="0">
                <a:solidFill>
                  <a:srgbClr val="000000"/>
                </a:solidFill>
                <a:latin typeface="verdana" panose="020B0604030504040204" pitchFamily="34" charset="0"/>
              </a:rPr>
              <a:t>Syntax</a:t>
            </a:r>
            <a:endParaRPr lang="en-IN" dirty="0"/>
          </a:p>
        </p:txBody>
      </p:sp>
      <p:sp>
        <p:nvSpPr>
          <p:cNvPr id="5" name="Rectangle 4"/>
          <p:cNvSpPr/>
          <p:nvPr/>
        </p:nvSpPr>
        <p:spPr>
          <a:xfrm>
            <a:off x="411769" y="439823"/>
            <a:ext cx="7988300" cy="400110"/>
          </a:xfrm>
          <a:prstGeom prst="rect">
            <a:avLst/>
          </a:prstGeom>
        </p:spPr>
        <p:txBody>
          <a:bodyPr wrap="square">
            <a:spAutoFit/>
          </a:bodyPr>
          <a:lstStyle/>
          <a:p>
            <a:r>
              <a:rPr lang="en-IN" sz="2000" dirty="0">
                <a:solidFill>
                  <a:srgbClr val="000000"/>
                </a:solidFill>
                <a:latin typeface="Times New Roman" panose="02020603050405020304" pitchFamily="18" charset="0"/>
                <a:cs typeface="Times New Roman" panose="02020603050405020304" pitchFamily="18" charset="0"/>
              </a:rPr>
              <a:t>bool </a:t>
            </a:r>
            <a:r>
              <a:rPr lang="en-IN" sz="2000" dirty="0" err="1">
                <a:solidFill>
                  <a:srgbClr val="000000"/>
                </a:solidFill>
                <a:latin typeface="Times New Roman" panose="02020603050405020304" pitchFamily="18" charset="0"/>
                <a:cs typeface="Times New Roman" panose="02020603050405020304" pitchFamily="18" charset="0"/>
              </a:rPr>
              <a:t>move_uploaded_file</a:t>
            </a:r>
            <a:r>
              <a:rPr lang="en-IN" sz="2000" dirty="0">
                <a:solidFill>
                  <a:srgbClr val="000000"/>
                </a:solidFill>
                <a:latin typeface="Times New Roman" panose="02020603050405020304" pitchFamily="18" charset="0"/>
                <a:cs typeface="Times New Roman" panose="02020603050405020304" pitchFamily="18" charset="0"/>
              </a:rPr>
              <a:t> ( string $filename , string $destination )  </a:t>
            </a:r>
            <a:endParaRPr lang="en-IN" sz="2000" dirty="0">
              <a:latin typeface="Times New Roman" panose="02020603050405020304" pitchFamily="18" charset="0"/>
              <a:cs typeface="Times New Roman" panose="02020603050405020304" pitchFamily="18" charset="0"/>
            </a:endParaRPr>
          </a:p>
        </p:txBody>
      </p:sp>
      <p:sp>
        <p:nvSpPr>
          <p:cNvPr id="6" name="Rectangle 5"/>
          <p:cNvSpPr/>
          <p:nvPr/>
        </p:nvSpPr>
        <p:spPr>
          <a:xfrm>
            <a:off x="411769" y="853651"/>
            <a:ext cx="2847896" cy="369332"/>
          </a:xfrm>
          <a:prstGeom prst="rect">
            <a:avLst/>
          </a:prstGeom>
        </p:spPr>
        <p:txBody>
          <a:bodyPr wrap="none">
            <a:spAutoFit/>
          </a:bodyPr>
          <a:lstStyle/>
          <a:p>
            <a:r>
              <a:rPr lang="en-IN" dirty="0">
                <a:solidFill>
                  <a:srgbClr val="610B38"/>
                </a:solidFill>
                <a:latin typeface="erdana"/>
              </a:rPr>
              <a:t>PHP File Upload Example</a:t>
            </a:r>
            <a:endParaRPr lang="en-IN" b="0" i="0" dirty="0">
              <a:solidFill>
                <a:srgbClr val="610B38"/>
              </a:solidFill>
              <a:effectLst/>
              <a:latin typeface="erdana"/>
            </a:endParaRPr>
          </a:p>
        </p:txBody>
      </p:sp>
      <p:sp>
        <p:nvSpPr>
          <p:cNvPr id="7" name="Rectangle 6"/>
          <p:cNvSpPr/>
          <p:nvPr/>
        </p:nvSpPr>
        <p:spPr>
          <a:xfrm>
            <a:off x="444500" y="1236701"/>
            <a:ext cx="2698175" cy="369332"/>
          </a:xfrm>
          <a:prstGeom prst="rect">
            <a:avLst/>
          </a:prstGeom>
        </p:spPr>
        <p:txBody>
          <a:bodyPr wrap="none">
            <a:spAutoFit/>
          </a:bodyPr>
          <a:lstStyle/>
          <a:p>
            <a:r>
              <a:rPr lang="en-IN" i="1" u="sng" dirty="0">
                <a:solidFill>
                  <a:srgbClr val="000000"/>
                </a:solidFill>
                <a:latin typeface="verdana" panose="020B0604030504040204" pitchFamily="34" charset="0"/>
              </a:rPr>
              <a:t>File: uploadform.html</a:t>
            </a:r>
            <a:endParaRPr lang="en-IN" u="sng" dirty="0"/>
          </a:p>
        </p:txBody>
      </p:sp>
      <p:sp>
        <p:nvSpPr>
          <p:cNvPr id="8" name="Rectangle 7"/>
          <p:cNvSpPr/>
          <p:nvPr/>
        </p:nvSpPr>
        <p:spPr>
          <a:xfrm>
            <a:off x="411769" y="1619751"/>
            <a:ext cx="6096000" cy="1569660"/>
          </a:xfrm>
          <a:prstGeom prst="rect">
            <a:avLst/>
          </a:prstGeom>
        </p:spPr>
        <p:txBody>
          <a:bodyPr>
            <a:spAutoFit/>
          </a:bodyPr>
          <a:lstStyle/>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&lt;form action=</a:t>
            </a:r>
            <a:r>
              <a:rPr lang="en-IN" sz="1600" dirty="0">
                <a:solidFill>
                  <a:srgbClr val="0000FF"/>
                </a:solidFill>
                <a:latin typeface="Times New Roman" panose="02020603050405020304" pitchFamily="18" charset="0"/>
                <a:cs typeface="Times New Roman" panose="02020603050405020304" pitchFamily="18" charset="0"/>
              </a:rPr>
              <a:t>"</a:t>
            </a:r>
            <a:r>
              <a:rPr lang="en-IN" sz="1600" dirty="0" err="1">
                <a:solidFill>
                  <a:srgbClr val="0000FF"/>
                </a:solidFill>
                <a:latin typeface="Times New Roman" panose="02020603050405020304" pitchFamily="18" charset="0"/>
                <a:cs typeface="Times New Roman" panose="02020603050405020304" pitchFamily="18" charset="0"/>
              </a:rPr>
              <a:t>uploader.php</a:t>
            </a:r>
            <a:r>
              <a:rPr lang="en-IN" sz="1600" dirty="0">
                <a:solidFill>
                  <a:srgbClr val="0000FF"/>
                </a:solidFill>
                <a:latin typeface="Times New Roman" panose="02020603050405020304" pitchFamily="18" charset="0"/>
                <a:cs typeface="Times New Roman" panose="02020603050405020304" pitchFamily="18" charset="0"/>
              </a:rPr>
              <a:t>"</a:t>
            </a:r>
            <a:r>
              <a:rPr lang="en-IN" sz="1600" dirty="0">
                <a:solidFill>
                  <a:srgbClr val="000000"/>
                </a:solidFill>
                <a:latin typeface="Times New Roman" panose="02020603050405020304" pitchFamily="18" charset="0"/>
                <a:cs typeface="Times New Roman" panose="02020603050405020304" pitchFamily="18" charset="0"/>
              </a:rPr>
              <a:t> method=</a:t>
            </a:r>
            <a:r>
              <a:rPr lang="en-IN" sz="1600" dirty="0">
                <a:solidFill>
                  <a:srgbClr val="0000FF"/>
                </a:solidFill>
                <a:latin typeface="Times New Roman" panose="02020603050405020304" pitchFamily="18" charset="0"/>
                <a:cs typeface="Times New Roman" panose="02020603050405020304" pitchFamily="18" charset="0"/>
              </a:rPr>
              <a:t>"post"</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enctype</a:t>
            </a:r>
            <a:r>
              <a:rPr lang="en-IN" sz="1600" dirty="0">
                <a:solidFill>
                  <a:srgbClr val="000000"/>
                </a:solidFill>
                <a:latin typeface="Times New Roman" panose="02020603050405020304" pitchFamily="18" charset="0"/>
                <a:cs typeface="Times New Roman" panose="02020603050405020304" pitchFamily="18" charset="0"/>
              </a:rPr>
              <a:t>=</a:t>
            </a:r>
            <a:r>
              <a:rPr lang="en-IN" sz="1600" dirty="0">
                <a:solidFill>
                  <a:srgbClr val="0000FF"/>
                </a:solidFill>
                <a:latin typeface="Times New Roman" panose="02020603050405020304" pitchFamily="18" charset="0"/>
                <a:cs typeface="Times New Roman" panose="02020603050405020304" pitchFamily="18" charset="0"/>
              </a:rPr>
              <a:t>"multipart/form-data"</a:t>
            </a:r>
            <a:r>
              <a:rPr lang="en-IN" sz="1600" dirty="0">
                <a:solidFill>
                  <a:srgbClr val="000000"/>
                </a:solidFill>
                <a:latin typeface="Times New Roman" panose="02020603050405020304" pitchFamily="18" charset="0"/>
                <a:cs typeface="Times New Roman" panose="02020603050405020304" pitchFamily="18" charset="0"/>
              </a:rPr>
              <a:t>&gt;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Select File: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&lt;input type=</a:t>
            </a:r>
            <a:r>
              <a:rPr lang="en-IN" sz="1600" dirty="0">
                <a:solidFill>
                  <a:srgbClr val="0000FF"/>
                </a:solidFill>
                <a:latin typeface="Times New Roman" panose="02020603050405020304" pitchFamily="18" charset="0"/>
                <a:cs typeface="Times New Roman" panose="02020603050405020304" pitchFamily="18" charset="0"/>
              </a:rPr>
              <a:t>"file"</a:t>
            </a:r>
            <a:r>
              <a:rPr lang="en-IN" sz="1600" dirty="0">
                <a:solidFill>
                  <a:srgbClr val="000000"/>
                </a:solidFill>
                <a:latin typeface="Times New Roman" panose="02020603050405020304" pitchFamily="18" charset="0"/>
                <a:cs typeface="Times New Roman" panose="02020603050405020304" pitchFamily="18" charset="0"/>
              </a:rPr>
              <a:t> name=</a:t>
            </a:r>
            <a:r>
              <a:rPr lang="en-IN" sz="1600" dirty="0">
                <a:solidFill>
                  <a:srgbClr val="0000FF"/>
                </a:solidFill>
                <a:latin typeface="Times New Roman" panose="02020603050405020304" pitchFamily="18" charset="0"/>
                <a:cs typeface="Times New Roman" panose="02020603050405020304" pitchFamily="18" charset="0"/>
              </a:rPr>
              <a:t>"</a:t>
            </a:r>
            <a:r>
              <a:rPr lang="en-IN" sz="1600" dirty="0" err="1">
                <a:solidFill>
                  <a:srgbClr val="0000FF"/>
                </a:solidFill>
                <a:latin typeface="Times New Roman" panose="02020603050405020304" pitchFamily="18" charset="0"/>
                <a:cs typeface="Times New Roman" panose="02020603050405020304" pitchFamily="18" charset="0"/>
              </a:rPr>
              <a:t>fileToUpload</a:t>
            </a:r>
            <a:r>
              <a:rPr lang="en-IN" sz="1600" dirty="0">
                <a:solidFill>
                  <a:srgbClr val="0000FF"/>
                </a:solidFill>
                <a:latin typeface="Times New Roman" panose="02020603050405020304" pitchFamily="18" charset="0"/>
                <a:cs typeface="Times New Roman" panose="02020603050405020304" pitchFamily="18" charset="0"/>
              </a:rPr>
              <a:t>"</a:t>
            </a:r>
            <a:r>
              <a:rPr lang="en-IN" sz="1600" dirty="0">
                <a:solidFill>
                  <a:srgbClr val="000000"/>
                </a:solidFill>
                <a:latin typeface="Times New Roman" panose="02020603050405020304" pitchFamily="18" charset="0"/>
                <a:cs typeface="Times New Roman" panose="02020603050405020304" pitchFamily="18" charset="0"/>
              </a:rPr>
              <a:t>/&gt;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&lt;input type=</a:t>
            </a:r>
            <a:r>
              <a:rPr lang="en-IN" sz="1600" dirty="0">
                <a:solidFill>
                  <a:srgbClr val="0000FF"/>
                </a:solidFill>
                <a:latin typeface="Times New Roman" panose="02020603050405020304" pitchFamily="18" charset="0"/>
                <a:cs typeface="Times New Roman" panose="02020603050405020304" pitchFamily="18" charset="0"/>
              </a:rPr>
              <a:t>"submit"</a:t>
            </a:r>
            <a:r>
              <a:rPr lang="en-IN" sz="1600" dirty="0">
                <a:solidFill>
                  <a:srgbClr val="000000"/>
                </a:solidFill>
                <a:latin typeface="Times New Roman" panose="02020603050405020304" pitchFamily="18" charset="0"/>
                <a:cs typeface="Times New Roman" panose="02020603050405020304" pitchFamily="18" charset="0"/>
              </a:rPr>
              <a:t> value=</a:t>
            </a:r>
            <a:r>
              <a:rPr lang="en-IN" sz="1600" dirty="0">
                <a:solidFill>
                  <a:srgbClr val="0000FF"/>
                </a:solidFill>
                <a:latin typeface="Times New Roman" panose="02020603050405020304" pitchFamily="18" charset="0"/>
                <a:cs typeface="Times New Roman" panose="02020603050405020304" pitchFamily="18" charset="0"/>
              </a:rPr>
              <a:t>"Upload Image"</a:t>
            </a:r>
            <a:r>
              <a:rPr lang="en-IN" sz="1600" dirty="0">
                <a:solidFill>
                  <a:srgbClr val="000000"/>
                </a:solidFill>
                <a:latin typeface="Times New Roman" panose="02020603050405020304" pitchFamily="18" charset="0"/>
                <a:cs typeface="Times New Roman" panose="02020603050405020304" pitchFamily="18" charset="0"/>
              </a:rPr>
              <a:t> name=</a:t>
            </a:r>
            <a:r>
              <a:rPr lang="en-IN" sz="1600" dirty="0">
                <a:solidFill>
                  <a:srgbClr val="0000FF"/>
                </a:solidFill>
                <a:latin typeface="Times New Roman" panose="02020603050405020304" pitchFamily="18" charset="0"/>
                <a:cs typeface="Times New Roman" panose="02020603050405020304" pitchFamily="18" charset="0"/>
              </a:rPr>
              <a:t>"submit"</a:t>
            </a:r>
            <a:r>
              <a:rPr lang="en-IN" sz="1600" dirty="0">
                <a:solidFill>
                  <a:srgbClr val="000000"/>
                </a:solidFill>
                <a:latin typeface="Times New Roman" panose="02020603050405020304" pitchFamily="18" charset="0"/>
                <a:cs typeface="Times New Roman" panose="02020603050405020304" pitchFamily="18" charset="0"/>
              </a:rPr>
              <a:t>/&gt;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&lt;/form&gt;  </a:t>
            </a:r>
            <a:endParaRPr lang="en-IN" sz="1600" b="0" i="0" dirty="0">
              <a:solidFill>
                <a:srgbClr val="000000"/>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444500" y="3189411"/>
            <a:ext cx="2299027" cy="369332"/>
          </a:xfrm>
          <a:prstGeom prst="rect">
            <a:avLst/>
          </a:prstGeom>
        </p:spPr>
        <p:txBody>
          <a:bodyPr wrap="none">
            <a:spAutoFit/>
          </a:bodyPr>
          <a:lstStyle/>
          <a:p>
            <a:r>
              <a:rPr lang="en-IN" i="1" u="sng" dirty="0">
                <a:solidFill>
                  <a:srgbClr val="000000"/>
                </a:solidFill>
                <a:latin typeface="verdana" panose="020B0604030504040204" pitchFamily="34" charset="0"/>
              </a:rPr>
              <a:t>File: </a:t>
            </a:r>
            <a:r>
              <a:rPr lang="en-IN" i="1" u="sng" dirty="0" err="1">
                <a:solidFill>
                  <a:srgbClr val="000000"/>
                </a:solidFill>
                <a:latin typeface="verdana" panose="020B0604030504040204" pitchFamily="34" charset="0"/>
              </a:rPr>
              <a:t>uploader.php</a:t>
            </a:r>
            <a:endParaRPr lang="en-IN" u="sng" dirty="0"/>
          </a:p>
        </p:txBody>
      </p:sp>
      <p:sp>
        <p:nvSpPr>
          <p:cNvPr id="10" name="Rectangle 9"/>
          <p:cNvSpPr/>
          <p:nvPr/>
        </p:nvSpPr>
        <p:spPr>
          <a:xfrm>
            <a:off x="506039" y="3558743"/>
            <a:ext cx="6096000" cy="2862322"/>
          </a:xfrm>
          <a:prstGeom prst="rect">
            <a:avLst/>
          </a:prstGeom>
        </p:spPr>
        <p:txBody>
          <a:bodyPr>
            <a:spAutoFit/>
          </a:bodyPr>
          <a:lstStyle/>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&lt;?</a:t>
            </a:r>
            <a:r>
              <a:rPr lang="en-IN" sz="1500" dirty="0" err="1">
                <a:solidFill>
                  <a:srgbClr val="000000"/>
                </a:solidFill>
                <a:latin typeface="Times New Roman" panose="02020603050405020304" pitchFamily="18" charset="0"/>
                <a:cs typeface="Times New Roman" panose="02020603050405020304" pitchFamily="18" charset="0"/>
              </a:rPr>
              <a:t>php</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a:t>
            </a:r>
            <a:r>
              <a:rPr lang="en-IN" sz="1500" dirty="0" err="1">
                <a:solidFill>
                  <a:srgbClr val="000000"/>
                </a:solidFill>
                <a:latin typeface="Times New Roman" panose="02020603050405020304" pitchFamily="18" charset="0"/>
                <a:cs typeface="Times New Roman" panose="02020603050405020304" pitchFamily="18" charset="0"/>
              </a:rPr>
              <a:t>target_path</a:t>
            </a:r>
            <a:r>
              <a:rPr lang="en-IN" sz="1500" dirty="0">
                <a:solidFill>
                  <a:srgbClr val="000000"/>
                </a:solidFill>
                <a:latin typeface="Times New Roman" panose="02020603050405020304" pitchFamily="18" charset="0"/>
                <a:cs typeface="Times New Roman" panose="02020603050405020304" pitchFamily="18" charset="0"/>
              </a:rPr>
              <a:t> = </a:t>
            </a:r>
            <a:r>
              <a:rPr lang="en-IN" sz="1500" dirty="0">
                <a:solidFill>
                  <a:srgbClr val="0000FF"/>
                </a:solidFill>
                <a:latin typeface="Times New Roman" panose="02020603050405020304" pitchFamily="18" charset="0"/>
                <a:cs typeface="Times New Roman" panose="02020603050405020304" pitchFamily="18" charset="0"/>
              </a:rPr>
              <a:t>"e:/"</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a:t>
            </a:r>
            <a:r>
              <a:rPr lang="en-IN" sz="1500" dirty="0" err="1">
                <a:solidFill>
                  <a:srgbClr val="000000"/>
                </a:solidFill>
                <a:latin typeface="Times New Roman" panose="02020603050405020304" pitchFamily="18" charset="0"/>
                <a:cs typeface="Times New Roman" panose="02020603050405020304" pitchFamily="18" charset="0"/>
              </a:rPr>
              <a:t>target_path</a:t>
            </a:r>
            <a:r>
              <a:rPr lang="en-IN" sz="1500" dirty="0">
                <a:solidFill>
                  <a:srgbClr val="000000"/>
                </a:solidFill>
                <a:latin typeface="Times New Roman" panose="02020603050405020304" pitchFamily="18" charset="0"/>
                <a:cs typeface="Times New Roman" panose="02020603050405020304" pitchFamily="18" charset="0"/>
              </a:rPr>
              <a:t> = $</a:t>
            </a:r>
            <a:r>
              <a:rPr lang="en-IN" sz="1500" dirty="0" err="1">
                <a:solidFill>
                  <a:srgbClr val="000000"/>
                </a:solidFill>
                <a:latin typeface="Times New Roman" panose="02020603050405020304" pitchFamily="18" charset="0"/>
                <a:cs typeface="Times New Roman" panose="02020603050405020304" pitchFamily="18" charset="0"/>
              </a:rPr>
              <a:t>target_path.basename</a:t>
            </a:r>
            <a:r>
              <a:rPr lang="en-IN" sz="1500" dirty="0">
                <a:solidFill>
                  <a:srgbClr val="000000"/>
                </a:solidFill>
                <a:latin typeface="Times New Roman" panose="02020603050405020304" pitchFamily="18" charset="0"/>
                <a:cs typeface="Times New Roman" panose="02020603050405020304" pitchFamily="18" charset="0"/>
              </a:rPr>
              <a:t>( $_FILES[</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err="1">
                <a:solidFill>
                  <a:srgbClr val="0000FF"/>
                </a:solidFill>
                <a:latin typeface="Times New Roman" panose="02020603050405020304" pitchFamily="18" charset="0"/>
                <a:cs typeface="Times New Roman" panose="02020603050405020304" pitchFamily="18" charset="0"/>
              </a:rPr>
              <a:t>fileToUpload</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a:solidFill>
                  <a:srgbClr val="000000"/>
                </a:solidFill>
                <a:latin typeface="Times New Roman" panose="02020603050405020304" pitchFamily="18" charset="0"/>
                <a:cs typeface="Times New Roman" panose="02020603050405020304" pitchFamily="18" charset="0"/>
              </a:rPr>
              <a:t>][</a:t>
            </a:r>
            <a:r>
              <a:rPr lang="en-IN" sz="1500" dirty="0">
                <a:solidFill>
                  <a:srgbClr val="0000FF"/>
                </a:solidFill>
                <a:latin typeface="Times New Roman" panose="02020603050405020304" pitchFamily="18" charset="0"/>
                <a:cs typeface="Times New Roman" panose="02020603050405020304" pitchFamily="18" charset="0"/>
              </a:rPr>
              <a:t>'name'</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b="1" dirty="0">
                <a:solidFill>
                  <a:srgbClr val="006699"/>
                </a:solidFill>
                <a:latin typeface="Times New Roman" panose="02020603050405020304" pitchFamily="18" charset="0"/>
                <a:cs typeface="Times New Roman" panose="02020603050405020304" pitchFamily="18" charset="0"/>
              </a:rPr>
              <a:t>if</a:t>
            </a:r>
            <a:r>
              <a:rPr lang="en-IN" sz="1500" dirty="0">
                <a:solidFill>
                  <a:srgbClr val="000000"/>
                </a:solidFill>
                <a:latin typeface="Times New Roman" panose="02020603050405020304" pitchFamily="18" charset="0"/>
                <a:cs typeface="Times New Roman" panose="02020603050405020304" pitchFamily="18" charset="0"/>
              </a:rPr>
              <a:t>(</a:t>
            </a:r>
            <a:r>
              <a:rPr lang="en-IN" sz="1500" dirty="0" err="1">
                <a:solidFill>
                  <a:srgbClr val="000000"/>
                </a:solidFill>
                <a:latin typeface="Times New Roman" panose="02020603050405020304" pitchFamily="18" charset="0"/>
                <a:cs typeface="Times New Roman" panose="02020603050405020304" pitchFamily="18" charset="0"/>
              </a:rPr>
              <a:t>move_uploaded_file</a:t>
            </a:r>
            <a:r>
              <a:rPr lang="en-IN" sz="1500" dirty="0">
                <a:solidFill>
                  <a:srgbClr val="000000"/>
                </a:solidFill>
                <a:latin typeface="Times New Roman" panose="02020603050405020304" pitchFamily="18" charset="0"/>
                <a:cs typeface="Times New Roman" panose="02020603050405020304" pitchFamily="18" charset="0"/>
              </a:rPr>
              <a:t>($_FILES[</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err="1">
                <a:solidFill>
                  <a:srgbClr val="0000FF"/>
                </a:solidFill>
                <a:latin typeface="Times New Roman" panose="02020603050405020304" pitchFamily="18" charset="0"/>
                <a:cs typeface="Times New Roman" panose="02020603050405020304" pitchFamily="18" charset="0"/>
              </a:rPr>
              <a:t>fileToUpload</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a:solidFill>
                  <a:srgbClr val="000000"/>
                </a:solidFill>
                <a:latin typeface="Times New Roman" panose="02020603050405020304" pitchFamily="18" charset="0"/>
                <a:cs typeface="Times New Roman" panose="02020603050405020304" pitchFamily="18" charset="0"/>
              </a:rPr>
              <a:t>][</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err="1">
                <a:solidFill>
                  <a:srgbClr val="0000FF"/>
                </a:solidFill>
                <a:latin typeface="Times New Roman" panose="02020603050405020304" pitchFamily="18" charset="0"/>
                <a:cs typeface="Times New Roman" panose="02020603050405020304" pitchFamily="18" charset="0"/>
              </a:rPr>
              <a:t>tmp_name</a:t>
            </a:r>
            <a:r>
              <a:rPr lang="en-IN" sz="1500" dirty="0">
                <a:solidFill>
                  <a:srgbClr val="0000FF"/>
                </a:solidFill>
                <a:latin typeface="Times New Roman" panose="02020603050405020304" pitchFamily="18" charset="0"/>
                <a:cs typeface="Times New Roman" panose="02020603050405020304" pitchFamily="18" charset="0"/>
              </a:rPr>
              <a: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target_path</a:t>
            </a:r>
            <a:r>
              <a:rPr lang="en-IN" sz="1500" dirty="0">
                <a:solidFill>
                  <a:srgbClr val="000000"/>
                </a:solidFill>
                <a:latin typeface="Times New Roman" panose="02020603050405020304" pitchFamily="18" charset="0"/>
                <a:cs typeface="Times New Roman" panose="02020603050405020304" pitchFamily="18" charset="0"/>
              </a:rPr>
              <a:t>)) {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echo </a:t>
            </a:r>
            <a:r>
              <a:rPr lang="en-IN" sz="1500" dirty="0">
                <a:solidFill>
                  <a:srgbClr val="0000FF"/>
                </a:solidFill>
                <a:latin typeface="Times New Roman" panose="02020603050405020304" pitchFamily="18" charset="0"/>
                <a:cs typeface="Times New Roman" panose="02020603050405020304" pitchFamily="18" charset="0"/>
              </a:rPr>
              <a:t>"File uploaded successfully!"</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else</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echo </a:t>
            </a:r>
            <a:r>
              <a:rPr lang="en-IN" sz="1500" dirty="0">
                <a:solidFill>
                  <a:srgbClr val="0000FF"/>
                </a:solidFill>
                <a:latin typeface="Times New Roman" panose="02020603050405020304" pitchFamily="18" charset="0"/>
                <a:cs typeface="Times New Roman" panose="02020603050405020304" pitchFamily="18" charset="0"/>
              </a:rPr>
              <a:t>"Sorry, file not uploaded, please try again!"</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?&gt;  </a:t>
            </a:r>
            <a:endParaRPr lang="en-IN" sz="15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452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PHP Exceptions</a:t>
            </a:r>
            <a:endParaRPr lang="en-US" dirty="0"/>
          </a:p>
        </p:txBody>
      </p:sp>
      <p:sp>
        <p:nvSpPr>
          <p:cNvPr id="4" name="Slide Number Placeholder 3"/>
          <p:cNvSpPr>
            <a:spLocks noGrp="1"/>
          </p:cNvSpPr>
          <p:nvPr>
            <p:ph type="sldNum" sz="quarter" idx="12"/>
          </p:nvPr>
        </p:nvSpPr>
        <p:spPr/>
        <p:txBody>
          <a:bodyPr/>
          <a:lstStyle/>
          <a:p>
            <a:fld id="{70CCEE58-BB30-497C-96AB-9A497C174467}" type="slidenum">
              <a:rPr lang="en-US" smtClean="0"/>
              <a:t>22</a:t>
            </a:fld>
            <a:endParaRPr lang="en-US"/>
          </a:p>
        </p:txBody>
      </p:sp>
    </p:spTree>
    <p:extLst>
      <p:ext uri="{BB962C8B-B14F-4D97-AF65-F5344CB8AC3E}">
        <p14:creationId xmlns:p14="http://schemas.microsoft.com/office/powerpoint/2010/main" val="6215192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a:t>
            </a:r>
            <a:endParaRPr lang="en-US" dirty="0"/>
          </a:p>
        </p:txBody>
      </p:sp>
      <p:sp>
        <p:nvSpPr>
          <p:cNvPr id="3" name="Content Placeholder 2"/>
          <p:cNvSpPr>
            <a:spLocks noGrp="1"/>
          </p:cNvSpPr>
          <p:nvPr>
            <p:ph idx="1"/>
          </p:nvPr>
        </p:nvSpPr>
        <p:spPr>
          <a:xfrm>
            <a:off x="677334" y="1545562"/>
            <a:ext cx="8153400" cy="4495800"/>
          </a:xfrm>
        </p:spPr>
        <p:txBody>
          <a:bodyPr>
            <a:normAutofit/>
          </a:bodyPr>
          <a:lstStyle/>
          <a:p>
            <a:r>
              <a:rPr lang="en-US" dirty="0" smtClean="0"/>
              <a:t>Used </a:t>
            </a:r>
            <a:r>
              <a:rPr lang="en-US" dirty="0"/>
              <a:t>to change the normal flow of the code execution if a specified error (exceptional) condition occurs.</a:t>
            </a:r>
          </a:p>
          <a:p>
            <a:r>
              <a:rPr lang="en-US" dirty="0"/>
              <a:t>W</a:t>
            </a:r>
            <a:r>
              <a:rPr lang="en-US" dirty="0" smtClean="0"/>
              <a:t>hat </a:t>
            </a:r>
            <a:r>
              <a:rPr lang="en-US" dirty="0"/>
              <a:t>normally happens when an exception is triggered:</a:t>
            </a:r>
          </a:p>
          <a:p>
            <a:pPr lvl="1"/>
            <a:r>
              <a:rPr lang="en-US" dirty="0"/>
              <a:t>c</a:t>
            </a:r>
            <a:r>
              <a:rPr lang="en-US" dirty="0" smtClean="0"/>
              <a:t>urrent </a:t>
            </a:r>
            <a:r>
              <a:rPr lang="en-US" dirty="0"/>
              <a:t>code state is saved</a:t>
            </a:r>
          </a:p>
          <a:p>
            <a:pPr lvl="1"/>
            <a:r>
              <a:rPr lang="en-US" dirty="0" smtClean="0"/>
              <a:t>code </a:t>
            </a:r>
            <a:r>
              <a:rPr lang="en-US" dirty="0"/>
              <a:t>execution will switch to a predefined (custom) exception handler function</a:t>
            </a:r>
          </a:p>
          <a:p>
            <a:pPr lvl="1"/>
            <a:r>
              <a:rPr lang="en-US" dirty="0" smtClean="0"/>
              <a:t>the </a:t>
            </a:r>
            <a:r>
              <a:rPr lang="en-US" dirty="0"/>
              <a:t>handler may then </a:t>
            </a:r>
            <a:endParaRPr lang="en-US" dirty="0" smtClean="0"/>
          </a:p>
          <a:p>
            <a:pPr lvl="2"/>
            <a:r>
              <a:rPr lang="en-US" dirty="0" smtClean="0"/>
              <a:t>resume </a:t>
            </a:r>
            <a:r>
              <a:rPr lang="en-US" dirty="0"/>
              <a:t>the execution from the saved code state, </a:t>
            </a:r>
            <a:endParaRPr lang="en-US" dirty="0" smtClean="0"/>
          </a:p>
          <a:p>
            <a:pPr lvl="2"/>
            <a:r>
              <a:rPr lang="en-US" dirty="0" smtClean="0"/>
              <a:t>terminate </a:t>
            </a:r>
            <a:r>
              <a:rPr lang="en-US" dirty="0"/>
              <a:t>the script execution or </a:t>
            </a:r>
            <a:endParaRPr lang="en-US" dirty="0" smtClean="0"/>
          </a:p>
          <a:p>
            <a:pPr lvl="2"/>
            <a:r>
              <a:rPr lang="en-US" dirty="0" smtClean="0"/>
              <a:t>continue </a:t>
            </a:r>
            <a:r>
              <a:rPr lang="en-US" dirty="0"/>
              <a:t>the script from a different location in the code</a:t>
            </a:r>
          </a:p>
          <a:p>
            <a:endParaRPr lang="en-US" dirty="0"/>
          </a:p>
        </p:txBody>
      </p:sp>
      <p:sp>
        <p:nvSpPr>
          <p:cNvPr id="5" name="Slide Number Placeholder 4"/>
          <p:cNvSpPr>
            <a:spLocks noGrp="1"/>
          </p:cNvSpPr>
          <p:nvPr>
            <p:ph type="sldNum" sz="quarter" idx="12"/>
          </p:nvPr>
        </p:nvSpPr>
        <p:spPr/>
        <p:txBody>
          <a:bodyPr>
            <a:normAutofit/>
          </a:bodyPr>
          <a:lstStyle/>
          <a:p>
            <a:fld id="{70CCEE58-BB30-497C-96AB-9A497C174467}" type="slidenum">
              <a:rPr lang="en-US" smtClean="0"/>
              <a:t>23</a:t>
            </a:fld>
            <a:endParaRPr lang="en-US"/>
          </a:p>
        </p:txBody>
      </p:sp>
    </p:spTree>
    <p:extLst>
      <p:ext uri="{BB962C8B-B14F-4D97-AF65-F5344CB8AC3E}">
        <p14:creationId xmlns:p14="http://schemas.microsoft.com/office/powerpoint/2010/main" val="24852470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example</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24</a:t>
            </a:fld>
            <a:endParaRPr lang="en-US"/>
          </a:p>
        </p:txBody>
      </p:sp>
      <p:sp>
        <p:nvSpPr>
          <p:cNvPr id="8" name="TextBox 7"/>
          <p:cNvSpPr txBox="1"/>
          <p:nvPr/>
        </p:nvSpPr>
        <p:spPr>
          <a:xfrm>
            <a:off x="677334" y="1397001"/>
            <a:ext cx="8153400" cy="4401205"/>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//create function with an exception</a:t>
            </a:r>
          </a:p>
          <a:p>
            <a:r>
              <a:rPr lang="en-US" sz="2000" dirty="0">
                <a:latin typeface="Courier New" pitchFamily="49" charset="0"/>
                <a:cs typeface="Courier New" pitchFamily="49" charset="0"/>
              </a:rPr>
              <a:t>function </a:t>
            </a:r>
            <a:r>
              <a:rPr lang="en-US" sz="2000" dirty="0" err="1">
                <a:latin typeface="Courier New" pitchFamily="49" charset="0"/>
                <a:cs typeface="Courier New" pitchFamily="49" charset="0"/>
              </a:rPr>
              <a:t>checkStr</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str</a:t>
            </a:r>
            <a:r>
              <a:rPr lang="en-US" sz="2000" dirty="0">
                <a:latin typeface="Courier New" pitchFamily="49" charset="0"/>
                <a:cs typeface="Courier New" pitchFamily="49" charset="0"/>
              </a:rPr>
              <a:t>)</a:t>
            </a:r>
          </a:p>
          <a:p>
            <a:r>
              <a:rPr lang="en-US" sz="2000" dirty="0">
                <a:latin typeface="Courier New" pitchFamily="49" charset="0"/>
                <a:cs typeface="Courier New" pitchFamily="49" charset="0"/>
              </a:rPr>
              <a:t>  {</a:t>
            </a:r>
          </a:p>
          <a:p>
            <a:r>
              <a:rPr lang="en-US" sz="2000" dirty="0">
                <a:latin typeface="Courier New" pitchFamily="49" charset="0"/>
                <a:cs typeface="Courier New" pitchFamily="49" charset="0"/>
              </a:rPr>
              <a:t>  if(</a:t>
            </a:r>
            <a:r>
              <a:rPr lang="en-US" sz="2000" dirty="0" err="1">
                <a:latin typeface="Courier New" pitchFamily="49" charset="0"/>
                <a:cs typeface="Courier New" pitchFamily="49" charset="0"/>
              </a:rPr>
              <a:t>strcmp</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str</a:t>
            </a:r>
            <a:r>
              <a:rPr lang="en-US" sz="2000" dirty="0">
                <a:latin typeface="Courier New" pitchFamily="49" charset="0"/>
                <a:cs typeface="Courier New" pitchFamily="49" charset="0"/>
              </a:rPr>
              <a:t>, “correct”)!= 0)</a:t>
            </a:r>
          </a:p>
          <a:p>
            <a:r>
              <a:rPr lang="en-US" sz="2000" dirty="0">
                <a:latin typeface="Courier New" pitchFamily="49" charset="0"/>
                <a:cs typeface="Courier New" pitchFamily="49" charset="0"/>
              </a:rPr>
              <a:t>    {</a:t>
            </a:r>
          </a:p>
          <a:p>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throw new Exception(“String is not correct!");</a:t>
            </a:r>
          </a:p>
          <a:p>
            <a:r>
              <a:rPr lang="en-US" sz="2000" dirty="0">
                <a:latin typeface="Courier New" pitchFamily="49" charset="0"/>
                <a:cs typeface="Courier New" pitchFamily="49" charset="0"/>
              </a:rPr>
              <a:t>    }</a:t>
            </a:r>
          </a:p>
          <a:p>
            <a:r>
              <a:rPr lang="en-US" sz="2000" dirty="0">
                <a:latin typeface="Courier New" pitchFamily="49" charset="0"/>
                <a:cs typeface="Courier New" pitchFamily="49" charset="0"/>
              </a:rPr>
              <a:t>  return true;</a:t>
            </a:r>
          </a:p>
          <a:p>
            <a:r>
              <a:rPr lang="en-US" sz="2000" dirty="0">
                <a:latin typeface="Courier New" pitchFamily="49" charset="0"/>
                <a:cs typeface="Courier New" pitchFamily="49" charset="0"/>
              </a:rPr>
              <a:t>  }</a:t>
            </a:r>
          </a:p>
          <a:p>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//trigger exception</a:t>
            </a:r>
          </a:p>
          <a:p>
            <a:r>
              <a:rPr lang="en-US" sz="2000" dirty="0" err="1">
                <a:latin typeface="Courier New" pitchFamily="49" charset="0"/>
                <a:cs typeface="Courier New" pitchFamily="49" charset="0"/>
              </a:rPr>
              <a:t>checkStr</a:t>
            </a:r>
            <a:r>
              <a:rPr lang="en-US" sz="2000" dirty="0">
                <a:latin typeface="Courier New" pitchFamily="49" charset="0"/>
                <a:cs typeface="Courier New" pitchFamily="49" charset="0"/>
              </a:rPr>
              <a:t>(“wrong”);</a:t>
            </a:r>
          </a:p>
          <a:p>
            <a:r>
              <a:rPr lang="en-US" sz="2000" dirty="0">
                <a:latin typeface="Courier New" pitchFamily="49" charset="0"/>
                <a:cs typeface="Courier New" pitchFamily="49" charset="0"/>
              </a:rPr>
              <a:t>?&gt; </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41246169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5100"/>
            <a:ext cx="8596668" cy="1320800"/>
          </a:xfrm>
        </p:spPr>
        <p:txBody>
          <a:bodyPr/>
          <a:lstStyle/>
          <a:p>
            <a:r>
              <a:rPr lang="en-US" dirty="0" smtClean="0"/>
              <a:t>Exception example (cont.)</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25</a:t>
            </a:fld>
            <a:endParaRPr lang="en-US"/>
          </a:p>
        </p:txBody>
      </p:sp>
      <p:sp>
        <p:nvSpPr>
          <p:cNvPr id="8" name="TextBox 7"/>
          <p:cNvSpPr txBox="1"/>
          <p:nvPr/>
        </p:nvSpPr>
        <p:spPr>
          <a:xfrm>
            <a:off x="677334" y="855143"/>
            <a:ext cx="7272868" cy="5816977"/>
          </a:xfrm>
          <a:prstGeom prst="rect">
            <a:avLst/>
          </a:prstGeom>
          <a:solidFill>
            <a:srgbClr val="EEC4EE"/>
          </a:solidFill>
          <a:ln w="19050">
            <a:solidFill>
              <a:schemeClr val="tx1"/>
            </a:solidFill>
          </a:ln>
        </p:spPr>
        <p:txBody>
          <a:bodyPr wrap="square" rtlCol="0">
            <a:spAutoFit/>
          </a:bodyPr>
          <a:lstStyle/>
          <a:p>
            <a:r>
              <a:rPr lang="en-US" sz="1600" dirty="0">
                <a:latin typeface="Courier New" pitchFamily="49" charset="0"/>
                <a:cs typeface="Courier New" pitchFamily="49" charset="0"/>
              </a:rPr>
              <a:t>&lt;?</a:t>
            </a:r>
            <a:r>
              <a:rPr lang="en-US" sz="1600" dirty="0" err="1">
                <a:latin typeface="Courier New" pitchFamily="49" charset="0"/>
                <a:cs typeface="Courier New" pitchFamily="49" charset="0"/>
              </a:rPr>
              <a:t>php</a:t>
            </a:r>
            <a:endParaRPr lang="en-US" sz="1600" dirty="0">
              <a:latin typeface="Courier New" pitchFamily="49" charset="0"/>
              <a:cs typeface="Courier New" pitchFamily="49" charset="0"/>
            </a:endParaRPr>
          </a:p>
          <a:p>
            <a:r>
              <a:rPr lang="en-US" sz="1600" dirty="0">
                <a:latin typeface="Courier New" pitchFamily="49" charset="0"/>
                <a:cs typeface="Courier New" pitchFamily="49" charset="0"/>
              </a:rPr>
              <a:t>//create function with an exception</a:t>
            </a:r>
          </a:p>
          <a:p>
            <a:r>
              <a:rPr lang="en-US" sz="1600" dirty="0">
                <a:latin typeface="Courier New" pitchFamily="49" charset="0"/>
                <a:cs typeface="Courier New" pitchFamily="49" charset="0"/>
              </a:rPr>
              <a:t>function </a:t>
            </a:r>
            <a:r>
              <a:rPr lang="en-US" sz="1600" dirty="0" err="1">
                <a:latin typeface="Courier New" pitchFamily="49" charset="0"/>
                <a:cs typeface="Courier New" pitchFamily="49" charset="0"/>
              </a:rPr>
              <a:t>checkStr</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str</a:t>
            </a:r>
            <a:r>
              <a:rPr lang="en-US" sz="1600" dirty="0">
                <a:latin typeface="Courier New" pitchFamily="49" charset="0"/>
                <a:cs typeface="Courier New" pitchFamily="49" charset="0"/>
              </a:rPr>
              <a:t>)</a:t>
            </a:r>
          </a:p>
          <a:p>
            <a:r>
              <a:rPr lang="en-US" sz="1600" dirty="0">
                <a:latin typeface="Courier New" pitchFamily="49" charset="0"/>
                <a:cs typeface="Courier New" pitchFamily="49" charset="0"/>
              </a:rPr>
              <a:t>  {</a:t>
            </a:r>
          </a:p>
          <a:p>
            <a:r>
              <a:rPr lang="en-US" sz="1600" dirty="0">
                <a:latin typeface="Courier New" pitchFamily="49" charset="0"/>
                <a:cs typeface="Courier New" pitchFamily="49" charset="0"/>
              </a:rPr>
              <a:t>  …</a:t>
            </a:r>
          </a:p>
          <a:p>
            <a:r>
              <a:rPr lang="en-US" sz="1600" dirty="0">
                <a:latin typeface="Courier New" pitchFamily="49" charset="0"/>
                <a:cs typeface="Courier New" pitchFamily="49" charset="0"/>
              </a:rPr>
              <a:t>  }</a:t>
            </a:r>
          </a:p>
          <a:p>
            <a:endParaRPr lang="en-US" sz="1600" dirty="0">
              <a:latin typeface="Courier New" pitchFamily="49" charset="0"/>
              <a:cs typeface="Courier New" pitchFamily="49" charset="0"/>
            </a:endParaRPr>
          </a:p>
          <a:p>
            <a:r>
              <a:rPr lang="en-US" sz="1600" dirty="0">
                <a:latin typeface="Courier New" pitchFamily="49" charset="0"/>
                <a:cs typeface="Courier New" pitchFamily="49" charset="0"/>
              </a:rPr>
              <a:t>//trigger exception in a "try" block</a:t>
            </a:r>
          </a:p>
          <a:p>
            <a:r>
              <a:rPr lang="en-US" sz="1600" dirty="0">
                <a:latin typeface="Courier New" pitchFamily="49" charset="0"/>
                <a:cs typeface="Courier New" pitchFamily="49" charset="0"/>
              </a:rPr>
              <a:t>try</a:t>
            </a:r>
          </a:p>
          <a:p>
            <a:r>
              <a:rPr lang="en-US" sz="1600" dirty="0">
                <a:latin typeface="Courier New" pitchFamily="49" charset="0"/>
                <a:cs typeface="Courier New" pitchFamily="49" charset="0"/>
              </a:rPr>
              <a:t>  {</a:t>
            </a:r>
          </a:p>
          <a:p>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checkStr</a:t>
            </a:r>
            <a:r>
              <a:rPr lang="en-US" sz="1600" dirty="0">
                <a:latin typeface="Courier New" pitchFamily="49" charset="0"/>
                <a:cs typeface="Courier New" pitchFamily="49" charset="0"/>
              </a:rPr>
              <a:t>(“wrong”);</a:t>
            </a:r>
          </a:p>
          <a:p>
            <a:r>
              <a:rPr lang="en-US" sz="1600" dirty="0">
                <a:latin typeface="Courier New" pitchFamily="49" charset="0"/>
                <a:cs typeface="Courier New" pitchFamily="49" charset="0"/>
              </a:rPr>
              <a:t>  //If the exception is thrown, this text will not be shown</a:t>
            </a:r>
          </a:p>
          <a:p>
            <a:r>
              <a:rPr lang="en-US" sz="1600" dirty="0">
                <a:latin typeface="Courier New" pitchFamily="49" charset="0"/>
                <a:cs typeface="Courier New" pitchFamily="49" charset="0"/>
              </a:rPr>
              <a:t>  echo 'If you see this, the string is correct';</a:t>
            </a:r>
          </a:p>
          <a:p>
            <a:r>
              <a:rPr lang="en-US" sz="1600" dirty="0">
                <a:latin typeface="Courier New" pitchFamily="49" charset="0"/>
                <a:cs typeface="Courier New" pitchFamily="49" charset="0"/>
              </a:rPr>
              <a:t>  }</a:t>
            </a:r>
          </a:p>
          <a:p>
            <a:endParaRPr lang="en-US" sz="1600" dirty="0">
              <a:latin typeface="Courier New" pitchFamily="49" charset="0"/>
              <a:cs typeface="Courier New" pitchFamily="49" charset="0"/>
            </a:endParaRPr>
          </a:p>
          <a:p>
            <a:r>
              <a:rPr lang="en-US" sz="1600" dirty="0">
                <a:latin typeface="Courier New" pitchFamily="49" charset="0"/>
                <a:cs typeface="Courier New" pitchFamily="49" charset="0"/>
              </a:rPr>
              <a:t>//catch exception</a:t>
            </a:r>
          </a:p>
          <a:p>
            <a:r>
              <a:rPr lang="en-US" sz="1600" dirty="0">
                <a:latin typeface="Courier New" pitchFamily="49" charset="0"/>
                <a:cs typeface="Courier New" pitchFamily="49" charset="0"/>
              </a:rPr>
              <a:t>catch(Exception $e)</a:t>
            </a:r>
          </a:p>
          <a:p>
            <a:r>
              <a:rPr lang="en-US" sz="1600" dirty="0">
                <a:latin typeface="Courier New" pitchFamily="49" charset="0"/>
                <a:cs typeface="Courier New" pitchFamily="49" charset="0"/>
              </a:rPr>
              <a:t>  {</a:t>
            </a:r>
          </a:p>
          <a:p>
            <a:r>
              <a:rPr lang="en-US" sz="1600" dirty="0">
                <a:latin typeface="Courier New" pitchFamily="49" charset="0"/>
                <a:cs typeface="Courier New" pitchFamily="49" charset="0"/>
              </a:rPr>
              <a:t>  echo 'Message: ' .$e-&gt;</a:t>
            </a:r>
            <a:r>
              <a:rPr lang="en-US" sz="1600" dirty="0" err="1">
                <a:latin typeface="Courier New" pitchFamily="49" charset="0"/>
                <a:cs typeface="Courier New" pitchFamily="49" charset="0"/>
              </a:rPr>
              <a:t>getMessage</a:t>
            </a:r>
            <a:r>
              <a:rPr lang="en-US" sz="1600" dirty="0">
                <a:latin typeface="Courier New" pitchFamily="49" charset="0"/>
                <a:cs typeface="Courier New" pitchFamily="49" charset="0"/>
              </a:rPr>
              <a:t>();</a:t>
            </a:r>
          </a:p>
          <a:p>
            <a:r>
              <a:rPr lang="en-US" sz="1600" dirty="0">
                <a:latin typeface="Courier New" pitchFamily="49" charset="0"/>
                <a:cs typeface="Courier New" pitchFamily="49" charset="0"/>
              </a:rPr>
              <a:t>  }</a:t>
            </a:r>
          </a:p>
          <a:p>
            <a:r>
              <a:rPr lang="en-US" sz="1600" dirty="0">
                <a:latin typeface="Courier New" pitchFamily="49" charset="0"/>
                <a:cs typeface="Courier New" pitchFamily="49" charset="0"/>
              </a:rPr>
              <a:t>?&gt; </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19866597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976858" y="2840844"/>
            <a:ext cx="5749084" cy="622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IN" altLang="en-US" sz="3447" dirty="0"/>
              <a:t>Thank You</a:t>
            </a:r>
          </a:p>
        </p:txBody>
      </p:sp>
      <p:sp>
        <p:nvSpPr>
          <p:cNvPr id="5" name="AutoShape 2"/>
          <p:cNvSpPr txBox="1">
            <a:spLocks noChangeAspect="1" noChangeArrowheads="1"/>
          </p:cNvSpPr>
          <p:nvPr/>
        </p:nvSpPr>
        <p:spPr bwMode="auto">
          <a:xfrm>
            <a:off x="1083965" y="4158314"/>
            <a:ext cx="7534871" cy="967782"/>
          </a:xfrm>
          <a:prstGeom prst="rect">
            <a:avLst/>
          </a:prstGeom>
          <a:noFill/>
          <a:ln w="9525">
            <a:noFill/>
            <a:miter lim="800000"/>
            <a:headEnd/>
            <a:tailEnd/>
          </a:ln>
        </p:spPr>
        <p:txBody>
          <a:bodyPr anchor="ctr">
            <a:normAutofit fontScale="25000" lnSpcReduction="20000"/>
          </a:bodyPr>
          <a:lstStyle/>
          <a:p>
            <a:pPr algn="ctr">
              <a:defRPr/>
            </a:pPr>
            <a:r>
              <a:rPr lang="en-US" sz="4899" dirty="0">
                <a:solidFill>
                  <a:srgbClr val="0070C0"/>
                </a:solidFill>
                <a:effectLst>
                  <a:outerShdw blurRad="38100" dist="38100" dir="2700000" algn="tl">
                    <a:srgbClr val="C0C0C0"/>
                  </a:outerShdw>
                </a:effectLst>
                <a:latin typeface="Calibri"/>
                <a:ea typeface="MS PGothic" panose="020B0600070205080204" pitchFamily="34" charset="-128"/>
              </a:rPr>
              <a:t/>
            </a:r>
            <a:br>
              <a:rPr lang="en-US" sz="4899" dirty="0">
                <a:solidFill>
                  <a:srgbClr val="0070C0"/>
                </a:solidFill>
                <a:effectLst>
                  <a:outerShdw blurRad="38100" dist="38100" dir="2700000" algn="tl">
                    <a:srgbClr val="C0C0C0"/>
                  </a:outerShdw>
                </a:effectLst>
                <a:latin typeface="Calibri"/>
                <a:ea typeface="MS PGothic" panose="020B0600070205080204" pitchFamily="34" charset="-128"/>
              </a:rPr>
            </a:br>
            <a:r>
              <a:rPr lang="en-US" sz="4899"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Sisoft</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Technologies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SRC E7,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Riviera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Bazar</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Khand-3,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Indirapuram</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Ghaziabad</a:t>
            </a: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hlinkClick r:id="rId2"/>
              </a:rPr>
              <a:t>www.sisoft.in</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lang="en-US" sz="4808"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a:p>
            <a:pPr algn="ctr">
              <a:defRPr/>
            </a:pPr>
            <a:endParaRPr lang="en-US" sz="4808" dirty="0">
              <a:solidFill>
                <a:srgbClr val="0070C0"/>
              </a:solidFill>
              <a:effectLst>
                <a:outerShdw blurRad="38100" dist="38100" dir="2700000" algn="tl">
                  <a:srgbClr val="C0C0C0"/>
                </a:outerShdw>
              </a:effectLst>
              <a:latin typeface="Calibri"/>
              <a:ea typeface="MS PGothic" panose="020B0600070205080204" pitchFamily="34" charset="-128"/>
            </a:endParaRPr>
          </a:p>
        </p:txBody>
      </p:sp>
    </p:spTree>
    <p:extLst>
      <p:ext uri="{BB962C8B-B14F-4D97-AF65-F5344CB8AC3E}">
        <p14:creationId xmlns:p14="http://schemas.microsoft.com/office/powerpoint/2010/main" val="986234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2535" y="1752600"/>
            <a:ext cx="3856565" cy="704748"/>
          </a:xfrm>
        </p:spPr>
        <p:txBody>
          <a:bodyPr/>
          <a:lstStyle/>
          <a:p>
            <a:r>
              <a:rPr lang="en-US" dirty="0" smtClean="0"/>
              <a:t>PHP include file</a:t>
            </a:r>
            <a:endParaRPr lang="en-US" dirty="0"/>
          </a:p>
        </p:txBody>
      </p:sp>
    </p:spTree>
    <p:extLst>
      <p:ext uri="{BB962C8B-B14F-4D97-AF65-F5344CB8AC3E}">
        <p14:creationId xmlns:p14="http://schemas.microsoft.com/office/powerpoint/2010/main" val="2245624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Include File </a:t>
            </a:r>
            <a:endParaRPr lang="en-US" dirty="0"/>
          </a:p>
        </p:txBody>
      </p:sp>
      <p:sp>
        <p:nvSpPr>
          <p:cNvPr id="3" name="Content Placeholder 2"/>
          <p:cNvSpPr>
            <a:spLocks noGrp="1"/>
          </p:cNvSpPr>
          <p:nvPr>
            <p:ph sz="quarter" idx="1"/>
          </p:nvPr>
        </p:nvSpPr>
        <p:spPr/>
        <p:txBody>
          <a:bodyPr/>
          <a:lstStyle/>
          <a:p>
            <a:r>
              <a:rPr lang="en-US" dirty="0"/>
              <a:t>I</a:t>
            </a:r>
            <a:r>
              <a:rPr lang="en-US" dirty="0" smtClean="0"/>
              <a:t>nsert </a:t>
            </a:r>
            <a:r>
              <a:rPr lang="en-US" dirty="0"/>
              <a:t>the content of one PHP file into another PHP file before the server executes </a:t>
            </a:r>
            <a:r>
              <a:rPr lang="en-US" dirty="0" smtClean="0"/>
              <a:t>it</a:t>
            </a:r>
          </a:p>
          <a:p>
            <a:r>
              <a:rPr lang="en-US" dirty="0" smtClean="0"/>
              <a:t>Use </a:t>
            </a:r>
            <a:r>
              <a:rPr lang="en-US" dirty="0"/>
              <a:t>the </a:t>
            </a:r>
            <a:endParaRPr lang="en-US" dirty="0" smtClean="0"/>
          </a:p>
          <a:p>
            <a:pPr lvl="1"/>
            <a:r>
              <a:rPr lang="en-US" dirty="0" smtClean="0">
                <a:latin typeface="Courier New" pitchFamily="49" charset="0"/>
                <a:cs typeface="Courier New" pitchFamily="49" charset="0"/>
              </a:rPr>
              <a:t>include</a:t>
            </a:r>
            <a:r>
              <a:rPr lang="en-US" dirty="0">
                <a:latin typeface="Courier New" pitchFamily="49" charset="0"/>
                <a:cs typeface="Courier New" pitchFamily="49" charset="0"/>
              </a:rPr>
              <a:t>() </a:t>
            </a:r>
            <a:r>
              <a:rPr lang="en-US" dirty="0" smtClean="0"/>
              <a:t>generates </a:t>
            </a:r>
            <a:r>
              <a:rPr lang="en-US" dirty="0"/>
              <a:t>a warning, but the script will continue execution </a:t>
            </a:r>
            <a:endParaRPr lang="en-US" dirty="0" smtClean="0"/>
          </a:p>
          <a:p>
            <a:pPr lvl="1"/>
            <a:r>
              <a:rPr lang="en-US" dirty="0" smtClean="0">
                <a:latin typeface="Courier New" pitchFamily="49" charset="0"/>
                <a:cs typeface="Courier New" pitchFamily="49" charset="0"/>
              </a:rPr>
              <a:t>require</a:t>
            </a:r>
            <a:r>
              <a:rPr lang="en-US" dirty="0">
                <a:latin typeface="Courier New" pitchFamily="49" charset="0"/>
                <a:cs typeface="Courier New" pitchFamily="49" charset="0"/>
              </a:rPr>
              <a:t>() </a:t>
            </a:r>
            <a:r>
              <a:rPr lang="en-US" dirty="0"/>
              <a:t>generates a fatal error, and the script will </a:t>
            </a:r>
            <a:r>
              <a:rPr lang="en-US" dirty="0" smtClean="0"/>
              <a:t>stop</a:t>
            </a:r>
            <a:endParaRPr lang="en-US" dirty="0"/>
          </a:p>
        </p:txBody>
      </p:sp>
      <p:sp>
        <p:nvSpPr>
          <p:cNvPr id="5" name="Slide Number Placeholder 4"/>
          <p:cNvSpPr>
            <a:spLocks noGrp="1"/>
          </p:cNvSpPr>
          <p:nvPr>
            <p:ph type="sldNum" sz="quarter" idx="12"/>
          </p:nvPr>
        </p:nvSpPr>
        <p:spPr/>
        <p:txBody>
          <a:bodyPr>
            <a:normAutofit/>
          </a:bodyPr>
          <a:lstStyle/>
          <a:p>
            <a:fld id="{70CCEE58-BB30-497C-96AB-9A497C174467}" type="slidenum">
              <a:rPr lang="en-US" smtClean="0"/>
              <a:t>4</a:t>
            </a:fld>
            <a:endParaRPr lang="en-US"/>
          </a:p>
        </p:txBody>
      </p:sp>
    </p:spTree>
    <p:extLst>
      <p:ext uri="{BB962C8B-B14F-4D97-AF65-F5344CB8AC3E}">
        <p14:creationId xmlns:p14="http://schemas.microsoft.com/office/powerpoint/2010/main" val="186161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urier New" pitchFamily="49" charset="0"/>
                <a:cs typeface="Courier New" pitchFamily="49" charset="0"/>
              </a:rPr>
              <a:t>i</a:t>
            </a:r>
            <a:r>
              <a:rPr lang="en-US" dirty="0" smtClean="0">
                <a:latin typeface="Courier New" pitchFamily="49" charset="0"/>
                <a:cs typeface="Courier New" pitchFamily="49" charset="0"/>
              </a:rPr>
              <a:t>nclude() </a:t>
            </a:r>
            <a:r>
              <a:rPr lang="en-US" dirty="0" smtClean="0"/>
              <a:t>example</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5</a:t>
            </a:fld>
            <a:endParaRPr lang="en-US"/>
          </a:p>
        </p:txBody>
      </p:sp>
      <p:sp>
        <p:nvSpPr>
          <p:cNvPr id="9" name="TextBox 8"/>
          <p:cNvSpPr txBox="1"/>
          <p:nvPr/>
        </p:nvSpPr>
        <p:spPr>
          <a:xfrm>
            <a:off x="677334" y="1405319"/>
            <a:ext cx="8153400" cy="1477328"/>
          </a:xfrm>
          <a:prstGeom prst="rect">
            <a:avLst/>
          </a:prstGeom>
          <a:solidFill>
            <a:srgbClr val="EEC4EE"/>
          </a:solidFill>
          <a:ln w="19050">
            <a:solidFill>
              <a:schemeClr val="tx1"/>
            </a:solidFill>
          </a:ln>
        </p:spPr>
        <p:txBody>
          <a:bodyPr wrap="square" rtlCol="0">
            <a:spAutoFit/>
          </a:bodyPr>
          <a:lstStyle/>
          <a:p>
            <a:r>
              <a:rPr lang="en-US" dirty="0">
                <a:latin typeface="Courier New" pitchFamily="49" charset="0"/>
                <a:cs typeface="Courier New" pitchFamily="49" charset="0"/>
              </a:rPr>
              <a:t>&lt;a </a:t>
            </a:r>
            <a:r>
              <a:rPr lang="en-US" dirty="0" err="1">
                <a:latin typeface="Courier New" pitchFamily="49" charset="0"/>
                <a:cs typeface="Courier New" pitchFamily="49" charset="0"/>
              </a:rPr>
              <a:t>href</a:t>
            </a:r>
            <a:r>
              <a:rPr lang="en-US" dirty="0">
                <a:latin typeface="Courier New" pitchFamily="49" charset="0"/>
                <a:cs typeface="Courier New" pitchFamily="49" charset="0"/>
              </a:rPr>
              <a:t>="/</a:t>
            </a:r>
            <a:r>
              <a:rPr lang="en-US" dirty="0" err="1">
                <a:latin typeface="Courier New" pitchFamily="49" charset="0"/>
                <a:cs typeface="Courier New" pitchFamily="49" charset="0"/>
              </a:rPr>
              <a:t>default.php</a:t>
            </a:r>
            <a:r>
              <a:rPr lang="en-US" dirty="0">
                <a:latin typeface="Courier New" pitchFamily="49" charset="0"/>
                <a:cs typeface="Courier New" pitchFamily="49" charset="0"/>
              </a:rPr>
              <a:t>"&gt;Home&lt;/a&gt;</a:t>
            </a:r>
          </a:p>
          <a:p>
            <a:r>
              <a:rPr lang="en-US" dirty="0">
                <a:latin typeface="Courier New" pitchFamily="49" charset="0"/>
                <a:cs typeface="Courier New" pitchFamily="49" charset="0"/>
              </a:rPr>
              <a:t>&lt;a </a:t>
            </a:r>
            <a:r>
              <a:rPr lang="en-US" dirty="0" err="1">
                <a:latin typeface="Courier New" pitchFamily="49" charset="0"/>
                <a:cs typeface="Courier New" pitchFamily="49" charset="0"/>
              </a:rPr>
              <a:t>href</a:t>
            </a:r>
            <a:r>
              <a:rPr lang="en-US" dirty="0">
                <a:latin typeface="Courier New" pitchFamily="49" charset="0"/>
                <a:cs typeface="Courier New" pitchFamily="49" charset="0"/>
              </a:rPr>
              <a:t>="/</a:t>
            </a:r>
            <a:r>
              <a:rPr lang="en-US" dirty="0" err="1">
                <a:latin typeface="Courier New" pitchFamily="49" charset="0"/>
                <a:cs typeface="Courier New" pitchFamily="49" charset="0"/>
              </a:rPr>
              <a:t>tutorials.php</a:t>
            </a:r>
            <a:r>
              <a:rPr lang="en-US" dirty="0">
                <a:latin typeface="Courier New" pitchFamily="49" charset="0"/>
                <a:cs typeface="Courier New" pitchFamily="49" charset="0"/>
              </a:rPr>
              <a:t>"&gt;Tutorials&lt;/a&gt;</a:t>
            </a:r>
          </a:p>
          <a:p>
            <a:r>
              <a:rPr lang="en-US" dirty="0">
                <a:latin typeface="Courier New" pitchFamily="49" charset="0"/>
                <a:cs typeface="Courier New" pitchFamily="49" charset="0"/>
              </a:rPr>
              <a:t>&lt;a </a:t>
            </a:r>
            <a:r>
              <a:rPr lang="en-US" dirty="0" err="1">
                <a:latin typeface="Courier New" pitchFamily="49" charset="0"/>
                <a:cs typeface="Courier New" pitchFamily="49" charset="0"/>
              </a:rPr>
              <a:t>href</a:t>
            </a:r>
            <a:r>
              <a:rPr lang="en-US" dirty="0">
                <a:latin typeface="Courier New" pitchFamily="49" charset="0"/>
                <a:cs typeface="Courier New" pitchFamily="49" charset="0"/>
              </a:rPr>
              <a:t>="/</a:t>
            </a:r>
            <a:r>
              <a:rPr lang="en-US" dirty="0" err="1">
                <a:latin typeface="Courier New" pitchFamily="49" charset="0"/>
                <a:cs typeface="Courier New" pitchFamily="49" charset="0"/>
              </a:rPr>
              <a:t>references.php</a:t>
            </a:r>
            <a:r>
              <a:rPr lang="en-US" dirty="0">
                <a:latin typeface="Courier New" pitchFamily="49" charset="0"/>
                <a:cs typeface="Courier New" pitchFamily="49" charset="0"/>
              </a:rPr>
              <a:t>"&gt;References&lt;/a&gt;</a:t>
            </a:r>
          </a:p>
          <a:p>
            <a:r>
              <a:rPr lang="en-US" dirty="0">
                <a:latin typeface="Courier New" pitchFamily="49" charset="0"/>
                <a:cs typeface="Courier New" pitchFamily="49" charset="0"/>
              </a:rPr>
              <a:t>&lt;a </a:t>
            </a:r>
            <a:r>
              <a:rPr lang="en-US" dirty="0" err="1">
                <a:latin typeface="Courier New" pitchFamily="49" charset="0"/>
                <a:cs typeface="Courier New" pitchFamily="49" charset="0"/>
              </a:rPr>
              <a:t>href</a:t>
            </a:r>
            <a:r>
              <a:rPr lang="en-US" dirty="0">
                <a:latin typeface="Courier New" pitchFamily="49" charset="0"/>
                <a:cs typeface="Courier New" pitchFamily="49" charset="0"/>
              </a:rPr>
              <a:t>="/</a:t>
            </a:r>
            <a:r>
              <a:rPr lang="en-US" dirty="0" err="1">
                <a:latin typeface="Courier New" pitchFamily="49" charset="0"/>
                <a:cs typeface="Courier New" pitchFamily="49" charset="0"/>
              </a:rPr>
              <a:t>examples.php</a:t>
            </a:r>
            <a:r>
              <a:rPr lang="en-US" dirty="0">
                <a:latin typeface="Courier New" pitchFamily="49" charset="0"/>
                <a:cs typeface="Courier New" pitchFamily="49" charset="0"/>
              </a:rPr>
              <a:t>"&gt;Examples&lt;/a&gt;</a:t>
            </a:r>
          </a:p>
          <a:p>
            <a:r>
              <a:rPr lang="en-US" dirty="0">
                <a:latin typeface="Courier New" pitchFamily="49" charset="0"/>
                <a:cs typeface="Courier New" pitchFamily="49" charset="0"/>
              </a:rPr>
              <a:t>&lt;a </a:t>
            </a:r>
            <a:r>
              <a:rPr lang="en-US" dirty="0" err="1">
                <a:latin typeface="Courier New" pitchFamily="49" charset="0"/>
                <a:cs typeface="Courier New" pitchFamily="49" charset="0"/>
              </a:rPr>
              <a:t>href</a:t>
            </a:r>
            <a:r>
              <a:rPr lang="en-US" dirty="0">
                <a:latin typeface="Courier New" pitchFamily="49" charset="0"/>
                <a:cs typeface="Courier New" pitchFamily="49" charset="0"/>
              </a:rPr>
              <a:t>="/</a:t>
            </a:r>
            <a:r>
              <a:rPr lang="en-US" dirty="0" err="1">
                <a:latin typeface="Courier New" pitchFamily="49" charset="0"/>
                <a:cs typeface="Courier New" pitchFamily="49" charset="0"/>
              </a:rPr>
              <a:t>contact.php</a:t>
            </a:r>
            <a:r>
              <a:rPr lang="en-US" dirty="0">
                <a:latin typeface="Courier New" pitchFamily="49" charset="0"/>
                <a:cs typeface="Courier New" pitchFamily="49" charset="0"/>
              </a:rPr>
              <a:t>"&gt;Contact Us&lt;/a&gt; 	      </a:t>
            </a:r>
            <a:r>
              <a:rPr lang="en-US" i="1" dirty="0">
                <a:solidFill>
                  <a:schemeClr val="tx1">
                    <a:lumMod val="50000"/>
                    <a:lumOff val="50000"/>
                  </a:schemeClr>
                </a:solidFill>
                <a:latin typeface="Consolas" pitchFamily="49" charset="0"/>
                <a:cs typeface="Consolas" pitchFamily="49" charset="0"/>
              </a:rPr>
              <a:t>          PHP</a:t>
            </a:r>
          </a:p>
        </p:txBody>
      </p:sp>
      <p:sp>
        <p:nvSpPr>
          <p:cNvPr id="8" name="TextBox 7"/>
          <p:cNvSpPr txBox="1"/>
          <p:nvPr/>
        </p:nvSpPr>
        <p:spPr>
          <a:xfrm>
            <a:off x="677334" y="2882647"/>
            <a:ext cx="8153400" cy="3785652"/>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&lt;html&gt;</a:t>
            </a:r>
          </a:p>
          <a:p>
            <a:r>
              <a:rPr lang="en-US" sz="2000" dirty="0">
                <a:latin typeface="Courier New" pitchFamily="49" charset="0"/>
                <a:cs typeface="Courier New" pitchFamily="49" charset="0"/>
              </a:rPr>
              <a:t>&lt;body&gt;</a:t>
            </a:r>
          </a:p>
          <a:p>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&lt;div class="</a:t>
            </a:r>
            <a:r>
              <a:rPr lang="en-US" sz="2000" dirty="0" err="1">
                <a:latin typeface="Courier New" pitchFamily="49" charset="0"/>
                <a:cs typeface="Courier New" pitchFamily="49" charset="0"/>
              </a:rPr>
              <a:t>leftmenu</a:t>
            </a:r>
            <a:r>
              <a:rPr lang="en-US" sz="2000" dirty="0">
                <a:latin typeface="Courier New" pitchFamily="49" charset="0"/>
                <a:cs typeface="Courier New" pitchFamily="49" charset="0"/>
              </a:rPr>
              <a:t>"&gt;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r>
              <a:rPr lang="en-US" sz="2000" dirty="0">
                <a:latin typeface="Courier New" pitchFamily="49" charset="0"/>
                <a:cs typeface="Courier New" pitchFamily="49" charset="0"/>
              </a:rPr>
              <a:t> include("</a:t>
            </a:r>
            <a:r>
              <a:rPr lang="en-US" sz="2000" dirty="0" err="1">
                <a:latin typeface="Courier New" pitchFamily="49" charset="0"/>
                <a:cs typeface="Courier New" pitchFamily="49" charset="0"/>
              </a:rPr>
              <a:t>menu.php</a:t>
            </a:r>
            <a:r>
              <a:rPr lang="en-US" sz="2000" dirty="0">
                <a:latin typeface="Courier New" pitchFamily="49" charset="0"/>
                <a:cs typeface="Courier New" pitchFamily="49" charset="0"/>
              </a:rPr>
              <a:t>"); ?&gt;</a:t>
            </a:r>
          </a:p>
          <a:p>
            <a:r>
              <a:rPr lang="en-US" sz="2000" dirty="0">
                <a:latin typeface="Courier New" pitchFamily="49" charset="0"/>
                <a:cs typeface="Courier New" pitchFamily="49" charset="0"/>
              </a:rPr>
              <a:t>&lt;/div&gt;</a:t>
            </a:r>
          </a:p>
          <a:p>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&lt;h1&gt;Welcome to my home page.&lt;/h1&gt;</a:t>
            </a:r>
          </a:p>
          <a:p>
            <a:r>
              <a:rPr lang="en-US" sz="2000" dirty="0">
                <a:latin typeface="Courier New" pitchFamily="49" charset="0"/>
                <a:cs typeface="Courier New" pitchFamily="49" charset="0"/>
              </a:rPr>
              <a:t>&lt;p&gt;I have a great menu here.&lt;/p&gt;</a:t>
            </a:r>
          </a:p>
          <a:p>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&lt;/body&gt;</a:t>
            </a:r>
          </a:p>
          <a:p>
            <a:r>
              <a:rPr lang="en-US" sz="2000" dirty="0">
                <a:latin typeface="Courier New" pitchFamily="49" charset="0"/>
                <a:cs typeface="Courier New" pitchFamily="49" charset="0"/>
              </a:rPr>
              <a:t>&lt;/html&gt;  </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592557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PHP File </a:t>
            </a:r>
            <a:r>
              <a:rPr lang="en-US" dirty="0" err="1" smtClean="0"/>
              <a:t>Input/Output</a:t>
            </a:r>
            <a:endParaRPr lang="en-US" dirty="0"/>
          </a:p>
        </p:txBody>
      </p:sp>
      <p:sp>
        <p:nvSpPr>
          <p:cNvPr id="7" name="Slide Number Placeholder 6"/>
          <p:cNvSpPr>
            <a:spLocks noGrp="1"/>
          </p:cNvSpPr>
          <p:nvPr>
            <p:ph type="sldNum" sz="quarter" idx="12"/>
          </p:nvPr>
        </p:nvSpPr>
        <p:spPr/>
        <p:txBody>
          <a:bodyPr/>
          <a:lstStyle/>
          <a:p>
            <a:fld id="{70CCEE58-BB30-497C-96AB-9A497C174467}" type="slidenum">
              <a:rPr lang="en-US" smtClean="0"/>
              <a:t>6</a:t>
            </a:fld>
            <a:endParaRPr lang="en-US"/>
          </a:p>
        </p:txBody>
      </p:sp>
    </p:spTree>
    <p:extLst>
      <p:ext uri="{BB962C8B-B14F-4D97-AF65-F5344CB8AC3E}">
        <p14:creationId xmlns:p14="http://schemas.microsoft.com/office/powerpoint/2010/main" val="4180594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file I/O functions</a:t>
            </a:r>
          </a:p>
        </p:txBody>
      </p:sp>
      <p:sp>
        <p:nvSpPr>
          <p:cNvPr id="5" name="Slide Number Placeholder 4"/>
          <p:cNvSpPr>
            <a:spLocks noGrp="1"/>
          </p:cNvSpPr>
          <p:nvPr>
            <p:ph type="sldNum" sz="quarter" idx="12"/>
          </p:nvPr>
        </p:nvSpPr>
        <p:spPr/>
        <p:txBody>
          <a:bodyPr>
            <a:normAutofit/>
          </a:bodyPr>
          <a:lstStyle/>
          <a:p>
            <a:fld id="{70CCEE58-BB30-497C-96AB-9A497C174467}" type="slidenum">
              <a:rPr lang="en-US" smtClean="0"/>
              <a:t>7</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68012120"/>
              </p:ext>
            </p:extLst>
          </p:nvPr>
        </p:nvGraphicFramePr>
        <p:xfrm>
          <a:off x="677863" y="2160588"/>
          <a:ext cx="8596312" cy="348488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val="848966078"/>
                    </a:ext>
                  </a:extLst>
                </a:gridCol>
                <a:gridCol w="4298156">
                  <a:extLst>
                    <a:ext uri="{9D8B030D-6E8A-4147-A177-3AD203B41FA5}">
                      <a16:colId xmlns:a16="http://schemas.microsoft.com/office/drawing/2014/main" val="2655253743"/>
                    </a:ext>
                  </a:extLst>
                </a:gridCol>
              </a:tblGrid>
              <a:tr h="370840">
                <a:tc>
                  <a:txBody>
                    <a:bodyPr/>
                    <a:lstStyle/>
                    <a:p>
                      <a:r>
                        <a:rPr lang="en-IN" dirty="0" smtClean="0"/>
                        <a:t>function name(s) </a:t>
                      </a:r>
                      <a:endParaRPr lang="en-IN" dirty="0"/>
                    </a:p>
                  </a:txBody>
                  <a:tcPr/>
                </a:tc>
                <a:tc>
                  <a:txBody>
                    <a:bodyPr/>
                    <a:lstStyle/>
                    <a:p>
                      <a:r>
                        <a:rPr lang="en-IN" dirty="0" smtClean="0"/>
                        <a:t>category </a:t>
                      </a:r>
                      <a:endParaRPr lang="en-IN" dirty="0"/>
                    </a:p>
                  </a:txBody>
                  <a:tcPr/>
                </a:tc>
                <a:extLst>
                  <a:ext uri="{0D108BD9-81ED-4DB2-BD59-A6C34878D82A}">
                    <a16:rowId xmlns:a16="http://schemas.microsoft.com/office/drawing/2014/main" val="60247779"/>
                  </a:ext>
                </a:extLst>
              </a:tr>
              <a:tr h="370840">
                <a:tc>
                  <a:txBody>
                    <a:bodyPr/>
                    <a:lstStyle/>
                    <a:p>
                      <a:r>
                        <a:rPr lang="en-IN" dirty="0" smtClean="0"/>
                        <a:t>file, </a:t>
                      </a:r>
                      <a:r>
                        <a:rPr lang="en-IN" dirty="0" err="1" smtClean="0"/>
                        <a:t>file_get_contents</a:t>
                      </a:r>
                      <a:r>
                        <a:rPr lang="en-IN" dirty="0" smtClean="0"/>
                        <a:t>, </a:t>
                      </a:r>
                      <a:br>
                        <a:rPr lang="en-IN" dirty="0" smtClean="0"/>
                      </a:br>
                      <a:r>
                        <a:rPr lang="en-IN" dirty="0" err="1" smtClean="0"/>
                        <a:t>file_put_contents</a:t>
                      </a:r>
                      <a:r>
                        <a:rPr lang="en-IN" dirty="0" smtClean="0"/>
                        <a:t> </a:t>
                      </a:r>
                      <a:endParaRPr lang="en-IN" dirty="0"/>
                    </a:p>
                  </a:txBody>
                  <a:tcPr/>
                </a:tc>
                <a:tc>
                  <a:txBody>
                    <a:bodyPr/>
                    <a:lstStyle/>
                    <a:p>
                      <a:r>
                        <a:rPr lang="en-IN" dirty="0" smtClean="0"/>
                        <a:t>reading/writing entire files </a:t>
                      </a:r>
                      <a:endParaRPr lang="en-IN" dirty="0"/>
                    </a:p>
                  </a:txBody>
                  <a:tcPr/>
                </a:tc>
                <a:extLst>
                  <a:ext uri="{0D108BD9-81ED-4DB2-BD59-A6C34878D82A}">
                    <a16:rowId xmlns:a16="http://schemas.microsoft.com/office/drawing/2014/main" val="3691711912"/>
                  </a:ext>
                </a:extLst>
              </a:tr>
              <a:tr h="370840">
                <a:tc>
                  <a:txBody>
                    <a:bodyPr/>
                    <a:lstStyle/>
                    <a:p>
                      <a:r>
                        <a:rPr lang="en-IN" dirty="0" err="1" smtClean="0"/>
                        <a:t>fileperms</a:t>
                      </a:r>
                      <a:r>
                        <a:rPr lang="en-IN" dirty="0" smtClean="0"/>
                        <a:t>, </a:t>
                      </a:r>
                      <a:r>
                        <a:rPr lang="en-IN" dirty="0" err="1" smtClean="0"/>
                        <a:t>filemtime</a:t>
                      </a:r>
                      <a:r>
                        <a:rPr lang="en-IN" dirty="0" smtClean="0"/>
                        <a:t>, </a:t>
                      </a:r>
                      <a:r>
                        <a:rPr lang="en-IN" dirty="0" err="1" smtClean="0"/>
                        <a:t>is_dir</a:t>
                      </a:r>
                      <a:r>
                        <a:rPr lang="en-IN" dirty="0" smtClean="0"/>
                        <a:t>, </a:t>
                      </a:r>
                      <a:br>
                        <a:rPr lang="en-IN" dirty="0" smtClean="0"/>
                      </a:br>
                      <a:r>
                        <a:rPr lang="en-IN" dirty="0" err="1" smtClean="0"/>
                        <a:t>is_readable</a:t>
                      </a:r>
                      <a:r>
                        <a:rPr lang="en-IN" dirty="0" smtClean="0"/>
                        <a:t>, </a:t>
                      </a:r>
                      <a:r>
                        <a:rPr lang="en-IN" dirty="0" err="1" smtClean="0"/>
                        <a:t>is_writable</a:t>
                      </a:r>
                      <a:r>
                        <a:rPr lang="en-IN" dirty="0" smtClean="0"/>
                        <a:t>, </a:t>
                      </a:r>
                      <a:r>
                        <a:rPr lang="en-IN" dirty="0" err="1" smtClean="0"/>
                        <a:t>disk_free_space</a:t>
                      </a:r>
                      <a:r>
                        <a:rPr lang="en-IN" dirty="0" smtClean="0"/>
                        <a:t> </a:t>
                      </a:r>
                    </a:p>
                    <a:p>
                      <a:r>
                        <a:rPr lang="en-IN" dirty="0" err="1" smtClean="0"/>
                        <a:t>basename</a:t>
                      </a:r>
                      <a:r>
                        <a:rPr lang="en-IN" dirty="0" smtClean="0"/>
                        <a:t>, </a:t>
                      </a:r>
                      <a:r>
                        <a:rPr lang="en-IN" dirty="0" err="1" smtClean="0"/>
                        <a:t>file_exists</a:t>
                      </a:r>
                      <a:r>
                        <a:rPr lang="en-IN" dirty="0" smtClean="0"/>
                        <a:t>, </a:t>
                      </a:r>
                      <a:r>
                        <a:rPr lang="en-IN" dirty="0" err="1" smtClean="0"/>
                        <a:t>filesize</a:t>
                      </a:r>
                      <a:r>
                        <a:rPr lang="en-IN" dirty="0" smtClean="0"/>
                        <a:t>, </a:t>
                      </a:r>
                      <a:endParaRPr lang="en-IN" dirty="0"/>
                    </a:p>
                  </a:txBody>
                  <a:tcPr/>
                </a:tc>
                <a:tc>
                  <a:txBody>
                    <a:bodyPr/>
                    <a:lstStyle/>
                    <a:p>
                      <a:r>
                        <a:rPr lang="en-IN" dirty="0" smtClean="0"/>
                        <a:t>asking for information </a:t>
                      </a:r>
                      <a:endParaRPr lang="en-IN" dirty="0"/>
                    </a:p>
                  </a:txBody>
                  <a:tcPr/>
                </a:tc>
                <a:extLst>
                  <a:ext uri="{0D108BD9-81ED-4DB2-BD59-A6C34878D82A}">
                    <a16:rowId xmlns:a16="http://schemas.microsoft.com/office/drawing/2014/main" val="3742957368"/>
                  </a:ext>
                </a:extLst>
              </a:tr>
              <a:tr h="370840">
                <a:tc>
                  <a:txBody>
                    <a:bodyPr/>
                    <a:lstStyle/>
                    <a:p>
                      <a:r>
                        <a:rPr lang="en-IN" dirty="0" smtClean="0"/>
                        <a:t>copy, rename, unlink, </a:t>
                      </a:r>
                      <a:br>
                        <a:rPr lang="en-IN" dirty="0" smtClean="0"/>
                      </a:br>
                      <a:r>
                        <a:rPr lang="en-IN" dirty="0" err="1" smtClean="0"/>
                        <a:t>chmod</a:t>
                      </a:r>
                      <a:r>
                        <a:rPr lang="en-IN" dirty="0" smtClean="0"/>
                        <a:t>, </a:t>
                      </a:r>
                      <a:r>
                        <a:rPr lang="en-IN" dirty="0" err="1" smtClean="0"/>
                        <a:t>chgrp</a:t>
                      </a:r>
                      <a:r>
                        <a:rPr lang="en-IN" dirty="0" smtClean="0"/>
                        <a:t>, </a:t>
                      </a:r>
                      <a:r>
                        <a:rPr lang="en-IN" dirty="0" err="1" smtClean="0"/>
                        <a:t>chown</a:t>
                      </a:r>
                      <a:r>
                        <a:rPr lang="en-IN" dirty="0" smtClean="0"/>
                        <a:t>, </a:t>
                      </a:r>
                      <a:br>
                        <a:rPr lang="en-IN" dirty="0" smtClean="0"/>
                      </a:br>
                      <a:r>
                        <a:rPr lang="en-IN" dirty="0" err="1" smtClean="0"/>
                        <a:t>mkdir</a:t>
                      </a:r>
                      <a:r>
                        <a:rPr lang="en-IN" dirty="0" smtClean="0"/>
                        <a:t>, </a:t>
                      </a:r>
                      <a:r>
                        <a:rPr lang="en-IN" dirty="0" err="1" smtClean="0"/>
                        <a:t>rmdir</a:t>
                      </a:r>
                      <a:r>
                        <a:rPr lang="en-IN" dirty="0" smtClean="0"/>
                        <a:t> </a:t>
                      </a:r>
                      <a:endParaRPr lang="en-IN" dirty="0"/>
                    </a:p>
                  </a:txBody>
                  <a:tcPr/>
                </a:tc>
                <a:tc>
                  <a:txBody>
                    <a:bodyPr/>
                    <a:lstStyle/>
                    <a:p>
                      <a:r>
                        <a:rPr lang="en-IN" dirty="0" smtClean="0"/>
                        <a:t>manipulating files and directories </a:t>
                      </a:r>
                      <a:endParaRPr lang="en-IN" dirty="0"/>
                    </a:p>
                  </a:txBody>
                  <a:tcPr/>
                </a:tc>
                <a:extLst>
                  <a:ext uri="{0D108BD9-81ED-4DB2-BD59-A6C34878D82A}">
                    <a16:rowId xmlns:a16="http://schemas.microsoft.com/office/drawing/2014/main" val="3858579048"/>
                  </a:ext>
                </a:extLst>
              </a:tr>
              <a:tr h="370840">
                <a:tc>
                  <a:txBody>
                    <a:bodyPr/>
                    <a:lstStyle/>
                    <a:p>
                      <a:r>
                        <a:rPr lang="en-IN" dirty="0" smtClean="0"/>
                        <a:t>glob, </a:t>
                      </a:r>
                      <a:r>
                        <a:rPr lang="en-IN" dirty="0" err="1" smtClean="0"/>
                        <a:t>scandir</a:t>
                      </a:r>
                      <a:r>
                        <a:rPr lang="en-IN" dirty="0" smtClean="0"/>
                        <a:t> </a:t>
                      </a:r>
                      <a:endParaRPr lang="en-IN" dirty="0"/>
                    </a:p>
                  </a:txBody>
                  <a:tcPr/>
                </a:tc>
                <a:tc>
                  <a:txBody>
                    <a:bodyPr/>
                    <a:lstStyle/>
                    <a:p>
                      <a:r>
                        <a:rPr lang="en-IN" dirty="0" smtClean="0"/>
                        <a:t>reading directories </a:t>
                      </a:r>
                      <a:endParaRPr lang="en-IN" dirty="0"/>
                    </a:p>
                  </a:txBody>
                  <a:tcPr/>
                </a:tc>
                <a:extLst>
                  <a:ext uri="{0D108BD9-81ED-4DB2-BD59-A6C34878D82A}">
                    <a16:rowId xmlns:a16="http://schemas.microsoft.com/office/drawing/2014/main" val="2874755655"/>
                  </a:ext>
                </a:extLst>
              </a:tr>
            </a:tbl>
          </a:graphicData>
        </a:graphic>
      </p:graphicFrame>
    </p:spTree>
    <p:extLst>
      <p:ext uri="{BB962C8B-B14F-4D97-AF65-F5344CB8AC3E}">
        <p14:creationId xmlns:p14="http://schemas.microsoft.com/office/powerpoint/2010/main" val="1177079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a:latin typeface="Courier New" pitchFamily="49" charset="0"/>
                <a:cs typeface="Courier New" pitchFamily="49" charset="0"/>
              </a:rPr>
              <a:t>file</a:t>
            </a:r>
            <a:r>
              <a:rPr lang="en-US" dirty="0"/>
              <a:t> function</a:t>
            </a:r>
          </a:p>
        </p:txBody>
      </p:sp>
      <p:sp>
        <p:nvSpPr>
          <p:cNvPr id="7" name="Content Placeholder 6"/>
          <p:cNvSpPr>
            <a:spLocks noGrp="1"/>
          </p:cNvSpPr>
          <p:nvPr>
            <p:ph idx="1"/>
          </p:nvPr>
        </p:nvSpPr>
        <p:spPr>
          <a:xfrm>
            <a:off x="677334" y="4053147"/>
            <a:ext cx="8153400" cy="1066800"/>
          </a:xfrm>
        </p:spPr>
        <p:txBody>
          <a:bodyPr>
            <a:normAutofit fontScale="85000" lnSpcReduction="20000"/>
          </a:bodyPr>
          <a:lstStyle/>
          <a:p>
            <a:pPr lvl="1"/>
            <a:r>
              <a:rPr lang="en-US" sz="2200" dirty="0"/>
              <a:t>file returns the lines of a file as an array of strings</a:t>
            </a:r>
          </a:p>
          <a:p>
            <a:pPr lvl="1"/>
            <a:r>
              <a:rPr lang="en-US" sz="2100" dirty="0"/>
              <a:t>each string ends with \n</a:t>
            </a:r>
          </a:p>
          <a:p>
            <a:pPr lvl="1"/>
            <a:r>
              <a:rPr lang="en-US" sz="2100" dirty="0"/>
              <a:t>to strip the \n off each line, use optional second parameter:</a:t>
            </a:r>
          </a:p>
        </p:txBody>
      </p:sp>
      <p:sp>
        <p:nvSpPr>
          <p:cNvPr id="5" name="Slide Number Placeholder 4"/>
          <p:cNvSpPr>
            <a:spLocks noGrp="1"/>
          </p:cNvSpPr>
          <p:nvPr>
            <p:ph type="sldNum" sz="quarter" idx="12"/>
          </p:nvPr>
        </p:nvSpPr>
        <p:spPr/>
        <p:txBody>
          <a:bodyPr>
            <a:normAutofit/>
          </a:bodyPr>
          <a:lstStyle/>
          <a:p>
            <a:fld id="{3BA9C494-EE57-4648-944B-B5DAF8C17B9E}" type="slidenum">
              <a:rPr lang="en-US" smtClean="0"/>
              <a:t>8</a:t>
            </a:fld>
            <a:endParaRPr lang="en-US"/>
          </a:p>
        </p:txBody>
      </p:sp>
      <p:sp>
        <p:nvSpPr>
          <p:cNvPr id="9" name="TextBox 8"/>
          <p:cNvSpPr txBox="1"/>
          <p:nvPr/>
        </p:nvSpPr>
        <p:spPr>
          <a:xfrm>
            <a:off x="677334" y="1320801"/>
            <a:ext cx="8153400" cy="2554545"/>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 display lines of file as a bulleted list</a:t>
            </a:r>
          </a:p>
          <a:p>
            <a:r>
              <a:rPr lang="en-US" sz="2000" dirty="0">
                <a:latin typeface="Courier New" pitchFamily="49" charset="0"/>
                <a:cs typeface="Courier New" pitchFamily="49" charset="0"/>
              </a:rPr>
              <a:t>$lines = </a:t>
            </a:r>
            <a:r>
              <a:rPr lang="en-US" sz="2000" b="1" dirty="0">
                <a:latin typeface="Courier New" pitchFamily="49" charset="0"/>
                <a:cs typeface="Courier New" pitchFamily="49" charset="0"/>
              </a:rPr>
              <a:t>file("todolist.txt");</a:t>
            </a:r>
          </a:p>
          <a:p>
            <a:r>
              <a:rPr lang="en-US" sz="2000" dirty="0" err="1">
                <a:latin typeface="Courier New" pitchFamily="49" charset="0"/>
                <a:cs typeface="Courier New" pitchFamily="49" charset="0"/>
              </a:rPr>
              <a:t>foreach</a:t>
            </a:r>
            <a:r>
              <a:rPr lang="en-US" sz="2000" dirty="0">
                <a:latin typeface="Courier New" pitchFamily="49" charset="0"/>
                <a:cs typeface="Courier New" pitchFamily="49" charset="0"/>
              </a:rPr>
              <a:t> ($lines as $line) {</a:t>
            </a:r>
          </a:p>
          <a:p>
            <a:r>
              <a:rPr lang="en-US" sz="2000" dirty="0">
                <a:latin typeface="Courier New" pitchFamily="49" charset="0"/>
                <a:cs typeface="Courier New" pitchFamily="49" charset="0"/>
              </a:rPr>
              <a:t>	?&gt;</a:t>
            </a:r>
          </a:p>
          <a:p>
            <a:r>
              <a:rPr lang="en-US" sz="2000" dirty="0">
                <a:latin typeface="Courier New" pitchFamily="49" charset="0"/>
                <a:cs typeface="Courier New" pitchFamily="49" charset="0"/>
              </a:rPr>
              <a:t>	&lt;li&gt; &lt;?= $line ?&gt; &lt;/li&gt;</a:t>
            </a:r>
          </a:p>
          <a:p>
            <a:r>
              <a:rPr lang="en-US" sz="2000" dirty="0">
                <a:latin typeface="Courier New" pitchFamily="49" charset="0"/>
                <a:cs typeface="Courier New" pitchFamily="49" charset="0"/>
              </a:rPr>
              <a:t>&lt;?</a:t>
            </a:r>
            <a:r>
              <a:rPr lang="en-US" sz="2000" dirty="0" err="1">
                <a:latin typeface="Courier New" pitchFamily="49" charset="0"/>
                <a:cs typeface="Courier New" pitchFamily="49" charset="0"/>
              </a:rPr>
              <a:t>php</a:t>
            </a:r>
            <a:endParaRPr lang="en-US" sz="2000" dirty="0">
              <a:latin typeface="Courier New" pitchFamily="49" charset="0"/>
              <a:cs typeface="Courier New" pitchFamily="49" charset="0"/>
            </a:endParaRPr>
          </a:p>
          <a:p>
            <a:r>
              <a:rPr lang="en-US" sz="2000" dirty="0">
                <a:latin typeface="Courier New" pitchFamily="49" charset="0"/>
                <a:cs typeface="Courier New" pitchFamily="49" charset="0"/>
              </a:rPr>
              <a:t>}</a:t>
            </a:r>
          </a:p>
          <a:p>
            <a:r>
              <a:rPr lang="en-US" sz="2000" dirty="0">
                <a:latin typeface="Courier New" pitchFamily="49" charset="0"/>
                <a:cs typeface="Courier New" pitchFamily="49" charset="0"/>
              </a:rPr>
              <a:t>?&gt;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
        <p:nvSpPr>
          <p:cNvPr id="8" name="TextBox 7"/>
          <p:cNvSpPr txBox="1"/>
          <p:nvPr/>
        </p:nvSpPr>
        <p:spPr>
          <a:xfrm>
            <a:off x="677334" y="5364254"/>
            <a:ext cx="8153400" cy="677108"/>
          </a:xfrm>
          <a:prstGeom prst="rect">
            <a:avLst/>
          </a:prstGeom>
          <a:solidFill>
            <a:srgbClr val="EEC4EE"/>
          </a:solidFill>
          <a:ln w="19050">
            <a:solidFill>
              <a:schemeClr val="tx1"/>
            </a:solidFill>
          </a:ln>
        </p:spPr>
        <p:txBody>
          <a:bodyPr wrap="square" rtlCol="0">
            <a:spAutoFit/>
          </a:bodyPr>
          <a:lstStyle/>
          <a:p>
            <a:r>
              <a:rPr lang="en-US" sz="2000" dirty="0">
                <a:latin typeface="Courier New" pitchFamily="49" charset="0"/>
                <a:cs typeface="Courier New" pitchFamily="49" charset="0"/>
              </a:rPr>
              <a:t>$lines = file("</a:t>
            </a:r>
            <a:r>
              <a:rPr lang="en-US" sz="2000" dirty="0" err="1">
                <a:latin typeface="Courier New" pitchFamily="49" charset="0"/>
                <a:cs typeface="Courier New" pitchFamily="49" charset="0"/>
              </a:rPr>
              <a:t>todolist.txt",</a:t>
            </a:r>
            <a:r>
              <a:rPr lang="en-US" sz="2000" b="1" dirty="0" err="1">
                <a:latin typeface="Courier New" pitchFamily="49" charset="0"/>
                <a:cs typeface="Courier New" pitchFamily="49" charset="0"/>
              </a:rPr>
              <a:t>FILE_IGNORE_NEW_LINES</a:t>
            </a:r>
            <a:r>
              <a:rPr lang="en-US" sz="2000" dirty="0">
                <a:latin typeface="Courier New" pitchFamily="49" charset="0"/>
                <a:cs typeface="Courier New" pitchFamily="49" charset="0"/>
              </a:rPr>
              <a:t>);</a:t>
            </a:r>
            <a:r>
              <a:rPr lang="en-US" dirty="0">
                <a:latin typeface="Courier New" pitchFamily="49" charset="0"/>
                <a:cs typeface="Courier New" pitchFamily="49" charset="0"/>
              </a:rPr>
              <a:t>	 			        		        </a:t>
            </a:r>
            <a:r>
              <a:rPr lang="en-US" i="1" dirty="0">
                <a:solidFill>
                  <a:schemeClr val="tx1">
                    <a:lumMod val="50000"/>
                    <a:lumOff val="50000"/>
                  </a:schemeClr>
                </a:solidFill>
                <a:latin typeface="Consolas" pitchFamily="49" charset="0"/>
                <a:cs typeface="Consolas" pitchFamily="49" charset="0"/>
              </a:rPr>
              <a:t>PHP</a:t>
            </a:r>
          </a:p>
        </p:txBody>
      </p:sp>
    </p:spTree>
    <p:extLst>
      <p:ext uri="{BB962C8B-B14F-4D97-AF65-F5344CB8AC3E}">
        <p14:creationId xmlns:p14="http://schemas.microsoft.com/office/powerpoint/2010/main" val="2418957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Reading/writing files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30140986"/>
              </p:ext>
            </p:extLst>
          </p:nvPr>
        </p:nvGraphicFramePr>
        <p:xfrm>
          <a:off x="677334" y="1524000"/>
          <a:ext cx="8153400" cy="3048000"/>
        </p:xfrm>
        <a:graphic>
          <a:graphicData uri="http://schemas.openxmlformats.org/drawingml/2006/table">
            <a:tbl>
              <a:tblPr>
                <a:tableStyleId>{35758FB7-9AC5-4552-8A53-C91805E547FA}</a:tableStyleId>
              </a:tblPr>
              <a:tblGrid>
                <a:gridCol w="2717800">
                  <a:extLst>
                    <a:ext uri="{9D8B030D-6E8A-4147-A177-3AD203B41FA5}">
                      <a16:colId xmlns:a16="http://schemas.microsoft.com/office/drawing/2014/main" val="20000"/>
                    </a:ext>
                  </a:extLst>
                </a:gridCol>
                <a:gridCol w="2717800">
                  <a:extLst>
                    <a:ext uri="{9D8B030D-6E8A-4147-A177-3AD203B41FA5}">
                      <a16:colId xmlns:a16="http://schemas.microsoft.com/office/drawing/2014/main" val="20001"/>
                    </a:ext>
                  </a:extLst>
                </a:gridCol>
                <a:gridCol w="2717800">
                  <a:extLst>
                    <a:ext uri="{9D8B030D-6E8A-4147-A177-3AD203B41FA5}">
                      <a16:colId xmlns:a16="http://schemas.microsoft.com/office/drawing/2014/main" val="20002"/>
                    </a:ext>
                  </a:extLst>
                </a:gridCol>
              </a:tblGrid>
              <a:tr h="0">
                <a:tc>
                  <a:txBody>
                    <a:bodyPr/>
                    <a:lstStyle/>
                    <a:p>
                      <a:r>
                        <a:rPr lang="en-US" sz="2400" b="1" dirty="0"/>
                        <a:t>contents of foo.txt</a:t>
                      </a:r>
                    </a:p>
                  </a:txBody>
                  <a:tcPr anchor="ctr"/>
                </a:tc>
                <a:tc>
                  <a:txBody>
                    <a:bodyPr/>
                    <a:lstStyle/>
                    <a:p>
                      <a:r>
                        <a:rPr lang="en-US" sz="2400" b="1" dirty="0"/>
                        <a:t>file("foo.txt")</a:t>
                      </a:r>
                    </a:p>
                  </a:txBody>
                  <a:tcPr anchor="ctr"/>
                </a:tc>
                <a:tc>
                  <a:txBody>
                    <a:bodyPr/>
                    <a:lstStyle/>
                    <a:p>
                      <a:r>
                        <a:rPr lang="en-US" sz="2400" b="1" dirty="0" err="1"/>
                        <a:t>file_get_contents</a:t>
                      </a:r>
                      <a:r>
                        <a:rPr lang="en-US" sz="2400" b="1" dirty="0"/>
                        <a:t>("foo.txt")</a:t>
                      </a:r>
                    </a:p>
                  </a:txBody>
                  <a:tcPr anchor="ctr"/>
                </a:tc>
                <a:extLst>
                  <a:ext uri="{0D108BD9-81ED-4DB2-BD59-A6C34878D82A}">
                    <a16:rowId xmlns:a16="http://schemas.microsoft.com/office/drawing/2014/main" val="10000"/>
                  </a:ext>
                </a:extLst>
              </a:tr>
              <a:tr h="0">
                <a:tc>
                  <a:txBody>
                    <a:bodyPr/>
                    <a:lstStyle/>
                    <a:p>
                      <a:r>
                        <a:rPr lang="en-US" sz="2000" dirty="0">
                          <a:latin typeface="Courier New" pitchFamily="49" charset="0"/>
                          <a:cs typeface="Courier New" pitchFamily="49" charset="0"/>
                        </a:rPr>
                        <a:t>Hello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how </a:t>
                      </a:r>
                      <a:r>
                        <a:rPr lang="en-US" sz="2000" dirty="0">
                          <a:latin typeface="Courier New" pitchFamily="49" charset="0"/>
                          <a:cs typeface="Courier New" pitchFamily="49" charset="0"/>
                        </a:rPr>
                        <a:t>are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you</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I'm </a:t>
                      </a:r>
                      <a:r>
                        <a:rPr lang="en-US" sz="2000" dirty="0">
                          <a:latin typeface="Courier New" pitchFamily="49" charset="0"/>
                          <a:cs typeface="Courier New" pitchFamily="49" charset="0"/>
                        </a:rPr>
                        <a:t>fine </a:t>
                      </a:r>
                    </a:p>
                  </a:txBody>
                  <a:tcPr anchor="ctr"/>
                </a:tc>
                <a:tc>
                  <a:txBody>
                    <a:bodyPr/>
                    <a:lstStyle/>
                    <a:p>
                      <a:r>
                        <a:rPr lang="en-US" sz="2000" dirty="0">
                          <a:latin typeface="Courier New" pitchFamily="49" charset="0"/>
                          <a:cs typeface="Courier New" pitchFamily="49" charset="0"/>
                        </a:rPr>
                        <a:t>array(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Hello\n", </a:t>
                      </a:r>
                      <a:r>
                        <a:rPr lang="en-US" sz="2000" dirty="0" smtClean="0">
                          <a:latin typeface="Courier New" pitchFamily="49" charset="0"/>
                          <a:cs typeface="Courier New" pitchFamily="49" charset="0"/>
                        </a:rPr>
                        <a:t>  #0 </a:t>
                      </a:r>
                    </a:p>
                    <a:p>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how are\n", </a:t>
                      </a:r>
                      <a:r>
                        <a:rPr lang="en-US" sz="2000" dirty="0" smtClean="0">
                          <a:latin typeface="Courier New" pitchFamily="49" charset="0"/>
                          <a:cs typeface="Courier New" pitchFamily="49" charset="0"/>
                        </a:rPr>
                        <a:t>#1              </a:t>
                      </a:r>
                    </a:p>
                    <a:p>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you?\n", </a:t>
                      </a:r>
                      <a:r>
                        <a:rPr lang="en-US" sz="2000" dirty="0" smtClean="0">
                          <a:latin typeface="Courier New" pitchFamily="49" charset="0"/>
                          <a:cs typeface="Courier New" pitchFamily="49" charset="0"/>
                        </a:rPr>
                        <a:t>   #2</a:t>
                      </a:r>
                    </a:p>
                    <a:p>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n", </a:t>
                      </a:r>
                      <a:r>
                        <a:rPr lang="en-US" sz="2000" dirty="0" smtClean="0">
                          <a:latin typeface="Courier New" pitchFamily="49" charset="0"/>
                          <a:cs typeface="Courier New" pitchFamily="49" charset="0"/>
                        </a:rPr>
                        <a:t>       #3 </a:t>
                      </a:r>
                    </a:p>
                    <a:p>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I'm fine\n" </a:t>
                      </a:r>
                      <a:r>
                        <a:rPr lang="en-US" sz="2000" dirty="0" smtClean="0">
                          <a:latin typeface="Courier New" pitchFamily="49" charset="0"/>
                          <a:cs typeface="Courier New" pitchFamily="49" charset="0"/>
                        </a:rPr>
                        <a:t>#4 </a:t>
                      </a:r>
                      <a:r>
                        <a:rPr lang="en-US" sz="2000" dirty="0">
                          <a:latin typeface="Courier New" pitchFamily="49" charset="0"/>
                          <a:cs typeface="Courier New" pitchFamily="49" charset="0"/>
                        </a:rPr>
                        <a:t>) </a:t>
                      </a:r>
                    </a:p>
                  </a:txBody>
                  <a:tcPr anchor="ctr"/>
                </a:tc>
                <a:tc>
                  <a:txBody>
                    <a:bodyPr/>
                    <a:lstStyle/>
                    <a:p>
                      <a:r>
                        <a:rPr lang="en-US" sz="2000" dirty="0">
                          <a:latin typeface="Courier New" pitchFamily="49" charset="0"/>
                          <a:cs typeface="Courier New" pitchFamily="49" charset="0"/>
                        </a:rPr>
                        <a:t>"Hello\n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how </a:t>
                      </a:r>
                      <a:r>
                        <a:rPr lang="en-US" sz="2000" dirty="0">
                          <a:latin typeface="Courier New" pitchFamily="49" charset="0"/>
                          <a:cs typeface="Courier New" pitchFamily="49" charset="0"/>
                        </a:rPr>
                        <a:t>are\n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you</a:t>
                      </a:r>
                      <a:r>
                        <a:rPr lang="en-US" sz="2000" dirty="0">
                          <a:latin typeface="Courier New" pitchFamily="49" charset="0"/>
                          <a:cs typeface="Courier New" pitchFamily="49" charset="0"/>
                        </a:rPr>
                        <a:t>?\n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a:t>
                      </a:r>
                      <a:r>
                        <a:rPr lang="en-US" sz="2000" dirty="0">
                          <a:latin typeface="Courier New" pitchFamily="49" charset="0"/>
                          <a:cs typeface="Courier New" pitchFamily="49" charset="0"/>
                        </a:rPr>
                        <a:t>n </a:t>
                      </a:r>
                      <a:endParaRPr lang="en-US"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I'm </a:t>
                      </a:r>
                      <a:r>
                        <a:rPr lang="en-US" sz="2000" dirty="0">
                          <a:latin typeface="Courier New" pitchFamily="49" charset="0"/>
                          <a:cs typeface="Courier New" pitchFamily="49" charset="0"/>
                        </a:rPr>
                        <a:t>fine\n" </a:t>
                      </a:r>
                    </a:p>
                  </a:txBody>
                  <a:tcPr anchor="ctr"/>
                </a:tc>
                <a:extLst>
                  <a:ext uri="{0D108BD9-81ED-4DB2-BD59-A6C34878D82A}">
                    <a16:rowId xmlns:a16="http://schemas.microsoft.com/office/drawing/2014/main" val="10001"/>
                  </a:ext>
                </a:extLst>
              </a:tr>
            </a:tbl>
          </a:graphicData>
        </a:graphic>
      </p:graphicFrame>
      <p:sp>
        <p:nvSpPr>
          <p:cNvPr id="5" name="Slide Number Placeholder 4"/>
          <p:cNvSpPr>
            <a:spLocks noGrp="1"/>
          </p:cNvSpPr>
          <p:nvPr>
            <p:ph type="sldNum" sz="quarter" idx="12"/>
          </p:nvPr>
        </p:nvSpPr>
        <p:spPr/>
        <p:txBody>
          <a:bodyPr>
            <a:normAutofit/>
          </a:bodyPr>
          <a:lstStyle/>
          <a:p>
            <a:fld id="{70CCEE58-BB30-497C-96AB-9A497C174467}" type="slidenum">
              <a:rPr lang="en-US" smtClean="0"/>
              <a:t>9</a:t>
            </a:fld>
            <a:endParaRPr lang="en-US"/>
          </a:p>
        </p:txBody>
      </p:sp>
      <p:sp>
        <p:nvSpPr>
          <p:cNvPr id="7" name="Content Placeholder 6"/>
          <p:cNvSpPr txBox="1">
            <a:spLocks/>
          </p:cNvSpPr>
          <p:nvPr/>
        </p:nvSpPr>
        <p:spPr bwMode="auto">
          <a:xfrm>
            <a:off x="437263" y="4773281"/>
            <a:ext cx="8153400" cy="106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A04DA3"/>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C4652D"/>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400" dirty="0">
                <a:latin typeface="Courier New" pitchFamily="49" charset="0"/>
                <a:cs typeface="Courier New" pitchFamily="49" charset="0"/>
              </a:rPr>
              <a:t>file</a:t>
            </a:r>
            <a:r>
              <a:rPr lang="en-US" sz="2400" dirty="0"/>
              <a:t> returns lines of a file as an array</a:t>
            </a:r>
          </a:p>
          <a:p>
            <a:r>
              <a:rPr lang="en-US" sz="2400" dirty="0" err="1">
                <a:latin typeface="Courier New" pitchFamily="49" charset="0"/>
                <a:cs typeface="Courier New" pitchFamily="49" charset="0"/>
              </a:rPr>
              <a:t>file_get_contents</a:t>
            </a:r>
            <a:r>
              <a:rPr lang="en-US" sz="2400" dirty="0">
                <a:latin typeface="Courier New" pitchFamily="49" charset="0"/>
                <a:cs typeface="Courier New" pitchFamily="49" charset="0"/>
              </a:rPr>
              <a:t> </a:t>
            </a:r>
            <a:r>
              <a:rPr lang="en-US" sz="2400" dirty="0"/>
              <a:t>returns entire contents of a file as a string</a:t>
            </a:r>
          </a:p>
        </p:txBody>
      </p:sp>
    </p:spTree>
    <p:extLst>
      <p:ext uri="{BB962C8B-B14F-4D97-AF65-F5344CB8AC3E}">
        <p14:creationId xmlns:p14="http://schemas.microsoft.com/office/powerpoint/2010/main" val="314845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71</TotalTime>
  <Words>1609</Words>
  <Application>Microsoft Office PowerPoint</Application>
  <PresentationFormat>Widescreen</PresentationFormat>
  <Paragraphs>310</Paragraphs>
  <Slides>26</Slides>
  <Notes>13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26</vt:i4>
      </vt:variant>
    </vt:vector>
  </HeadingPairs>
  <TitlesOfParts>
    <vt:vector size="39" baseType="lpstr">
      <vt:lpstr>MS PGothic</vt:lpstr>
      <vt:lpstr>Arial</vt:lpstr>
      <vt:lpstr>Calibri</vt:lpstr>
      <vt:lpstr>Consolas</vt:lpstr>
      <vt:lpstr>Courier New</vt:lpstr>
      <vt:lpstr>erdana</vt:lpstr>
      <vt:lpstr>Times New Roman</vt:lpstr>
      <vt:lpstr>Trebuchet MS</vt:lpstr>
      <vt:lpstr>Trebuchet MS (Body)</vt:lpstr>
      <vt:lpstr>verdana</vt:lpstr>
      <vt:lpstr>Wingdings</vt:lpstr>
      <vt:lpstr>Wingdings 3</vt:lpstr>
      <vt:lpstr>Facet</vt:lpstr>
      <vt:lpstr>PowerPoint Presentation</vt:lpstr>
      <vt:lpstr>PowerPoint Presentation</vt:lpstr>
      <vt:lpstr>PHP include file</vt:lpstr>
      <vt:lpstr>PHP Include File </vt:lpstr>
      <vt:lpstr>include() example</vt:lpstr>
      <vt:lpstr>PHP File Input/Output</vt:lpstr>
      <vt:lpstr>PHP file I/O functions</vt:lpstr>
      <vt:lpstr>The file function</vt:lpstr>
      <vt:lpstr>Reading/writing files</vt:lpstr>
      <vt:lpstr>Reading/writing an entire file</vt:lpstr>
      <vt:lpstr>Appending to a file</vt:lpstr>
      <vt:lpstr>Unpacking an array: list</vt:lpstr>
      <vt:lpstr>Fixed-length files, file and list</vt:lpstr>
      <vt:lpstr>Splitting/joining strings</vt:lpstr>
      <vt:lpstr>Example explode</vt:lpstr>
      <vt:lpstr>Reading directories</vt:lpstr>
      <vt:lpstr>Example for glob</vt:lpstr>
      <vt:lpstr>Example for scandir</vt:lpstr>
      <vt:lpstr>PowerPoint Presentation</vt:lpstr>
      <vt:lpstr>PowerPoint Presentation</vt:lpstr>
      <vt:lpstr>PowerPoint Presentation</vt:lpstr>
      <vt:lpstr>PHP Exceptions</vt:lpstr>
      <vt:lpstr>Exceptions</vt:lpstr>
      <vt:lpstr>Exception example</vt:lpstr>
      <vt:lpstr>Exception example (cont.)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PHP include file</dc:title>
  <dc:creator>SIS_COMP3</dc:creator>
  <cp:lastModifiedBy>Sisoft-PC3</cp:lastModifiedBy>
  <cp:revision>9</cp:revision>
  <dcterms:created xsi:type="dcterms:W3CDTF">2019-09-10T12:08:27Z</dcterms:created>
  <dcterms:modified xsi:type="dcterms:W3CDTF">2019-11-11T09:11:04Z</dcterms:modified>
</cp:coreProperties>
</file>