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28"/>
  </p:notesMasterIdLst>
  <p:sldIdLst>
    <p:sldId id="281" r:id="rId2"/>
    <p:sldId id="28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69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F0DC2-BF6D-4CE8-97C2-2FA50D8E853D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02CF7-8A44-440A-98E6-FCA1182B8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192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036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932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174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7289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6461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2370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548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6149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0390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4" descr="Sisoft Learni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200" y="17282"/>
            <a:ext cx="1036800" cy="79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641" y="504053"/>
            <a:ext cx="10410240" cy="11449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080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036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864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333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53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952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75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910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915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0DC48-54F4-469F-907E-A12EB5B4C329}" type="datetimeFigureOut">
              <a:rPr lang="en-IN" smtClean="0"/>
              <a:t>11-11-2019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30B0E3-783C-4605-BAA1-11CBF69ACFBD}" type="slidenum">
              <a:rPr lang="en-IN" smtClean="0"/>
              <a:t>‹#›</a:t>
            </a:fld>
            <a:endParaRPr lang="en-IN"/>
          </a:p>
        </p:txBody>
      </p:sp>
      <p:pic>
        <p:nvPicPr>
          <p:cNvPr id="18" name="Picture 34" descr="Sisoft Learni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200" y="17282"/>
            <a:ext cx="1036800" cy="79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62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jquery/ajax_ajax.as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Dual-licensing" TargetMode="External"/><Relationship Id="rId3" Type="http://schemas.openxmlformats.org/officeDocument/2006/relationships/hyperlink" Target="http://en.wikipedia.org/wiki/JavaScript" TargetMode="External"/><Relationship Id="rId7" Type="http://schemas.openxmlformats.org/officeDocument/2006/relationships/hyperlink" Target="http://en.wikipedia.org/wiki/Free_and_open_source_software" TargetMode="External"/><Relationship Id="rId2" Type="http://schemas.openxmlformats.org/officeDocument/2006/relationships/hyperlink" Target="http://en.wikipedia.org/wiki/JavaScript_librar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John_Resig" TargetMode="External"/><Relationship Id="rId11" Type="http://schemas.openxmlformats.org/officeDocument/2006/relationships/hyperlink" Target="http://en.wikipedia.org/wiki/Microsoft" TargetMode="External"/><Relationship Id="rId5" Type="http://schemas.openxmlformats.org/officeDocument/2006/relationships/hyperlink" Target="http://en.wikipedia.org/wiki/BarCamp" TargetMode="External"/><Relationship Id="rId10" Type="http://schemas.openxmlformats.org/officeDocument/2006/relationships/hyperlink" Target="http://en.wikipedia.org/wiki/GNU_General_Public_License" TargetMode="External"/><Relationship Id="rId4" Type="http://schemas.openxmlformats.org/officeDocument/2006/relationships/hyperlink" Target="http://en.wikipedia.org/wiki/HTML" TargetMode="External"/><Relationship Id="rId9" Type="http://schemas.openxmlformats.org/officeDocument/2006/relationships/hyperlink" Target="http://en.wikipedia.org/wiki/MIT_Licens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en.wikipedia.org/wiki/Programming_language" TargetMode="External"/><Relationship Id="rId7" Type="http://schemas.openxmlformats.org/officeDocument/2006/relationships/hyperlink" Target="http://en.wikipedia.org/wiki/XML" TargetMode="External"/><Relationship Id="rId2" Type="http://schemas.openxmlformats.org/officeDocument/2006/relationships/hyperlink" Target="http://en.wikipedia.org/wiki/Cross-platfor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XHTML" TargetMode="External"/><Relationship Id="rId5" Type="http://schemas.openxmlformats.org/officeDocument/2006/relationships/hyperlink" Target="http://en.wikipedia.org/wiki/HTML" TargetMode="External"/><Relationship Id="rId4" Type="http://schemas.openxmlformats.org/officeDocument/2006/relationships/hyperlink" Target="http://en.wikipedia.org/wiki/Object_(computer_science)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68000" y="4003621"/>
            <a:ext cx="3181294" cy="65238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IN" altLang="en-US" b="1" dirty="0" smtClean="0"/>
              <a:t>JQUERY - AJAX</a:t>
            </a:r>
          </a:p>
        </p:txBody>
      </p:sp>
      <p:sp>
        <p:nvSpPr>
          <p:cNvPr id="3" name="Rectangle 2"/>
          <p:cNvSpPr/>
          <p:nvPr/>
        </p:nvSpPr>
        <p:spPr>
          <a:xfrm>
            <a:off x="2960792" y="5193186"/>
            <a:ext cx="6662139" cy="10974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Sisoft Technologies Pvt Ltd</a:t>
            </a:r>
          </a:p>
          <a:p>
            <a:pPr algn="ctr">
              <a:defRPr/>
            </a:pP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Shipra Riviera Bazar, Gyan Khand-3, Indirapuram, Ghaziabad</a:t>
            </a:r>
          </a:p>
          <a:p>
            <a:pPr algn="ctr">
              <a:defRPr/>
            </a:pP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2"/>
              </a:rPr>
              <a:t>www.sisoft.in</a:t>
            </a: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Email:info@sisoft.in</a:t>
            </a:r>
          </a:p>
          <a:p>
            <a:pPr algn="ctr">
              <a:defRPr/>
            </a:pPr>
            <a:r>
              <a:rPr lang="en-US" sz="1633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</p:txBody>
      </p:sp>
      <p:pic>
        <p:nvPicPr>
          <p:cNvPr id="1026" name="Picture 2" descr="Image result for jquery aja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431" y="166370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450334"/>
            <a:ext cx="2170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/>
              <a:t>Formatting Elements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104037"/>
            <a:ext cx="2667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</a:t>
            </a:r>
            <a:r>
              <a:rPr lang="en-US" altLang="en-US" dirty="0" err="1" smtClean="0"/>
              <a:t>css</a:t>
            </a:r>
            <a:r>
              <a:rPr lang="en-US" altLang="en-US" dirty="0" smtClean="0"/>
              <a:t>(property, value)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.html()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</a:t>
            </a:r>
            <a:r>
              <a:rPr lang="en-US" altLang="en-US" dirty="0" err="1" smtClean="0"/>
              <a:t>val</a:t>
            </a:r>
            <a:r>
              <a:rPr lang="en-US" altLang="en-US" dirty="0" smtClean="0"/>
              <a:t>()	(form elements)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.text()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</a:t>
            </a:r>
            <a:r>
              <a:rPr lang="en-US" altLang="en-US" dirty="0" err="1" smtClean="0"/>
              <a:t>addClass</a:t>
            </a:r>
            <a:r>
              <a:rPr lang="en-US" altLang="en-US" dirty="0" smtClean="0"/>
              <a:t>(‘class’)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</a:t>
            </a:r>
            <a:r>
              <a:rPr lang="en-US" altLang="en-US" dirty="0" err="1" smtClean="0"/>
              <a:t>removeClass</a:t>
            </a:r>
            <a:r>
              <a:rPr lang="en-US" altLang="en-US" dirty="0" smtClean="0"/>
              <a:t>(‘class’)</a:t>
            </a:r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3053834"/>
            <a:ext cx="2011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Add Page Elements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838200" y="365760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$(‘#target’).before(‘&lt;p&gt;Inserted before #target&lt;/p&gt;’);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$(‘#target’).after(‘&lt;p&gt;This is added after #target&lt;/p&gt;’);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$(‘#target’).append(‘&lt;p&gt;Goes inside #target, at end&lt;/p&gt;’);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$(‘#target’).wrap(‘&lt;div&gt;&lt;/div&gt;’);</a:t>
            </a:r>
          </a:p>
        </p:txBody>
      </p:sp>
    </p:spTree>
    <p:extLst>
      <p:ext uri="{BB962C8B-B14F-4D97-AF65-F5344CB8AC3E}">
        <p14:creationId xmlns:p14="http://schemas.microsoft.com/office/powerpoint/2010/main" val="39111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450334"/>
            <a:ext cx="1533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Adding Events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838200" y="819666"/>
            <a:ext cx="4127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 smtClean="0"/>
              <a:t>Mouseover</a:t>
            </a:r>
            <a:r>
              <a:rPr lang="en-US" altLang="en-US" dirty="0" smtClean="0"/>
              <a:t> events – bind, hover, toggle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Button click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Keystrokes</a:t>
            </a:r>
            <a:endParaRPr lang="en-US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838200" y="2389327"/>
            <a:ext cx="189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Event Background</a:t>
            </a:r>
            <a:endParaRPr lang="en-IN" b="1" u="sng" dirty="0"/>
          </a:p>
        </p:txBody>
      </p:sp>
      <p:sp>
        <p:nvSpPr>
          <p:cNvPr id="9" name="Rectangle 8"/>
          <p:cNvSpPr/>
          <p:nvPr/>
        </p:nvSpPr>
        <p:spPr>
          <a:xfrm>
            <a:off x="838200" y="3127991"/>
            <a:ext cx="6096000" cy="20867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DOM Level 2 Event Model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Multiple event handlers, or listeners, can be established on an element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These handlers cannot be relied upon to run an any particular order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When triggered, the event propagates from the top down (capture phase) or bottom up (bubble phase)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IE doesn’t support the “capture phase”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22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39234"/>
            <a:ext cx="2963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Basic Syntax of Event Binding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53768" y="1089341"/>
            <a:ext cx="6096000" cy="28069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’).bind(‘</a:t>
            </a:r>
            <a:r>
              <a:rPr lang="en-US" altLang="en-US" sz="2000" dirty="0" err="1" smtClean="0"/>
              <a:t>click’,function</a:t>
            </a:r>
            <a:r>
              <a:rPr lang="en-US" altLang="en-US" sz="2000" dirty="0" smtClean="0"/>
              <a:t>(event){alert(‘Howdy’;});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’).bind(‘click’,</a:t>
            </a:r>
            <a:r>
              <a:rPr lang="en-US" altLang="en-US" sz="2000" dirty="0" err="1" smtClean="0"/>
              <a:t>imgclick</a:t>
            </a:r>
            <a:r>
              <a:rPr lang="en-US" altLang="en-US" sz="2000" dirty="0" smtClean="0"/>
              <a:t>(event));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Allows unbinding the function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’).unbind(‘click’,</a:t>
            </a:r>
            <a:r>
              <a:rPr lang="en-US" altLang="en-US" sz="2000" dirty="0" err="1" smtClean="0"/>
              <a:t>imgclick</a:t>
            </a:r>
            <a:r>
              <a:rPr lang="en-US" altLang="en-US" sz="2000" dirty="0" smtClean="0"/>
              <a:t>());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’).unbind(‘click’);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’).one(‘click’,</a:t>
            </a:r>
            <a:r>
              <a:rPr lang="en-US" altLang="en-US" sz="2000" dirty="0" err="1" smtClean="0"/>
              <a:t>imgclick</a:t>
            </a:r>
            <a:r>
              <a:rPr lang="en-US" altLang="en-US" sz="2000" dirty="0" smtClean="0"/>
              <a:t>(event));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Only works once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’).click(</a:t>
            </a:r>
            <a:r>
              <a:rPr lang="en-US" altLang="en-US" sz="2000" dirty="0" err="1" smtClean="0"/>
              <a:t>imgclick</a:t>
            </a:r>
            <a:r>
              <a:rPr lang="en-US" altLang="en-US" sz="2000" dirty="0" smtClean="0"/>
              <a:t>);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’).toggle(click1, click2);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$(‘</a:t>
            </a:r>
            <a:r>
              <a:rPr lang="en-US" altLang="en-US" sz="2000" dirty="0" err="1" smtClean="0"/>
              <a:t>img</a:t>
            </a:r>
            <a:r>
              <a:rPr lang="en-US" altLang="en-US" sz="2000" dirty="0" smtClean="0"/>
              <a:t>’).hover(</a:t>
            </a:r>
            <a:r>
              <a:rPr lang="en-US" altLang="en-US" sz="2000" dirty="0" err="1" smtClean="0"/>
              <a:t>mouseover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mouseout</a:t>
            </a:r>
            <a:r>
              <a:rPr lang="en-US" altLang="en-US" sz="2000" dirty="0" smtClean="0"/>
              <a:t>);</a:t>
            </a:r>
            <a:endParaRPr lang="en-US" alt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838200" y="4184134"/>
            <a:ext cx="2789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Element Properties – “this”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838200" y="4553466"/>
            <a:ext cx="6096000" cy="20867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/>
              <a:t>this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/>
              <a:t>this.id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this.tagName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this.attr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this.src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this.classname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this.title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this.alt</a:t>
            </a:r>
            <a:endParaRPr lang="en-US" altLang="en-US" sz="1600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1600" dirty="0" err="1"/>
              <a:t>this.value</a:t>
            </a:r>
            <a:r>
              <a:rPr lang="en-US" altLang="en-US" sz="1600" dirty="0"/>
              <a:t>	(for form elements)</a:t>
            </a:r>
          </a:p>
        </p:txBody>
      </p:sp>
    </p:spTree>
    <p:extLst>
      <p:ext uri="{BB962C8B-B14F-4D97-AF65-F5344CB8AC3E}">
        <p14:creationId xmlns:p14="http://schemas.microsoft.com/office/powerpoint/2010/main" val="362676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9223" y="602734"/>
            <a:ext cx="1881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‘Event’ properties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49223" y="972066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/>
              <a:t>event.target</a:t>
            </a:r>
            <a:r>
              <a:rPr lang="en-US" altLang="en-US" dirty="0"/>
              <a:t>	ref to element triggering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Event.target.id	id of element triggering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/>
              <a:t>event.currentTarget</a:t>
            </a:r>
            <a:r>
              <a:rPr lang="en-US" altLang="en-US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/>
              <a:t>event.type</a:t>
            </a:r>
            <a:r>
              <a:rPr lang="en-US" altLang="en-US" dirty="0"/>
              <a:t>	type of event triggered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/>
              <a:t>event.data</a:t>
            </a:r>
            <a:r>
              <a:rPr lang="en-US" altLang="en-US" dirty="0"/>
              <a:t>	second </a:t>
            </a:r>
            <a:r>
              <a:rPr lang="en-US" altLang="en-US" dirty="0" err="1"/>
              <a:t>parm</a:t>
            </a:r>
            <a:r>
              <a:rPr lang="en-US" altLang="en-US" dirty="0"/>
              <a:t> in the bind() </a:t>
            </a:r>
            <a:r>
              <a:rPr lang="en-US" altLang="en-US" dirty="0" err="1"/>
              <a:t>func</a:t>
            </a:r>
            <a:endParaRPr lang="en-US" alt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Various mouse coordinate properties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Various keystroke related properties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223" y="3188057"/>
            <a:ext cx="1625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Event Methods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749223" y="355738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err="1" smtClean="0"/>
              <a:t>stopPropagation</a:t>
            </a:r>
            <a:r>
              <a:rPr lang="en-US" altLang="en-US" dirty="0" smtClean="0"/>
              <a:t>()	no bubbling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</a:t>
            </a:r>
            <a:r>
              <a:rPr lang="en-US" altLang="en-US" dirty="0" err="1" smtClean="0"/>
              <a:t>preventDefault</a:t>
            </a:r>
            <a:r>
              <a:rPr lang="en-US" altLang="en-US" dirty="0" smtClean="0"/>
              <a:t>()		no &lt;a&gt; link, no &lt;form&gt; submit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.trigger(</a:t>
            </a:r>
            <a:r>
              <a:rPr lang="en-US" altLang="en-US" dirty="0" err="1" smtClean="0"/>
              <a:t>eventType</a:t>
            </a:r>
            <a:r>
              <a:rPr lang="en-US" altLang="en-US" dirty="0" smtClean="0"/>
              <a:t>)	does not actually trigger the event, but calls the appropriate function specified as the one tied to the </a:t>
            </a:r>
            <a:r>
              <a:rPr lang="en-US" altLang="en-US" dirty="0" err="1" smtClean="0"/>
              <a:t>eventType</a:t>
            </a:r>
            <a:endParaRPr lang="en-US" alt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.click(), blur(), focus(), select(), submit()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en-US" dirty="0" smtClean="0"/>
              <a:t>With no parameter, invokes the event handlers, like trigger does, for all the elements in the wrapped set.</a:t>
            </a:r>
          </a:p>
          <a:p>
            <a:pPr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6542" y="678934"/>
            <a:ext cx="2356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Shortcut Event Binding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635000" y="1048266"/>
            <a:ext cx="1981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.click(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.submit(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.</a:t>
            </a:r>
            <a:r>
              <a:rPr lang="en-US" altLang="en-US" dirty="0" err="1"/>
              <a:t>dblclick</a:t>
            </a:r>
            <a:r>
              <a:rPr lang="en-US" altLang="en-US" dirty="0"/>
              <a:t>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.</a:t>
            </a:r>
            <a:r>
              <a:rPr lang="en-US" altLang="en-US" dirty="0" err="1"/>
              <a:t>mouseover</a:t>
            </a:r>
            <a:r>
              <a:rPr lang="en-US" altLang="en-US" dirty="0"/>
              <a:t>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.</a:t>
            </a:r>
            <a:r>
              <a:rPr lang="en-US" altLang="en-US" dirty="0" err="1"/>
              <a:t>mouseout</a:t>
            </a:r>
            <a:r>
              <a:rPr lang="en-US" altLang="en-US" dirty="0"/>
              <a:t>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.select(</a:t>
            </a:r>
            <a:r>
              <a:rPr lang="en-US" altLang="en-US" dirty="0" err="1"/>
              <a:t>func</a:t>
            </a:r>
            <a:r>
              <a:rPr lang="en-US" altLang="en-US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35000" y="3171924"/>
            <a:ext cx="2352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Useful Event Functions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495300" y="391058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dirty="0"/>
              <a:t>.hide()			</a:t>
            </a:r>
            <a:r>
              <a:rPr lang="en-US" altLang="en-US" dirty="0" err="1"/>
              <a:t>display:true</a:t>
            </a:r>
            <a:endParaRPr lang="en-US" altLang="en-US" dirty="0"/>
          </a:p>
          <a:p>
            <a:r>
              <a:rPr lang="en-US" altLang="en-US" dirty="0"/>
              <a:t>.show()			</a:t>
            </a:r>
            <a:r>
              <a:rPr lang="en-US" altLang="en-US" dirty="0" err="1"/>
              <a:t>display:none</a:t>
            </a:r>
            <a:endParaRPr lang="en-US" altLang="en-US" dirty="0"/>
          </a:p>
          <a:p>
            <a:r>
              <a:rPr lang="en-US" altLang="en-US" dirty="0"/>
              <a:t>.toggle(func1, func2)  first click calls func1, next click executes func2</a:t>
            </a:r>
          </a:p>
          <a:p>
            <a:r>
              <a:rPr lang="en-US" altLang="en-US" dirty="0"/>
              <a:t>.hover(over, out)	</a:t>
            </a:r>
            <a:r>
              <a:rPr lang="en-US" altLang="en-US" dirty="0" err="1"/>
              <a:t>mouseover</a:t>
            </a:r>
            <a:r>
              <a:rPr lang="en-US" altLang="en-US" dirty="0"/>
              <a:t>, </a:t>
            </a:r>
            <a:r>
              <a:rPr lang="en-US" altLang="en-US" dirty="0" err="1"/>
              <a:t>mouseout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43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51454" y="501134"/>
            <a:ext cx="2581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b="1" i="0" u="sng" dirty="0" smtClean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jQuery AJAX Methods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300" y="1128236"/>
            <a:ext cx="104521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alibri (body)"/>
              </a:rPr>
              <a:t>AJAX is the art of exchanging data with a server, and update parts of a web page - without reloading the whole page.</a:t>
            </a:r>
          </a:p>
          <a:p>
            <a:r>
              <a:rPr lang="en-IN" b="0" i="0" dirty="0" smtClean="0">
                <a:solidFill>
                  <a:srgbClr val="000000"/>
                </a:solidFill>
                <a:effectLst/>
                <a:latin typeface="Calibri (body)"/>
              </a:rPr>
              <a:t>The following table lists all the jQuery AJAX methods: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300" y="2309336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0" i="0" u="sng" dirty="0" smtClean="0">
                <a:solidFill>
                  <a:srgbClr val="4CAF50"/>
                </a:solidFill>
                <a:effectLst/>
                <a:latin typeface="Verdana" panose="020B0604030504040204" pitchFamily="34" charset="0"/>
              </a:rPr>
              <a:t>$.ajax():-</a:t>
            </a:r>
            <a:endParaRPr lang="en-IN" u="sng" dirty="0"/>
          </a:p>
        </p:txBody>
      </p:sp>
      <p:sp>
        <p:nvSpPr>
          <p:cNvPr id="8" name="Rectangle 7"/>
          <p:cNvSpPr/>
          <p:nvPr/>
        </p:nvSpPr>
        <p:spPr>
          <a:xfrm>
            <a:off x="1946702" y="2309336"/>
            <a:ext cx="3570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alibri (body)"/>
              </a:rPr>
              <a:t>Performs an </a:t>
            </a:r>
            <a:r>
              <a:rPr lang="en-IN" b="0" i="0" dirty="0" err="1" smtClean="0">
                <a:solidFill>
                  <a:srgbClr val="000000"/>
                </a:solidFill>
                <a:effectLst/>
                <a:latin typeface="Calibri (body)"/>
              </a:rPr>
              <a:t>async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alibri (body)"/>
              </a:rPr>
              <a:t> AJAX request</a:t>
            </a:r>
            <a:endParaRPr lang="en-IN" dirty="0">
              <a:latin typeface="Calibri (body)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2300" y="2678668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$(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"button"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).click(</a:t>
            </a:r>
            <a:r>
              <a:rPr lang="en-IN" b="0" i="0" dirty="0" smtClean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(){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$.ajax({url: 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"demo_test.txt"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success: </a:t>
            </a:r>
            <a:r>
              <a:rPr lang="en-IN" b="0" i="0" dirty="0" smtClean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(result){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$(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"#div1"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).html(result);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}});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622300" y="4617660"/>
            <a:ext cx="913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0" u="sng" dirty="0" smtClean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Syntax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2300" y="5060096"/>
            <a:ext cx="4996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$.ajax(</a:t>
            </a:r>
            <a:r>
              <a:rPr lang="en-IN" b="0" i="1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IN" b="0" i="1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name:value</a:t>
            </a:r>
            <a:r>
              <a:rPr lang="en-IN" b="0" i="1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IN" b="0" i="1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name:value</a:t>
            </a:r>
            <a:r>
              <a:rPr lang="en-IN" b="0" i="1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... }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622300" y="5614094"/>
            <a:ext cx="8140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alibri (body)"/>
              </a:rPr>
              <a:t>The parameters specifies one or more name/value pairs for the AJAX request.</a:t>
            </a:r>
            <a:endParaRPr lang="en-IN" dirty="0">
              <a:latin typeface="Calibri (body)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2300" y="6168092"/>
            <a:ext cx="110212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 smtClean="0">
                <a:solidFill>
                  <a:srgbClr val="000000"/>
                </a:solidFill>
                <a:latin typeface="Calibri (body)"/>
              </a:rPr>
              <a:t>You can refer the website </a:t>
            </a:r>
            <a:r>
              <a:rPr lang="en-IN" sz="1600" dirty="0" smtClean="0">
                <a:latin typeface="Calibri (body)"/>
                <a:hlinkClick r:id="rId2"/>
              </a:rPr>
              <a:t>https://www.w3schools.com/jquery/ajax_ajax.asp</a:t>
            </a:r>
            <a:r>
              <a:rPr lang="en-IN" sz="1600" dirty="0" smtClean="0">
                <a:latin typeface="Calibri (body)"/>
              </a:rPr>
              <a:t> for </a:t>
            </a:r>
            <a:r>
              <a:rPr lang="en-IN" sz="1600" dirty="0">
                <a:solidFill>
                  <a:srgbClr val="000000"/>
                </a:solidFill>
                <a:latin typeface="Calibri (body)"/>
              </a:rPr>
              <a:t>p</a:t>
            </a:r>
            <a:r>
              <a:rPr lang="en-IN" sz="1600" b="0" i="0" dirty="0" smtClean="0">
                <a:solidFill>
                  <a:srgbClr val="000000"/>
                </a:solidFill>
                <a:effectLst/>
                <a:latin typeface="Calibri (body)"/>
              </a:rPr>
              <a:t>ossible names/values given in the table.</a:t>
            </a:r>
            <a:endParaRPr lang="en-IN" sz="1600" dirty="0">
              <a:latin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390699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760279"/>
              </p:ext>
            </p:extLst>
          </p:nvPr>
        </p:nvGraphicFramePr>
        <p:xfrm>
          <a:off x="1111250" y="872014"/>
          <a:ext cx="8648700" cy="1249680"/>
        </p:xfrm>
        <a:graphic>
          <a:graphicData uri="http://schemas.openxmlformats.org/drawingml/2006/table">
            <a:tbl>
              <a:tblPr/>
              <a:tblGrid>
                <a:gridCol w="4324350">
                  <a:extLst>
                    <a:ext uri="{9D8B030D-6E8A-4147-A177-3AD203B41FA5}">
                      <a16:colId xmlns:a16="http://schemas.microsoft.com/office/drawing/2014/main" val="1916507549"/>
                    </a:ext>
                  </a:extLst>
                </a:gridCol>
                <a:gridCol w="4324350">
                  <a:extLst>
                    <a:ext uri="{9D8B030D-6E8A-4147-A177-3AD203B41FA5}">
                      <a16:colId xmlns:a16="http://schemas.microsoft.com/office/drawing/2014/main" val="1130047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$.</a:t>
                      </a:r>
                      <a:r>
                        <a:rPr lang="en-IN" dirty="0" err="1">
                          <a:effectLst/>
                        </a:rPr>
                        <a:t>ajaxPrefilter</a:t>
                      </a:r>
                      <a:r>
                        <a:rPr lang="en-IN" dirty="0">
                          <a:effectLst/>
                        </a:rPr>
                        <a:t>()</a:t>
                      </a:r>
                    </a:p>
                  </a:txBody>
                  <a:tcPr marL="152400" marR="76200" marT="76200" marB="762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Handle custom Ajax options or modify existing options before each request is sent and before they are processed by $.ajax()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47298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111250" y="2507734"/>
            <a:ext cx="329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0" u="sng" dirty="0" smtClean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jQuery </a:t>
            </a:r>
            <a:r>
              <a:rPr lang="en-IN" b="1" i="0" u="sng" dirty="0" err="1" smtClean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ajaxSetup</a:t>
            </a:r>
            <a:r>
              <a:rPr lang="en-IN" b="1" i="0" u="sng" dirty="0" smtClean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() Method:-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1250" y="29836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$(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"button"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).click(</a:t>
            </a:r>
            <a:r>
              <a:rPr lang="en-IN" b="0" i="0" dirty="0" smtClean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(){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$.</a:t>
            </a:r>
            <a:r>
              <a:rPr lang="en-IN" b="0" i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ajaxSetup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({url: 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"demo_ajax_load.txt"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success: </a:t>
            </a:r>
            <a:r>
              <a:rPr lang="en-IN" b="0" i="0" dirty="0" smtClean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(result){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$(</a:t>
            </a:r>
            <a:r>
              <a:rPr lang="en-IN" b="0" i="0" dirty="0" smtClean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"div"</a:t>
            </a: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).html(result);}});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$.ajax();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0" i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322101" y="2507734"/>
            <a:ext cx="5083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i="0" dirty="0" smtClean="0">
                <a:solidFill>
                  <a:srgbClr val="000000"/>
                </a:solidFill>
                <a:effectLst/>
                <a:latin typeface="Calibri (body)"/>
              </a:rPr>
              <a:t>Sets the default values for future AJAX requests</a:t>
            </a:r>
            <a:endParaRPr lang="en-IN" dirty="0">
              <a:latin typeface="Calibri (body)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948610"/>
              </p:ext>
            </p:extLst>
          </p:nvPr>
        </p:nvGraphicFramePr>
        <p:xfrm>
          <a:off x="1111250" y="5314474"/>
          <a:ext cx="8648700" cy="701040"/>
        </p:xfrm>
        <a:graphic>
          <a:graphicData uri="http://schemas.openxmlformats.org/drawingml/2006/table">
            <a:tbl>
              <a:tblPr/>
              <a:tblGrid>
                <a:gridCol w="4324350">
                  <a:extLst>
                    <a:ext uri="{9D8B030D-6E8A-4147-A177-3AD203B41FA5}">
                      <a16:colId xmlns:a16="http://schemas.microsoft.com/office/drawing/2014/main" val="3594991778"/>
                    </a:ext>
                  </a:extLst>
                </a:gridCol>
                <a:gridCol w="4324350">
                  <a:extLst>
                    <a:ext uri="{9D8B030D-6E8A-4147-A177-3AD203B41FA5}">
                      <a16:colId xmlns:a16="http://schemas.microsoft.com/office/drawing/2014/main" val="34877029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$.</a:t>
                      </a:r>
                      <a:r>
                        <a:rPr lang="en-IN" dirty="0" err="1">
                          <a:effectLst/>
                        </a:rPr>
                        <a:t>ajaxTransport</a:t>
                      </a:r>
                      <a:r>
                        <a:rPr lang="en-IN" dirty="0">
                          <a:effectLst/>
                        </a:rPr>
                        <a:t>()</a:t>
                      </a:r>
                    </a:p>
                  </a:txBody>
                  <a:tcPr marL="152400" marR="76200" marT="76200" marB="762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Creates an object that handles the actual transmission of Ajax data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4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718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304" y="755134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get()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33942" y="755134"/>
            <a:ext cx="77991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$.get() method loads data from the server using a HTTP GET request.</a:t>
            </a:r>
            <a:endParaRPr lang="en-IN" dirty="0">
              <a:latin typeface="Calibri (body)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5304" y="1467366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3866" y="1467366"/>
            <a:ext cx="6683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$.get(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URL,data,function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data,status,xhr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dataType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515304" y="2019638"/>
            <a:ext cx="6096000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sz="1700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sz="17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sz="1700" dirty="0"/>
              <a:t/>
            </a:r>
            <a:br>
              <a:rPr lang="en-IN" sz="1700" dirty="0"/>
            </a:b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  $.get(</a:t>
            </a:r>
            <a:r>
              <a:rPr lang="en-IN" sz="1700" dirty="0">
                <a:solidFill>
                  <a:srgbClr val="A52A2A"/>
                </a:solidFill>
                <a:latin typeface="Consolas" panose="020B0609020204030204" pitchFamily="49" charset="0"/>
              </a:rPr>
              <a:t>"demo_test.asp"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IN" sz="17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(data, status){</a:t>
            </a:r>
            <a:r>
              <a:rPr lang="en-IN" sz="1700" dirty="0"/>
              <a:t/>
            </a:r>
            <a:br>
              <a:rPr lang="en-IN" sz="1700" dirty="0"/>
            </a:b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    alert(</a:t>
            </a:r>
            <a:r>
              <a:rPr lang="en-IN" sz="1700" dirty="0">
                <a:solidFill>
                  <a:srgbClr val="A52A2A"/>
                </a:solidFill>
                <a:latin typeface="Consolas" panose="020B0609020204030204" pitchFamily="49" charset="0"/>
              </a:rPr>
              <a:t>"Data: "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 + data + </a:t>
            </a:r>
            <a:r>
              <a:rPr lang="en-IN" sz="1700" dirty="0">
                <a:solidFill>
                  <a:srgbClr val="A52A2A"/>
                </a:solidFill>
                <a:latin typeface="Consolas" panose="020B0609020204030204" pitchFamily="49" charset="0"/>
              </a:rPr>
              <a:t>"\</a:t>
            </a:r>
            <a:r>
              <a:rPr lang="en-IN" sz="1700" dirty="0" err="1">
                <a:solidFill>
                  <a:srgbClr val="A52A2A"/>
                </a:solidFill>
                <a:latin typeface="Consolas" panose="020B0609020204030204" pitchFamily="49" charset="0"/>
              </a:rPr>
              <a:t>nStatus</a:t>
            </a:r>
            <a:r>
              <a:rPr lang="en-IN" sz="1700" dirty="0">
                <a:solidFill>
                  <a:srgbClr val="A52A2A"/>
                </a:solidFill>
                <a:latin typeface="Consolas" panose="020B0609020204030204" pitchFamily="49" charset="0"/>
              </a:rPr>
              <a:t>: "</a:t>
            </a: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 + status);</a:t>
            </a:r>
            <a:r>
              <a:rPr lang="en-IN" sz="1700" dirty="0"/>
              <a:t/>
            </a:r>
            <a:br>
              <a:rPr lang="en-IN" sz="1700" dirty="0"/>
            </a:b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  });</a:t>
            </a:r>
            <a:r>
              <a:rPr lang="en-IN" sz="1700" dirty="0"/>
              <a:t/>
            </a:r>
            <a:br>
              <a:rPr lang="en-IN" sz="1700" dirty="0"/>
            </a:br>
            <a:r>
              <a:rPr lang="en-IN" sz="1700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sz="1700" dirty="0"/>
          </a:p>
        </p:txBody>
      </p:sp>
      <p:sp>
        <p:nvSpPr>
          <p:cNvPr id="7" name="Rectangle 6"/>
          <p:cNvSpPr/>
          <p:nvPr/>
        </p:nvSpPr>
        <p:spPr>
          <a:xfrm>
            <a:off x="515304" y="3864571"/>
            <a:ext cx="3275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getJSON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 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90560" y="3864571"/>
            <a:ext cx="8147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getJSON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is used to get JSON data using an AJAX HTTP GET request.</a:t>
            </a:r>
          </a:p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515304" y="4617135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4617135"/>
            <a:ext cx="7353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getJSON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url,data,success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data,status,xhr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515304" y="5064900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IN" sz="16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$.</a:t>
            </a:r>
            <a:r>
              <a:rPr lang="en-IN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getJSON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"demo_ajax_json.js"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(result){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  $.each(result, 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, field){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    $(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"div"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).append(field + 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 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  });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});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14128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412234"/>
            <a:ext cx="3236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getScript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1600" y="412234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getScript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is used to get and execute a JavaScript using an AJAX HTTP GET request.</a:t>
            </a:r>
            <a:endParaRPr lang="en-IN" dirty="0"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377434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6762" y="1377434"/>
            <a:ext cx="7249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getScript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url,success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response,status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874584" y="188096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 $.</a:t>
            </a:r>
            <a:r>
              <a:rPr lang="en-IN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getScript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"demo_ajax_script.js"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sz="1600" dirty="0"/>
          </a:p>
        </p:txBody>
      </p:sp>
      <p:sp>
        <p:nvSpPr>
          <p:cNvPr id="9" name="Rectangle 8"/>
          <p:cNvSpPr/>
          <p:nvPr/>
        </p:nvSpPr>
        <p:spPr>
          <a:xfrm>
            <a:off x="838200" y="3091934"/>
            <a:ext cx="2864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param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74584" y="3488035"/>
            <a:ext cx="10377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creates a serialized representation of an array or an object.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serialized values can be used in the URL query string when making an AJAX request.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4584" y="4207470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43146" y="4237335"/>
            <a:ext cx="2717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object,trad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874584" y="482222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"div"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).text($.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personObj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059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9117" y="437634"/>
            <a:ext cx="2864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param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9116" y="945634"/>
            <a:ext cx="103082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creates a serialized representation of an array or an object.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serialized values can be used in the URL query string when making an AJAX request.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9116" y="1730633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07678" y="1730633"/>
            <a:ext cx="2717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object,trad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639116" y="2238633"/>
            <a:ext cx="4834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"div"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).text($.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param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personObj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639116" y="3439299"/>
            <a:ext cx="2400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/>
              <a:t>jQuery post() </a:t>
            </a:r>
            <a:r>
              <a:rPr lang="en-IN" b="1" u="sng" dirty="0" smtClean="0"/>
              <a:t>Method:-</a:t>
            </a:r>
            <a:endParaRPr lang="en-IN" b="1" u="sng" dirty="0"/>
          </a:p>
        </p:txBody>
      </p:sp>
      <p:sp>
        <p:nvSpPr>
          <p:cNvPr id="10" name="Rectangle 9"/>
          <p:cNvSpPr/>
          <p:nvPr/>
        </p:nvSpPr>
        <p:spPr>
          <a:xfrm>
            <a:off x="3066383" y="3424198"/>
            <a:ext cx="8058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$.post() method loads data from the server using a HTTP POST request.</a:t>
            </a:r>
            <a:endParaRPr lang="en-IN" dirty="0">
              <a:latin typeface="Calibri (body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116" y="4011831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07678" y="4034493"/>
            <a:ext cx="87190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).post(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URL,data,function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data,status,xhr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dataType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639116" y="4584363"/>
            <a:ext cx="6688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Load data from the server using a HTTP POST request:</a:t>
            </a:r>
            <a:endParaRPr lang="en-IN" dirty="0">
              <a:latin typeface="Calibri (body)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9116" y="4994196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$.post(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"demo_test.asp"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IN" sz="1600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(data, status){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  alert(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"Data: 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+ data + 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"\</a:t>
            </a:r>
            <a:r>
              <a:rPr lang="en-IN" sz="1600" dirty="0" err="1">
                <a:solidFill>
                  <a:srgbClr val="A52A2A"/>
                </a:solidFill>
                <a:latin typeface="Consolas" panose="020B0609020204030204" pitchFamily="49" charset="0"/>
              </a:rPr>
              <a:t>nStatus</a:t>
            </a:r>
            <a:r>
              <a:rPr lang="en-IN" sz="1600" dirty="0">
                <a:solidFill>
                  <a:srgbClr val="A52A2A"/>
                </a:solidFill>
                <a:latin typeface="Consolas" panose="020B0609020204030204" pitchFamily="49" charset="0"/>
              </a:rPr>
              <a:t>: "</a:t>
            </a: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+ status);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});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417801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07020" y="1468539"/>
            <a:ext cx="199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/>
              <a:t>LEARNING TOPICS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007020" y="2026166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Introduction to JQuery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3986886" y="2395498"/>
            <a:ext cx="4216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DOM (Document Object Moda</a:t>
            </a:r>
            <a:r>
              <a:rPr lang="en-US" dirty="0"/>
              <a:t>l</a:t>
            </a:r>
            <a:r>
              <a:rPr lang="en-US" dirty="0" smtClean="0"/>
              <a:t>)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986886" y="2764830"/>
            <a:ext cx="225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JQuery Functions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3986886" y="3134162"/>
            <a:ext cx="2632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JQuery Ajax Methods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260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02335"/>
            <a:ext cx="701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Change the text of a &lt;div&gt; element using an AJAX POST request:</a:t>
            </a:r>
            <a:endParaRPr lang="en-IN" dirty="0"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0036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"input"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keyup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IN" dirty="0" err="1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txt =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"input"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val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$.post(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"demo_ajax_gethint.asp"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, {suggest: txt}, 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(result){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"span"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).html(result);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});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677820" y="3166934"/>
            <a:ext cx="3672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ajaxComplete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7820" y="3536266"/>
            <a:ext cx="109553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ajaxComplete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be run when an AJAX request completes.</a:t>
            </a:r>
          </a:p>
          <a:p>
            <a:r>
              <a:rPr lang="en-IN" b="1" dirty="0">
                <a:solidFill>
                  <a:srgbClr val="000000"/>
                </a:solidFill>
                <a:latin typeface="Calibri (body)"/>
              </a:rPr>
              <a:t>Note: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 As of jQuery version 1.8, this method should only be attached to document.</a:t>
            </a:r>
          </a:p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Unlike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ajaxSuccess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(), functions specified with 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ajaxComplete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will run when the request is completed, even it is not successful.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7820" y="4921261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49082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ajaxComplete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event,xhr,options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32059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7100" y="440035"/>
            <a:ext cx="8216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Example</a:t>
            </a:r>
          </a:p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Show a "loading" indicator image while an AJAX request is going on: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7100" y="1086366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ajaxStart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"#wait"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css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"display"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"block"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ajaxComplete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"#wait"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css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"display"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"none"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908050" y="3257034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ajaxError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75100" y="3257034"/>
            <a:ext cx="810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ajaxError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be run when an AJAX request fails.</a:t>
            </a:r>
            <a:endParaRPr lang="en-IN" dirty="0">
              <a:latin typeface="Calibri (body)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100" y="4069834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2498" y="4088030"/>
            <a:ext cx="71315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ajaxError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event,xhr,options,exc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908050" y="482669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ajaxError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alert(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"An error occurred!"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944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77670" y="551934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ajaxSend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4700" y="921266"/>
            <a:ext cx="11201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ajaxSend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run when an AJAX requests is about to be sent.</a:t>
            </a:r>
            <a:endParaRPr lang="en-IN" dirty="0">
              <a:latin typeface="Calibri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7670" y="1475264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46232" y="1475264"/>
            <a:ext cx="6829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ajaxSend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event,xhr,options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877670" y="202926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ajaxSend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(e, 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xhr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, opt){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"div"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).append(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"&lt;p&gt;Requesting: 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+ opt.url + 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"&lt;/p&gt;"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877670" y="3412214"/>
            <a:ext cx="3147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ajaxStart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7670" y="3875806"/>
            <a:ext cx="8596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ajaxStart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be run when an AJAX request starts.</a:t>
            </a:r>
            <a:endParaRPr lang="en-IN" dirty="0">
              <a:latin typeface="Calibri (body)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7670" y="4343189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27935" y="4339398"/>
            <a:ext cx="4514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ajaxStart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function())</a:t>
            </a:r>
            <a:endParaRPr lang="en-IN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877670" y="489532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ajaxStart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this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).html(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"&lt;</a:t>
            </a:r>
            <a:r>
              <a:rPr lang="en-IN" dirty="0" err="1">
                <a:solidFill>
                  <a:srgbClr val="A52A2A"/>
                </a:solidFill>
                <a:latin typeface="Consolas" panose="020B0609020204030204" pitchFamily="49" charset="0"/>
              </a:rPr>
              <a:t>img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A52A2A"/>
                </a:solidFill>
                <a:latin typeface="Consolas" panose="020B0609020204030204" pitchFamily="49" charset="0"/>
              </a:rPr>
              <a:t>src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='demo_wait.gif'&gt;"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911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437634"/>
            <a:ext cx="3134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ajaxStop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926237"/>
            <a:ext cx="10744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ajaxStop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run when ALL AJAX requests have completed.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When an AJAX request completes, jQuery checks if there are any more AJAX requests. The function specified with 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ajaxStop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will run if no other requests are pending.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2075934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6762" y="2075934"/>
            <a:ext cx="4237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ajaxStop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function())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838200" y="25482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ajaxStop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alert(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"All AJAX requests completed"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838200" y="3688834"/>
            <a:ext cx="3557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ajaxSuccess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4058166"/>
            <a:ext cx="11201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ajaxSuccess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specifies a function to be run when an AJAX request is successfully completed.</a:t>
            </a:r>
            <a:endParaRPr lang="en-IN" dirty="0">
              <a:latin typeface="Calibri (body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200" y="4427498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442749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ajaxSuccess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function(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event,xhr,options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838200" y="53434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$(document).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ajaxSuccess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alert(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"AJAX request successfully completed"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16661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8709" y="602734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load()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8709" y="1124635"/>
            <a:ext cx="10091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alibri (body)"/>
              </a:rPr>
              <a:t>The load() method loads data from a server and puts the returned data into the selected element.</a:t>
            </a:r>
            <a:endParaRPr lang="en-IN" dirty="0"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8709" y="1646536"/>
            <a:ext cx="975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30400" y="164653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).load(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url,data,function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response,status,xhr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868709" y="2445436"/>
            <a:ext cx="47446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"#div1"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).load(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"demo_test.txt"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868709" y="3522369"/>
            <a:ext cx="3082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serialize()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708" y="3932806"/>
            <a:ext cx="109295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serialize() method creates a URL encoded text string by serializing form values.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You can select one or more form elements (like input and/or text area), or the form element itself.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serialized values can be used in the URL query string when making an AJAX request.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68708" y="4856136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24570" y="4881536"/>
            <a:ext cx="3097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).serialize</a:t>
            </a:r>
            <a:r>
              <a:rPr lang="en-IN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868708" y="5387430"/>
            <a:ext cx="5659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"div"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).text($(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"form"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).serialize());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67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6457" y="577334"/>
            <a:ext cx="3685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>
                <a:solidFill>
                  <a:srgbClr val="000000"/>
                </a:solidFill>
                <a:latin typeface="Calibri (body)"/>
              </a:rPr>
              <a:t>jQuery </a:t>
            </a:r>
            <a:r>
              <a:rPr lang="en-IN" b="1" u="sng" dirty="0" err="1">
                <a:solidFill>
                  <a:srgbClr val="000000"/>
                </a:solidFill>
                <a:latin typeface="Calibri (body)"/>
              </a:rPr>
              <a:t>serializeArray</a:t>
            </a:r>
            <a:r>
              <a:rPr lang="en-IN" b="1" u="sng" dirty="0">
                <a:solidFill>
                  <a:srgbClr val="000000"/>
                </a:solidFill>
                <a:latin typeface="Calibri (body)"/>
              </a:rPr>
              <a:t>() </a:t>
            </a:r>
            <a:r>
              <a:rPr lang="en-IN" b="1" u="sng" dirty="0" smtClean="0">
                <a:solidFill>
                  <a:srgbClr val="000000"/>
                </a:solidFill>
                <a:latin typeface="Calibri (body)"/>
              </a:rPr>
              <a:t>Method:-</a:t>
            </a:r>
            <a:endParaRPr lang="en-IN" b="1" i="0" u="sng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6456" y="946666"/>
            <a:ext cx="114331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The </a:t>
            </a:r>
            <a:r>
              <a:rPr lang="en-IN" dirty="0" err="1">
                <a:solidFill>
                  <a:srgbClr val="000000"/>
                </a:solidFill>
                <a:latin typeface="Calibri (body)"/>
              </a:rPr>
              <a:t>serializeArray</a:t>
            </a:r>
            <a:r>
              <a:rPr lang="en-IN" dirty="0">
                <a:solidFill>
                  <a:srgbClr val="000000"/>
                </a:solidFill>
                <a:latin typeface="Calibri (body)"/>
              </a:rPr>
              <a:t>() method creates an array of objects (name and value) by serializing form values.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Calibri (body)"/>
              </a:rPr>
              <a:t>You can select one or more form elements (like input and/or text area), or the form element itself.</a:t>
            </a:r>
            <a:endParaRPr lang="en-IN" b="0" i="0" dirty="0">
              <a:solidFill>
                <a:srgbClr val="000000"/>
              </a:solidFill>
              <a:effectLst/>
              <a:latin typeface="Calibri (body)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6456" y="1777663"/>
            <a:ext cx="1068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000000"/>
                </a:solidFill>
                <a:latin typeface="Segoe UI" panose="020B0502040204020203" pitchFamily="34" charset="0"/>
              </a:rPr>
              <a:t>Syntax:-</a:t>
            </a:r>
            <a:endParaRPr lang="en-IN" b="1" i="0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5018" y="1777663"/>
            <a:ext cx="3730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i="1" dirty="0">
                <a:solidFill>
                  <a:srgbClr val="000000"/>
                </a:solidFill>
                <a:latin typeface="Consolas" panose="020B0609020204030204" pitchFamily="49" charset="0"/>
              </a:rPr>
              <a:t>selector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serializeArray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606456" y="233166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"button"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).click(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IN" dirty="0" err="1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x =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"form"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serializeArray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 $.each(x, </a:t>
            </a:r>
            <a:r>
              <a:rPr lang="en-IN" dirty="0">
                <a:solidFill>
                  <a:srgbClr val="0000CD"/>
                </a:solidFill>
                <a:latin typeface="Consolas" panose="020B0609020204030204" pitchFamily="49" charset="0"/>
              </a:rPr>
              <a:t>function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, field){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  $(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"#results"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).append(field.name + 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":"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+ </a:t>
            </a:r>
            <a:r>
              <a:rPr lang="en-IN" dirty="0" err="1">
                <a:solidFill>
                  <a:srgbClr val="000000"/>
                </a:solidFill>
                <a:latin typeface="Consolas" panose="020B0609020204030204" pitchFamily="49" charset="0"/>
              </a:rPr>
              <a:t>field.value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+ </a:t>
            </a:r>
            <a:r>
              <a:rPr lang="en-IN" dirty="0">
                <a:solidFill>
                  <a:srgbClr val="A52A2A"/>
                </a:solidFill>
                <a:latin typeface="Consolas" panose="020B0609020204030204" pitchFamily="49" charset="0"/>
              </a:rPr>
              <a:t>" "</a:t>
            </a: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  });</a:t>
            </a:r>
            <a:r>
              <a:rPr lang="en-IN" dirty="0"/>
              <a:t/>
            </a:r>
            <a:br>
              <a:rPr lang="en-IN" dirty="0"/>
            </a:br>
            <a:r>
              <a:rPr lang="en-IN" dirty="0">
                <a:solidFill>
                  <a:srgbClr val="000000"/>
                </a:solidFill>
                <a:latin typeface="Consolas" panose="020B0609020204030204" pitchFamily="49" charset="0"/>
              </a:rPr>
              <a:t>});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1667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Box 1"/>
          <p:cNvSpPr txBox="1">
            <a:spLocks noChangeArrowheads="1"/>
          </p:cNvSpPr>
          <p:nvPr/>
        </p:nvSpPr>
        <p:spPr bwMode="auto">
          <a:xfrm>
            <a:off x="3373858" y="1964544"/>
            <a:ext cx="5749084" cy="622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IN" altLang="en-US" sz="3447" dirty="0"/>
              <a:t>Thank You</a:t>
            </a: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2480965" y="3282014"/>
            <a:ext cx="7534871" cy="96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25000" lnSpcReduction="20000"/>
          </a:bodyPr>
          <a:lstStyle/>
          <a:p>
            <a:pPr algn="ctr">
              <a:defRPr/>
            </a:pPr>
            <a: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/>
            </a:r>
            <a:b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</a:br>
            <a: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Sisoft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Technologies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Bazar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Indirapuram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Ghaziabad</a:t>
            </a:r>
          </a:p>
          <a:p>
            <a:pPr algn="ctr"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3"/>
              </a:rPr>
              <a:t>www.sisoft.in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sz="4808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  <a:p>
            <a:pPr algn="ctr">
              <a:defRPr/>
            </a:pPr>
            <a:endParaRPr lang="en-US" sz="4808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860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49800" y="361434"/>
            <a:ext cx="3797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b="1" u="sng" dirty="0" smtClean="0"/>
              <a:t>Introduction to jQuery</a:t>
            </a:r>
            <a:r>
              <a:rPr lang="en-US" altLang="en-US" sz="2400" dirty="0" smtClean="0"/>
              <a:t>	</a:t>
            </a:r>
            <a:endParaRPr lang="en-IN" sz="2400" dirty="0"/>
          </a:p>
        </p:txBody>
      </p:sp>
      <p:sp>
        <p:nvSpPr>
          <p:cNvPr id="6" name="Rectangle 5"/>
          <p:cNvSpPr/>
          <p:nvPr/>
        </p:nvSpPr>
        <p:spPr>
          <a:xfrm>
            <a:off x="1524000" y="1452839"/>
            <a:ext cx="102489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Developed by John </a:t>
            </a:r>
            <a:r>
              <a:rPr lang="en-US" altLang="en-US" dirty="0" err="1"/>
              <a:t>Resig</a:t>
            </a:r>
            <a:r>
              <a:rPr lang="en-US" altLang="en-US" dirty="0"/>
              <a:t> at Rochester Institute of </a:t>
            </a:r>
            <a:r>
              <a:rPr lang="en-US" altLang="en-US" dirty="0" smtClean="0"/>
              <a:t>Technology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b="1" dirty="0"/>
              <a:t>“jQuery</a:t>
            </a:r>
            <a:r>
              <a:rPr lang="en-US" altLang="en-US" dirty="0"/>
              <a:t> is a lightweight </a:t>
            </a:r>
            <a:r>
              <a:rPr lang="en-US" altLang="en-US" dirty="0">
                <a:hlinkClick r:id="rId2" tooltip="JavaScript library"/>
              </a:rPr>
              <a:t>JavaScript library</a:t>
            </a:r>
            <a:r>
              <a:rPr lang="en-US" altLang="en-US" dirty="0"/>
              <a:t> that emphasizes interaction between </a:t>
            </a:r>
            <a:r>
              <a:rPr lang="en-US" altLang="en-US" dirty="0">
                <a:hlinkClick r:id="rId3" tooltip="JavaScript"/>
              </a:rPr>
              <a:t>JavaScript</a:t>
            </a:r>
            <a:r>
              <a:rPr lang="en-US" altLang="en-US" dirty="0"/>
              <a:t> and </a:t>
            </a:r>
            <a:r>
              <a:rPr lang="en-US" altLang="en-US" dirty="0">
                <a:hlinkClick r:id="rId4" tooltip="HTML"/>
              </a:rPr>
              <a:t>HTML</a:t>
            </a:r>
            <a:r>
              <a:rPr lang="en-US" altLang="en-US" dirty="0"/>
              <a:t>. It was released in January 2006 at </a:t>
            </a:r>
            <a:r>
              <a:rPr lang="en-US" altLang="en-US" dirty="0" err="1">
                <a:hlinkClick r:id="rId5" tooltip="BarCamp"/>
              </a:rPr>
              <a:t>BarCamp</a:t>
            </a:r>
            <a:r>
              <a:rPr lang="en-US" altLang="en-US" dirty="0"/>
              <a:t> NYC by </a:t>
            </a:r>
            <a:r>
              <a:rPr lang="en-US" altLang="en-US" dirty="0">
                <a:hlinkClick r:id="rId6" tooltip="John Resig"/>
              </a:rPr>
              <a:t>John </a:t>
            </a:r>
            <a:r>
              <a:rPr lang="en-US" altLang="en-US" dirty="0" err="1">
                <a:hlinkClick r:id="rId6" tooltip="John Resig"/>
              </a:rPr>
              <a:t>Resig</a:t>
            </a:r>
            <a:r>
              <a:rPr lang="en-US" altLang="en-US" dirty="0" smtClean="0"/>
              <a:t>.”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“jQuery is </a:t>
            </a:r>
            <a:r>
              <a:rPr lang="en-US" altLang="en-US" dirty="0">
                <a:hlinkClick r:id="rId7" tooltip="Free and open source software"/>
              </a:rPr>
              <a:t>free, open source software</a:t>
            </a:r>
            <a:r>
              <a:rPr lang="en-US" altLang="en-US" dirty="0"/>
              <a:t> </a:t>
            </a:r>
            <a:r>
              <a:rPr lang="en-US" altLang="en-US" dirty="0">
                <a:hlinkClick r:id="rId8" tooltip="Dual-licensing"/>
              </a:rPr>
              <a:t>Dual-licensed</a:t>
            </a:r>
            <a:r>
              <a:rPr lang="en-US" altLang="en-US" dirty="0"/>
              <a:t> under the </a:t>
            </a:r>
            <a:r>
              <a:rPr lang="en-US" altLang="en-US" dirty="0">
                <a:hlinkClick r:id="rId9" tooltip="MIT License"/>
              </a:rPr>
              <a:t>MIT License</a:t>
            </a:r>
            <a:r>
              <a:rPr lang="en-US" altLang="en-US" dirty="0"/>
              <a:t> and the </a:t>
            </a:r>
            <a:r>
              <a:rPr lang="en-US" altLang="en-US" dirty="0">
                <a:hlinkClick r:id="rId10" tooltip="GNU General Public License"/>
              </a:rPr>
              <a:t>GNU General Public License</a:t>
            </a:r>
            <a:r>
              <a:rPr lang="en-US" altLang="en-US" dirty="0" smtClean="0"/>
              <a:t>.”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“It’s all about simplicity.  Why should web developers be forced to write long, complex, book-length pieces of code when they want to create simple pieces of interaction</a:t>
            </a:r>
            <a:r>
              <a:rPr lang="en-US" altLang="en-US" dirty="0" smtClean="0"/>
              <a:t>?”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Current version is 1.3.2</a:t>
            </a:r>
            <a:r>
              <a:rPr lang="en-US" altLang="en-US" dirty="0" smtClean="0"/>
              <a:t>.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Version 1.4 due out soon.</a:t>
            </a:r>
            <a:endParaRPr lang="en-US" altLang="en-US" dirty="0">
              <a:hlinkClick r:id="rId11" tooltip="Microsoft"/>
            </a:endParaRPr>
          </a:p>
        </p:txBody>
      </p:sp>
    </p:spTree>
    <p:extLst>
      <p:ext uri="{BB962C8B-B14F-4D97-AF65-F5344CB8AC3E}">
        <p14:creationId xmlns:p14="http://schemas.microsoft.com/office/powerpoint/2010/main" val="178138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0" y="1329035"/>
            <a:ext cx="924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 smtClean="0"/>
              <a:t>Installation – You just download the jquery-1.3.2.js file and put it in your website folder</a:t>
            </a:r>
          </a:p>
          <a:p>
            <a:pPr lvl="1"/>
            <a:r>
              <a:rPr lang="en-US" altLang="en-US" dirty="0" smtClean="0"/>
              <a:t>Can access via URL</a:t>
            </a:r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749800" y="361434"/>
            <a:ext cx="3797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b="1" u="sng" dirty="0" smtClean="0"/>
              <a:t>Introduction to jQuery</a:t>
            </a:r>
            <a:r>
              <a:rPr lang="en-US" altLang="en-US" sz="2400" dirty="0" smtClean="0"/>
              <a:t>	</a:t>
            </a:r>
            <a:endParaRPr lang="en-IN" sz="2400" dirty="0"/>
          </a:p>
        </p:txBody>
      </p:sp>
      <p:sp>
        <p:nvSpPr>
          <p:cNvPr id="6" name="Rectangle 5"/>
          <p:cNvSpPr/>
          <p:nvPr/>
        </p:nvSpPr>
        <p:spPr>
          <a:xfrm>
            <a:off x="672935" y="2291834"/>
            <a:ext cx="1940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What jQuery Does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596900" y="2775397"/>
            <a:ext cx="10388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Unobtrusive” JavaScript – separation of </a:t>
            </a:r>
            <a:r>
              <a:rPr lang="en-US" altLang="en-US" u="sng" dirty="0" smtClean="0">
                <a:latin typeface="Calibri (body)"/>
                <a:cs typeface="Times New Roman" panose="02020603050405020304" pitchFamily="18" charset="0"/>
              </a:rPr>
              <a:t>behavior</a:t>
            </a: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 from structure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CSS – separation of </a:t>
            </a:r>
            <a:r>
              <a:rPr lang="en-US" altLang="en-US" u="sng" dirty="0" smtClean="0">
                <a:latin typeface="Calibri (body)"/>
                <a:cs typeface="Times New Roman" panose="02020603050405020304" pitchFamily="18" charset="0"/>
              </a:rPr>
              <a:t>style</a:t>
            </a: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 from structure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Allows adding JavaScript to your web pages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Advantages over </a:t>
            </a:r>
            <a:r>
              <a:rPr lang="en-US" altLang="en-US" i="1" dirty="0" smtClean="0">
                <a:latin typeface="Calibri (body)"/>
                <a:cs typeface="Times New Roman" panose="02020603050405020304" pitchFamily="18" charset="0"/>
              </a:rPr>
              <a:t>just</a:t>
            </a: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 JavaScript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Much easier to use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Eliminates cross-browser problems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 (body)"/>
                <a:cs typeface="Times New Roman" panose="02020603050405020304" pitchFamily="18" charset="0"/>
              </a:rPr>
              <a:t>HTML to CSS to DHTML</a:t>
            </a:r>
            <a:endParaRPr lang="en-US" altLang="en-US" dirty="0">
              <a:latin typeface="Calibri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8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3300" y="831334"/>
            <a:ext cx="3035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u="sng" dirty="0" smtClean="0"/>
              <a:t>5 Things jQuery Provides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458538"/>
            <a:ext cx="10134600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Select DOM (Document Object Model) elements on a page – one element or a group of them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Set properties of DOM elements, in groups (“Find something, do something with it”)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Creates, deletes, shows, hides DOM elements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Defines event behavior on a page (click, mouse movement, dynamic styles, animations, dynamic content)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AJAX calls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3300" y="3304537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The DOM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1003300" y="3931741"/>
            <a:ext cx="84709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/>
              <a:t>Document Object Model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/>
              <a:t>jQuery is “DOM scripting”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err="1" smtClean="0"/>
              <a:t>Heirarchal</a:t>
            </a:r>
            <a:r>
              <a:rPr lang="en-US" altLang="en-US" dirty="0" smtClean="0"/>
              <a:t> structure of a web page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/>
              <a:t>You can add and subtract DOM elements on the fly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 smtClean="0"/>
              <a:t>You can change the properties and contents of DOM elements on the fly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35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90034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The DOM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092436"/>
            <a:ext cx="93345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“The </a:t>
            </a:r>
            <a:r>
              <a:rPr lang="en-US" altLang="en-US" b="1" dirty="0"/>
              <a:t>Document Object Model</a:t>
            </a:r>
            <a:r>
              <a:rPr lang="en-US" altLang="en-US" dirty="0"/>
              <a:t> (</a:t>
            </a:r>
            <a:r>
              <a:rPr lang="en-US" altLang="en-US" b="1" dirty="0"/>
              <a:t>DOM</a:t>
            </a:r>
            <a:r>
              <a:rPr lang="en-US" altLang="en-US" dirty="0"/>
              <a:t>) is a </a:t>
            </a:r>
            <a:r>
              <a:rPr lang="en-US" altLang="en-US" dirty="0">
                <a:hlinkClick r:id="rId2" tooltip="Cross-platform"/>
              </a:rPr>
              <a:t>cross-platform</a:t>
            </a:r>
            <a:r>
              <a:rPr lang="en-US" altLang="en-US" dirty="0"/>
              <a:t> and </a:t>
            </a:r>
            <a:r>
              <a:rPr lang="en-US" altLang="en-US" dirty="0">
                <a:hlinkClick r:id="rId3" tooltip="Programming language"/>
              </a:rPr>
              <a:t>language</a:t>
            </a:r>
            <a:r>
              <a:rPr lang="en-US" altLang="en-US" dirty="0"/>
              <a:t>-independent convention for representing and interacting with </a:t>
            </a:r>
            <a:r>
              <a:rPr lang="en-US" altLang="en-US" dirty="0">
                <a:hlinkClick r:id="rId4" tooltip="Object (computer science)"/>
              </a:rPr>
              <a:t>objects</a:t>
            </a:r>
            <a:r>
              <a:rPr lang="en-US" altLang="en-US" dirty="0"/>
              <a:t> in </a:t>
            </a:r>
            <a:r>
              <a:rPr lang="en-US" altLang="en-US" dirty="0">
                <a:hlinkClick r:id="rId5" tooltip="HTML"/>
              </a:rPr>
              <a:t>HTML</a:t>
            </a:r>
            <a:r>
              <a:rPr lang="en-US" altLang="en-US" dirty="0"/>
              <a:t>, </a:t>
            </a:r>
            <a:r>
              <a:rPr lang="en-US" altLang="en-US" dirty="0">
                <a:hlinkClick r:id="rId6" tooltip="XHTML"/>
              </a:rPr>
              <a:t>XHTML</a:t>
            </a:r>
            <a:r>
              <a:rPr lang="en-US" altLang="en-US" dirty="0"/>
              <a:t> and </a:t>
            </a:r>
            <a:r>
              <a:rPr lang="en-US" altLang="en-US" dirty="0">
                <a:hlinkClick r:id="rId7" tooltip="XML"/>
              </a:rPr>
              <a:t>XML</a:t>
            </a:r>
            <a:r>
              <a:rPr lang="en-US" altLang="en-US" dirty="0"/>
              <a:t> documents. Aspects of the DOM (such as its "Elements") may be addressed and manipulated within the syntax of the programming language in use</a:t>
            </a:r>
            <a:r>
              <a:rPr lang="en-US" altLang="en-US" dirty="0" smtClean="0"/>
              <a:t>.”</a:t>
            </a:r>
            <a:endParaRPr lang="en-US" altLang="en-US" dirty="0"/>
          </a:p>
        </p:txBody>
      </p:sp>
      <p:pic>
        <p:nvPicPr>
          <p:cNvPr id="6" name="Picture 4" descr="DOM_Tre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2204235"/>
            <a:ext cx="6870700" cy="371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14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13834"/>
            <a:ext cx="2123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The jQuery Function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1560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jQuery() = $()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$(function)	The “Ready” handler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$(‘selector’)	Element selector expression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$(element)	Specify element(s) directly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$(‘HTML’)	HTML creation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$.function()	Execute a jQuery function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en-US" dirty="0"/>
              <a:t>$.</a:t>
            </a:r>
            <a:r>
              <a:rPr lang="en-US" altLang="en-US" dirty="0" err="1"/>
              <a:t>fn.myfunc</a:t>
            </a:r>
            <a:r>
              <a:rPr lang="en-US" altLang="en-US" dirty="0"/>
              <a:t>(){}	Create jQuery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883212" y="3460235"/>
            <a:ext cx="20631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The Ready Function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838200" y="4017479"/>
            <a:ext cx="676910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Set up a basic HTML page and add jQuery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Create a “ready” function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Call a function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5 ways to specify the ready function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jquery</a:t>
            </a:r>
            <a:r>
              <a:rPr lang="en-US" altLang="en-US" dirty="0" smtClean="0"/>
              <a:t>(document).ready(function(){…};);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jquery</a:t>
            </a:r>
            <a:r>
              <a:rPr lang="en-US" altLang="en-US" dirty="0" smtClean="0"/>
              <a:t>().ready(function(){…};)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jquery</a:t>
            </a:r>
            <a:r>
              <a:rPr lang="en-US" altLang="en-US" dirty="0" smtClean="0"/>
              <a:t>(function(){…};)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jquery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dofunc</a:t>
            </a:r>
            <a:r>
              <a:rPr lang="en-US" altLang="en-US" dirty="0" smtClean="0"/>
              <a:t>);</a:t>
            </a:r>
          </a:p>
          <a:p>
            <a:pPr marL="742950" lvl="1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$(</a:t>
            </a:r>
            <a:r>
              <a:rPr lang="en-US" altLang="en-US" dirty="0" err="1" smtClean="0"/>
              <a:t>dofunc</a:t>
            </a:r>
            <a:r>
              <a:rPr lang="en-US" altLang="en-US" dirty="0" smtClean="0"/>
              <a:t>);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221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0100" y="446645"/>
            <a:ext cx="261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u="sng" dirty="0"/>
              <a:t>Selecting Elements</a:t>
            </a:r>
            <a:br>
              <a:rPr lang="en-US" altLang="en-US" b="1" u="sng" dirty="0"/>
            </a:br>
            <a:r>
              <a:rPr lang="en-US" altLang="en-US" b="1" u="sng" dirty="0"/>
              <a:t>Creating a “wrapped set”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00100" y="1258076"/>
            <a:ext cx="85471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en-US" dirty="0"/>
              <a:t>$(selector)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en-US" dirty="0"/>
              <a:t>selector: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$(‘#id’)		id of element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$(‘p’)			tag name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$(‘.class’)		CSS class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p.class</a:t>
            </a:r>
            <a:r>
              <a:rPr lang="en-US" altLang="en-US" sz="1600" dirty="0" smtClean="0"/>
              <a:t>’)		&lt;p&gt; elements having the CSS class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p:first</a:t>
            </a:r>
            <a:r>
              <a:rPr lang="en-US" altLang="en-US" sz="1600" dirty="0" smtClean="0"/>
              <a:t>’)		$(‘</a:t>
            </a:r>
            <a:r>
              <a:rPr lang="en-US" altLang="en-US" sz="1600" dirty="0" err="1" smtClean="0"/>
              <a:t>p:last</a:t>
            </a:r>
            <a:r>
              <a:rPr lang="en-US" altLang="en-US" sz="1600" dirty="0" smtClean="0"/>
              <a:t>’)	$(‘</a:t>
            </a:r>
            <a:r>
              <a:rPr lang="en-US" altLang="en-US" sz="1600" dirty="0" err="1" smtClean="0"/>
              <a:t>p:odd</a:t>
            </a:r>
            <a:r>
              <a:rPr lang="en-US" altLang="en-US" sz="1600" dirty="0" smtClean="0"/>
              <a:t>’)	$(‘</a:t>
            </a:r>
            <a:r>
              <a:rPr lang="en-US" altLang="en-US" sz="1600" dirty="0" err="1" smtClean="0"/>
              <a:t>p:even</a:t>
            </a:r>
            <a:r>
              <a:rPr lang="en-US" altLang="en-US" sz="1600" dirty="0" smtClean="0"/>
              <a:t>’)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p:eq</a:t>
            </a:r>
            <a:r>
              <a:rPr lang="en-US" altLang="en-US" sz="1600" dirty="0" smtClean="0"/>
              <a:t>(2)’)		gets the 2</a:t>
            </a:r>
            <a:r>
              <a:rPr lang="en-US" altLang="en-US" sz="1600" baseline="30000" dirty="0" smtClean="0"/>
              <a:t>nd</a:t>
            </a:r>
            <a:r>
              <a:rPr lang="en-US" altLang="en-US" sz="1600" dirty="0" smtClean="0"/>
              <a:t> &lt;p&gt; element (1 based)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$(‘p’)[1]		gets the 2</a:t>
            </a:r>
            <a:r>
              <a:rPr lang="en-US" altLang="en-US" sz="1600" baseline="30000" dirty="0" smtClean="0"/>
              <a:t>nd</a:t>
            </a:r>
            <a:r>
              <a:rPr lang="en-US" altLang="en-US" sz="1600" dirty="0" smtClean="0"/>
              <a:t> &lt;p&gt; element (0 based)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p:nth-child</a:t>
            </a:r>
            <a:r>
              <a:rPr lang="en-US" altLang="en-US" sz="1600" dirty="0" smtClean="0"/>
              <a:t>(3))	gets the 3</a:t>
            </a:r>
            <a:r>
              <a:rPr lang="en-US" altLang="en-US" sz="1600" baseline="30000" dirty="0" smtClean="0"/>
              <a:t>rd</a:t>
            </a:r>
            <a:r>
              <a:rPr lang="en-US" altLang="en-US" sz="1600" dirty="0" smtClean="0"/>
              <a:t> &lt;p&gt; element of the parent. n=even, odd too.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p:nth-child</a:t>
            </a:r>
            <a:r>
              <a:rPr lang="en-US" altLang="en-US" sz="1600" dirty="0" smtClean="0"/>
              <a:t>(5n+1)’)	gets the 1</a:t>
            </a:r>
            <a:r>
              <a:rPr lang="en-US" altLang="en-US" sz="1600" baseline="30000" dirty="0" smtClean="0"/>
              <a:t>st</a:t>
            </a:r>
            <a:r>
              <a:rPr lang="en-US" altLang="en-US" sz="1600" dirty="0" smtClean="0"/>
              <a:t> element after every 5th one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$(‘p a’)		&lt;a&gt; elements, descended from a &lt;p&gt;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$(‘p&gt;a’)		&lt;a&gt; elements, direct child of a &lt;p&gt;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p+a</a:t>
            </a:r>
            <a:r>
              <a:rPr lang="en-US" altLang="en-US" sz="1600" dirty="0" smtClean="0"/>
              <a:t>’)		&lt;a&gt; elements, directly following a &lt;p&gt;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$(‘p, a’)		&lt;p&gt; and &lt;a&gt; elements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li:has</a:t>
            </a:r>
            <a:r>
              <a:rPr lang="en-US" altLang="en-US" sz="1600" dirty="0" smtClean="0"/>
              <a:t>(</a:t>
            </a:r>
            <a:r>
              <a:rPr lang="en-US" altLang="en-US" sz="1600" dirty="0" err="1" smtClean="0"/>
              <a:t>ul</a:t>
            </a:r>
            <a:r>
              <a:rPr lang="en-US" altLang="en-US" sz="1600" dirty="0" smtClean="0"/>
              <a:t>)’)		&lt;li&gt; elements that have at least one &lt;</a:t>
            </a:r>
            <a:r>
              <a:rPr lang="en-US" altLang="en-US" sz="1600" dirty="0" err="1" smtClean="0"/>
              <a:t>ul</a:t>
            </a:r>
            <a:r>
              <a:rPr lang="en-US" altLang="en-US" sz="1600" dirty="0" smtClean="0"/>
              <a:t>&gt; descendent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$(‘:not(p)’)		all elements but &lt;p&gt; elements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p:hidden</a:t>
            </a:r>
            <a:r>
              <a:rPr lang="en-US" altLang="en-US" sz="1600" dirty="0" smtClean="0"/>
              <a:t>’)		only &lt;p&gt; elements that are hidden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$(‘</a:t>
            </a:r>
            <a:r>
              <a:rPr lang="en-US" altLang="en-US" sz="1600" dirty="0" err="1" smtClean="0"/>
              <a:t>p:empty</a:t>
            </a:r>
            <a:r>
              <a:rPr lang="en-US" altLang="en-US" sz="1600" dirty="0" smtClean="0"/>
              <a:t>’)		&lt;p&gt; elements that have no child elements</a:t>
            </a:r>
          </a:p>
          <a:p>
            <a:pPr lvl="1">
              <a:lnSpc>
                <a:spcPct val="80000"/>
              </a:lnSpc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1760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90034"/>
            <a:ext cx="2570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 smtClean="0"/>
              <a:t>Selecting Elements, cont.</a:t>
            </a:r>
            <a:endParaRPr lang="en-IN" b="1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189487"/>
            <a:ext cx="84201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$(‘</a:t>
            </a:r>
            <a:r>
              <a:rPr lang="en-US" altLang="en-US" dirty="0" err="1"/>
              <a:t>img</a:t>
            </a:r>
            <a:r>
              <a:rPr lang="en-US" altLang="en-US" dirty="0"/>
              <a:t>’[alt])	</a:t>
            </a:r>
            <a:r>
              <a:rPr lang="en-US" altLang="en-US" dirty="0" smtClean="0"/>
              <a:t>	&lt;</a:t>
            </a:r>
            <a:r>
              <a:rPr lang="en-US" altLang="en-US" dirty="0" err="1"/>
              <a:t>img</a:t>
            </a:r>
            <a:r>
              <a:rPr lang="en-US" altLang="en-US" dirty="0"/>
              <a:t>&gt; elements having an alt attribute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$(‘a’[</a:t>
            </a:r>
            <a:r>
              <a:rPr lang="en-US" altLang="en-US" dirty="0" err="1"/>
              <a:t>href</a:t>
            </a:r>
            <a:r>
              <a:rPr lang="en-US" altLang="en-US" dirty="0"/>
              <a:t>^=http://])	&lt;a&gt; elements with an </a:t>
            </a:r>
            <a:r>
              <a:rPr lang="en-US" altLang="en-US" dirty="0" err="1"/>
              <a:t>href</a:t>
            </a:r>
            <a:r>
              <a:rPr lang="en-US" altLang="en-US" dirty="0"/>
              <a:t> attribute starting with ‘http://’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$(‘a’[</a:t>
            </a:r>
            <a:r>
              <a:rPr lang="en-US" altLang="en-US" dirty="0" err="1"/>
              <a:t>href</a:t>
            </a:r>
            <a:r>
              <a:rPr lang="en-US" altLang="en-US" dirty="0"/>
              <a:t>$=.pdf])	</a:t>
            </a:r>
            <a:r>
              <a:rPr lang="en-US" altLang="en-US" dirty="0" smtClean="0"/>
              <a:t>&lt;</a:t>
            </a:r>
            <a:r>
              <a:rPr lang="en-US" altLang="en-US" dirty="0"/>
              <a:t>a&gt; elements with an </a:t>
            </a:r>
            <a:r>
              <a:rPr lang="en-US" altLang="en-US" dirty="0" err="1"/>
              <a:t>href</a:t>
            </a:r>
            <a:r>
              <a:rPr lang="en-US" altLang="en-US" dirty="0"/>
              <a:t> attribute ending with ‘.pdf’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$(‘a’[</a:t>
            </a:r>
            <a:r>
              <a:rPr lang="en-US" altLang="en-US" dirty="0" err="1"/>
              <a:t>href</a:t>
            </a:r>
            <a:r>
              <a:rPr lang="en-US" altLang="en-US" dirty="0"/>
              <a:t>*=</a:t>
            </a:r>
            <a:r>
              <a:rPr lang="en-US" altLang="en-US" dirty="0" err="1"/>
              <a:t>ntpcug</a:t>
            </a:r>
            <a:r>
              <a:rPr lang="en-US" altLang="en-US" dirty="0"/>
              <a:t>])	&lt;a&gt; elements with an </a:t>
            </a:r>
            <a:r>
              <a:rPr lang="en-US" altLang="en-US" dirty="0" err="1"/>
              <a:t>href</a:t>
            </a:r>
            <a:r>
              <a:rPr lang="en-US" altLang="en-US" dirty="0"/>
              <a:t> </a:t>
            </a:r>
            <a:r>
              <a:rPr lang="en-US" altLang="en-US" dirty="0" err="1"/>
              <a:t>attriute</a:t>
            </a:r>
            <a:r>
              <a:rPr lang="en-US" altLang="en-US" dirty="0"/>
              <a:t> containing ‘</a:t>
            </a:r>
            <a:r>
              <a:rPr lang="en-US" altLang="en-US" dirty="0" err="1"/>
              <a:t>ntpcug</a:t>
            </a:r>
            <a:r>
              <a:rPr lang="en-US" altLang="en-US" dirty="0"/>
              <a:t>’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3087874"/>
            <a:ext cx="2471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/>
              <a:t>Useful jQuery Functions</a:t>
            </a:r>
            <a:endParaRPr lang="en-IN" b="1" u="sng" dirty="0"/>
          </a:p>
        </p:txBody>
      </p:sp>
      <p:sp>
        <p:nvSpPr>
          <p:cNvPr id="7" name="Rectangle 6"/>
          <p:cNvSpPr/>
          <p:nvPr/>
        </p:nvSpPr>
        <p:spPr>
          <a:xfrm>
            <a:off x="838200" y="3653169"/>
            <a:ext cx="7086600" cy="302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1400" dirty="0"/>
              <a:t>.each()	</a:t>
            </a:r>
            <a:r>
              <a:rPr lang="en-US" altLang="en-US" sz="1400" dirty="0" smtClean="0"/>
              <a:t>	iterate </a:t>
            </a:r>
            <a:r>
              <a:rPr lang="en-US" altLang="en-US" sz="1400" dirty="0"/>
              <a:t>over the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.size()	</a:t>
            </a:r>
            <a:r>
              <a:rPr lang="en-US" altLang="en-US" sz="1400" dirty="0" smtClean="0"/>
              <a:t>	number </a:t>
            </a:r>
            <a:r>
              <a:rPr lang="en-US" altLang="en-US" sz="1400" dirty="0"/>
              <a:t>of elements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.end()	</a:t>
            </a:r>
            <a:r>
              <a:rPr lang="en-US" altLang="en-US" sz="1400" dirty="0" smtClean="0"/>
              <a:t>	reverts </a:t>
            </a:r>
            <a:r>
              <a:rPr lang="en-US" altLang="en-US" sz="1400" dirty="0"/>
              <a:t>to the previous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.get(n)	</a:t>
            </a:r>
            <a:r>
              <a:rPr lang="en-US" altLang="en-US" sz="1400" dirty="0" smtClean="0"/>
              <a:t>	get </a:t>
            </a:r>
            <a:r>
              <a:rPr lang="en-US" altLang="en-US" sz="1400" dirty="0"/>
              <a:t>just the nth element (0 based)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</a:t>
            </a:r>
            <a:r>
              <a:rPr lang="en-US" altLang="en-US" sz="1400" dirty="0" err="1"/>
              <a:t>eq</a:t>
            </a:r>
            <a:r>
              <a:rPr lang="en-US" altLang="en-US" sz="1400" dirty="0"/>
              <a:t>(n)	</a:t>
            </a:r>
            <a:r>
              <a:rPr lang="en-US" altLang="en-US" sz="1400" dirty="0" smtClean="0"/>
              <a:t>	get </a:t>
            </a:r>
            <a:r>
              <a:rPr lang="en-US" altLang="en-US" sz="1400" dirty="0"/>
              <a:t>just the nth element (0 based) also .</a:t>
            </a:r>
            <a:r>
              <a:rPr lang="en-US" altLang="en-US" sz="1400" dirty="0" err="1"/>
              <a:t>lt</a:t>
            </a:r>
            <a:r>
              <a:rPr lang="en-US" altLang="en-US" sz="1400" dirty="0"/>
              <a:t>(n) &amp; .</a:t>
            </a:r>
            <a:r>
              <a:rPr lang="en-US" altLang="en-US" sz="1400" dirty="0" err="1"/>
              <a:t>gt</a:t>
            </a:r>
            <a:r>
              <a:rPr lang="en-US" altLang="en-US" sz="1400" dirty="0"/>
              <a:t>(n)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.slice(</a:t>
            </a:r>
            <a:r>
              <a:rPr lang="en-US" altLang="en-US" sz="1400" dirty="0" err="1"/>
              <a:t>n,m</a:t>
            </a:r>
            <a:r>
              <a:rPr lang="en-US" altLang="en-US" sz="1400" dirty="0"/>
              <a:t>)	</a:t>
            </a:r>
            <a:r>
              <a:rPr lang="en-US" altLang="en-US" sz="1400" dirty="0" smtClean="0"/>
              <a:t>	gets </a:t>
            </a:r>
            <a:r>
              <a:rPr lang="en-US" altLang="en-US" sz="1400" dirty="0"/>
              <a:t>only nth to (m-1)</a:t>
            </a:r>
            <a:r>
              <a:rPr lang="en-US" altLang="en-US" sz="1400" dirty="0" err="1"/>
              <a:t>th</a:t>
            </a:r>
            <a:r>
              <a:rPr lang="en-US" altLang="en-US" sz="1400" dirty="0"/>
              <a:t> elements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.not(‘p’)	</a:t>
            </a:r>
            <a:r>
              <a:rPr lang="en-US" altLang="en-US" sz="1400" dirty="0" smtClean="0"/>
              <a:t>	don’t </a:t>
            </a:r>
            <a:r>
              <a:rPr lang="en-US" altLang="en-US" sz="1400" dirty="0"/>
              <a:t>include ‘p’ elements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.add(‘p’)	</a:t>
            </a:r>
            <a:r>
              <a:rPr lang="en-US" altLang="en-US" sz="1400" dirty="0" smtClean="0"/>
              <a:t>	add </a:t>
            </a:r>
            <a:r>
              <a:rPr lang="en-US" altLang="en-US" sz="1400" dirty="0"/>
              <a:t>&lt;p&gt; elements to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.remove() 	</a:t>
            </a:r>
            <a:r>
              <a:rPr lang="en-US" altLang="en-US" sz="1400" dirty="0" smtClean="0"/>
              <a:t>	removes </a:t>
            </a:r>
            <a:r>
              <a:rPr lang="en-US" altLang="en-US" sz="1400" dirty="0"/>
              <a:t>all the elements from the page DOM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.empty()	</a:t>
            </a:r>
            <a:r>
              <a:rPr lang="en-US" altLang="en-US" sz="1400" dirty="0" smtClean="0"/>
              <a:t>	removes </a:t>
            </a:r>
            <a:r>
              <a:rPr lang="en-US" altLang="en-US" sz="1400" dirty="0"/>
              <a:t>the contents of all the elements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</a:t>
            </a:r>
            <a:r>
              <a:rPr lang="en-US" altLang="en-US" sz="1400" dirty="0" smtClean="0"/>
              <a:t>filter(</a:t>
            </a:r>
            <a:r>
              <a:rPr lang="en-US" altLang="en-US" sz="1400" dirty="0" err="1" smtClean="0"/>
              <a:t>fn</a:t>
            </a:r>
            <a:r>
              <a:rPr lang="en-US" altLang="en-US" sz="1400" dirty="0" smtClean="0"/>
              <a:t>/</a:t>
            </a:r>
            <a:r>
              <a:rPr lang="en-US" altLang="en-US" sz="1400" dirty="0" err="1" smtClean="0"/>
              <a:t>sel</a:t>
            </a:r>
            <a:r>
              <a:rPr lang="en-US" altLang="en-US" sz="1400" dirty="0" smtClean="0"/>
              <a:t>)	selects </a:t>
            </a:r>
            <a:r>
              <a:rPr lang="en-US" altLang="en-US" sz="1400" dirty="0"/>
              <a:t>elements where the </a:t>
            </a:r>
            <a:r>
              <a:rPr lang="en-US" altLang="en-US" sz="1400" dirty="0" err="1"/>
              <a:t>func</a:t>
            </a:r>
            <a:r>
              <a:rPr lang="en-US" altLang="en-US" sz="1400" dirty="0"/>
              <a:t> returns true or </a:t>
            </a:r>
            <a:r>
              <a:rPr lang="en-US" altLang="en-US" sz="1400" dirty="0" err="1"/>
              <a:t>sel</a:t>
            </a:r>
            <a:endParaRPr lang="en-US" altLang="en-US" sz="1400" dirty="0"/>
          </a:p>
          <a:p>
            <a:pPr>
              <a:lnSpc>
                <a:spcPct val="80000"/>
              </a:lnSpc>
            </a:pPr>
            <a:r>
              <a:rPr lang="en-US" altLang="en-US" sz="1400" dirty="0"/>
              <a:t>.</a:t>
            </a:r>
            <a:r>
              <a:rPr lang="en-US" altLang="en-US" sz="1400" dirty="0" smtClean="0"/>
              <a:t>find(selector)	selects </a:t>
            </a:r>
            <a:r>
              <a:rPr lang="en-US" altLang="en-US" sz="1400" dirty="0"/>
              <a:t>elements meeting the selector criteria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.parent()	</a:t>
            </a:r>
            <a:r>
              <a:rPr lang="en-US" altLang="en-US" sz="1400" dirty="0" smtClean="0"/>
              <a:t>	returns </a:t>
            </a:r>
            <a:r>
              <a:rPr lang="en-US" altLang="en-US" sz="1400" dirty="0"/>
              <a:t>the parent of each element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.children()	</a:t>
            </a:r>
            <a:r>
              <a:rPr lang="en-US" altLang="en-US" sz="1400" dirty="0" smtClean="0"/>
              <a:t>	returns </a:t>
            </a:r>
            <a:r>
              <a:rPr lang="en-US" altLang="en-US" sz="1400" dirty="0"/>
              <a:t>all the children of each element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.next()	</a:t>
            </a:r>
            <a:r>
              <a:rPr lang="en-US" altLang="en-US" sz="1400" dirty="0" smtClean="0"/>
              <a:t>	gets </a:t>
            </a:r>
            <a:r>
              <a:rPr lang="en-US" altLang="en-US" sz="1400" dirty="0"/>
              <a:t>next element of each element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</a:t>
            </a:r>
            <a:r>
              <a:rPr lang="en-US" altLang="en-US" sz="1400" dirty="0" err="1"/>
              <a:t>prev</a:t>
            </a:r>
            <a:r>
              <a:rPr lang="en-US" altLang="en-US" sz="1400" dirty="0"/>
              <a:t>()	</a:t>
            </a:r>
            <a:r>
              <a:rPr lang="en-US" altLang="en-US" sz="1400" dirty="0" smtClean="0"/>
              <a:t>	gets </a:t>
            </a:r>
            <a:r>
              <a:rPr lang="en-US" altLang="en-US" sz="1400" dirty="0"/>
              <a:t>previous element of each element in set</a:t>
            </a:r>
          </a:p>
          <a:p>
            <a:pPr>
              <a:lnSpc>
                <a:spcPct val="80000"/>
              </a:lnSpc>
            </a:pPr>
            <a:r>
              <a:rPr lang="en-US" altLang="en-US" sz="1400" dirty="0"/>
              <a:t>.siblings()	</a:t>
            </a:r>
            <a:r>
              <a:rPr lang="en-US" altLang="en-US" sz="1400" dirty="0" smtClean="0"/>
              <a:t>	gets </a:t>
            </a:r>
            <a:r>
              <a:rPr lang="en-US" altLang="en-US" sz="1400" dirty="0"/>
              <a:t>all the siblings of the current element</a:t>
            </a:r>
          </a:p>
        </p:txBody>
      </p:sp>
    </p:spTree>
    <p:extLst>
      <p:ext uri="{BB962C8B-B14F-4D97-AF65-F5344CB8AC3E}">
        <p14:creationId xmlns:p14="http://schemas.microsoft.com/office/powerpoint/2010/main" val="395021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415</TotalTime>
  <Words>1497</Words>
  <Application>Microsoft Office PowerPoint</Application>
  <PresentationFormat>Widescreen</PresentationFormat>
  <Paragraphs>290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MS PGothic</vt:lpstr>
      <vt:lpstr>Arial</vt:lpstr>
      <vt:lpstr>Calibri</vt:lpstr>
      <vt:lpstr>Calibri (body)</vt:lpstr>
      <vt:lpstr>Consolas</vt:lpstr>
      <vt:lpstr>Segoe UI</vt:lpstr>
      <vt:lpstr>Times New Roman</vt:lpstr>
      <vt:lpstr>Trebuchet MS</vt:lpstr>
      <vt:lpstr>Verdana</vt:lpstr>
      <vt:lpstr>Wingdings</vt:lpstr>
      <vt:lpstr>Wingdings 3</vt:lpstr>
      <vt:lpstr>Facet</vt:lpstr>
      <vt:lpstr>JQUERY - AJAX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SIS_COMP3</dc:creator>
  <cp:lastModifiedBy>Sisoft-PC3</cp:lastModifiedBy>
  <cp:revision>16</cp:revision>
  <dcterms:created xsi:type="dcterms:W3CDTF">2019-09-08T06:37:09Z</dcterms:created>
  <dcterms:modified xsi:type="dcterms:W3CDTF">2019-11-11T09:08:53Z</dcterms:modified>
</cp:coreProperties>
</file>