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</p:sldMasterIdLst>
  <p:notesMasterIdLst>
    <p:notesMasterId r:id="rId32"/>
  </p:notesMasterIdLst>
  <p:sldIdLst>
    <p:sldId id="28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86" r:id="rId10"/>
    <p:sldId id="263" r:id="rId11"/>
    <p:sldId id="264" r:id="rId12"/>
    <p:sldId id="265" r:id="rId13"/>
    <p:sldId id="277" r:id="rId14"/>
    <p:sldId id="266" r:id="rId15"/>
    <p:sldId id="267" r:id="rId16"/>
    <p:sldId id="268" r:id="rId17"/>
    <p:sldId id="278" r:id="rId18"/>
    <p:sldId id="269" r:id="rId19"/>
    <p:sldId id="285" r:id="rId20"/>
    <p:sldId id="271" r:id="rId21"/>
    <p:sldId id="272" r:id="rId22"/>
    <p:sldId id="276" r:id="rId23"/>
    <p:sldId id="275" r:id="rId24"/>
    <p:sldId id="279" r:id="rId25"/>
    <p:sldId id="280" r:id="rId26"/>
    <p:sldId id="273" r:id="rId27"/>
    <p:sldId id="270" r:id="rId28"/>
    <p:sldId id="281" r:id="rId29"/>
    <p:sldId id="282" r:id="rId30"/>
    <p:sldId id="283" r:id="rId31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1pPr>
    <a:lvl2pPr marL="431800" indent="-215900" algn="l" defTabSz="449263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2pPr>
    <a:lvl3pPr marL="647700" indent="-215900" algn="l" defTabSz="449263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3pPr>
    <a:lvl4pPr marL="863600" indent="-215900" algn="l" defTabSz="449263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4pPr>
    <a:lvl5pPr marL="1079500" indent="-215900" algn="l" defTabSz="449263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4655" autoAdjust="0"/>
  </p:normalViewPr>
  <p:slideViewPr>
    <p:cSldViewPr>
      <p:cViewPr varScale="1">
        <p:scale>
          <a:sx n="68" d="100"/>
          <a:sy n="68" d="100"/>
        </p:scale>
        <p:origin x="378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32" y="1229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1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6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GB" altLang="en-US" smtClean="0"/>
              <a:t>Ask students to write the code for 2, 3 and 4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-34925" y="4762500"/>
            <a:ext cx="1538288" cy="862013"/>
          </a:xfrm>
          <a:custGeom>
            <a:avLst/>
            <a:gdLst>
              <a:gd name="T0" fmla="*/ 1109243 w 8042"/>
              <a:gd name="T1" fmla="*/ 862013 h 10000"/>
              <a:gd name="T2" fmla="*/ 1140231 w 8042"/>
              <a:gd name="T3" fmla="*/ 851669 h 10000"/>
              <a:gd name="T4" fmla="*/ 1145395 w 8042"/>
              <a:gd name="T5" fmla="*/ 846497 h 10000"/>
              <a:gd name="T6" fmla="*/ 1538288 w 8042"/>
              <a:gd name="T7" fmla="*/ 453419 h 10000"/>
              <a:gd name="T8" fmla="*/ 1538288 w 8042"/>
              <a:gd name="T9" fmla="*/ 406956 h 10000"/>
              <a:gd name="T10" fmla="*/ 1145395 w 8042"/>
              <a:gd name="T11" fmla="*/ 19050 h 10000"/>
              <a:gd name="T12" fmla="*/ 1140231 w 8042"/>
              <a:gd name="T13" fmla="*/ 13792 h 10000"/>
              <a:gd name="T14" fmla="*/ 1109243 w 8042"/>
              <a:gd name="T15" fmla="*/ 3534 h 10000"/>
              <a:gd name="T16" fmla="*/ 3443 w 8042"/>
              <a:gd name="T17" fmla="*/ 0 h 10000"/>
              <a:gd name="T18" fmla="*/ 0 w 8042"/>
              <a:gd name="T19" fmla="*/ 861237 h 10000"/>
              <a:gd name="T20" fmla="*/ 1109243 w 8042"/>
              <a:gd name="T21" fmla="*/ 862013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1379" y="2771882"/>
            <a:ext cx="7276539" cy="2494297"/>
          </a:xfrm>
        </p:spPr>
        <p:txBody>
          <a:bodyPr anchor="b"/>
          <a:lstStyle>
            <a:lvl1pPr>
              <a:defRPr sz="59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379" y="5266178"/>
            <a:ext cx="7276539" cy="124151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DA943-7C27-4A51-83CE-B5D476F7A8D1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725" y="4992688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72F8-E3E5-4218-AF07-B46A6B60C1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490913"/>
            <a:ext cx="1497013" cy="558800"/>
          </a:xfrm>
          <a:custGeom>
            <a:avLst/>
            <a:gdLst>
              <a:gd name="T0" fmla="*/ 1497013 w 7908"/>
              <a:gd name="T1" fmla="*/ 262301 h 10000"/>
              <a:gd name="T2" fmla="*/ 1244671 w 7908"/>
              <a:gd name="T3" fmla="*/ 10505 h 10000"/>
              <a:gd name="T4" fmla="*/ 1239181 w 7908"/>
              <a:gd name="T5" fmla="*/ 5253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65 h 10000"/>
              <a:gd name="T12" fmla="*/ 0 w 7908"/>
              <a:gd name="T13" fmla="*/ 558800 h 10000"/>
              <a:gd name="T14" fmla="*/ 1123517 w 7908"/>
              <a:gd name="T15" fmla="*/ 556118 h 10000"/>
              <a:gd name="T16" fmla="*/ 1223469 w 7908"/>
              <a:gd name="T17" fmla="*/ 556118 h 10000"/>
              <a:gd name="T18" fmla="*/ 1239181 w 7908"/>
              <a:gd name="T19" fmla="*/ 550921 h 10000"/>
              <a:gd name="T20" fmla="*/ 1244671 w 7908"/>
              <a:gd name="T21" fmla="*/ 545612 h 10000"/>
              <a:gd name="T22" fmla="*/ 1497013 w 7908"/>
              <a:gd name="T23" fmla="*/ 293817 h 10000"/>
              <a:gd name="T24" fmla="*/ 1497013 w 7908"/>
              <a:gd name="T25" fmla="*/ 26230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671971"/>
            <a:ext cx="7267206" cy="3435959"/>
          </a:xfrm>
        </p:spPr>
        <p:txBody>
          <a:bodyPr anchor="ctr"/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/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EB733-35AE-479E-A61E-DDEF61A45828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63" y="3576638"/>
            <a:ext cx="6445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A871D-37A4-48F2-A55B-4C1F667008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8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490913"/>
            <a:ext cx="1497013" cy="558800"/>
          </a:xfrm>
          <a:custGeom>
            <a:avLst/>
            <a:gdLst>
              <a:gd name="T0" fmla="*/ 1497013 w 7908"/>
              <a:gd name="T1" fmla="*/ 262301 h 10000"/>
              <a:gd name="T2" fmla="*/ 1244671 w 7908"/>
              <a:gd name="T3" fmla="*/ 10505 h 10000"/>
              <a:gd name="T4" fmla="*/ 1239181 w 7908"/>
              <a:gd name="T5" fmla="*/ 5253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65 h 10000"/>
              <a:gd name="T12" fmla="*/ 0 w 7908"/>
              <a:gd name="T13" fmla="*/ 558800 h 10000"/>
              <a:gd name="T14" fmla="*/ 1123517 w 7908"/>
              <a:gd name="T15" fmla="*/ 556118 h 10000"/>
              <a:gd name="T16" fmla="*/ 1223469 w 7908"/>
              <a:gd name="T17" fmla="*/ 556118 h 10000"/>
              <a:gd name="T18" fmla="*/ 1239181 w 7908"/>
              <a:gd name="T19" fmla="*/ 550921 h 10000"/>
              <a:gd name="T20" fmla="*/ 1244671 w 7908"/>
              <a:gd name="T21" fmla="*/ 545612 h 10000"/>
              <a:gd name="T22" fmla="*/ 1497013 w 7908"/>
              <a:gd name="T23" fmla="*/ 293817 h 10000"/>
              <a:gd name="T24" fmla="*/ 1497013 w 7908"/>
              <a:gd name="T25" fmla="*/ 26230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1993900" y="714375"/>
            <a:ext cx="503238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05888" y="3201988"/>
            <a:ext cx="504825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/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63441" y="3863834"/>
            <a:ext cx="6233019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/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525FD-DF78-4DD1-81D3-370671B043EB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63563" y="3576638"/>
            <a:ext cx="6445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72918-48E1-4FEC-8FEC-65BEE50A18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041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687886"/>
            <a:ext cx="7267206" cy="3003637"/>
          </a:xfrm>
        </p:spPr>
        <p:txBody>
          <a:bodyPr anchor="b"/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0AA9-9502-4AEC-A281-95481A5CFE9D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2A67F-7597-4F80-BFE6-0E9F9DB769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504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1993900" y="714375"/>
            <a:ext cx="503238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05888" y="3201988"/>
            <a:ext cx="504825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/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373377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373377" cy="804273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0ACC6-FAE6-4BF8-802F-770043CAE657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C8C71-5B43-4FBF-88D2-5AA9873424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00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9" y="691600"/>
            <a:ext cx="7267205" cy="3174689"/>
          </a:xfrm>
        </p:spPr>
        <p:txBody>
          <a:bodyPr anchor="ctr"/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267206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E2508-FE56-4ED7-9952-55FDA0180F2F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C508C-F908-48D9-89A9-4F7F615D0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315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BF969-24CD-48AD-9DA0-1F63D8063012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F4AB-49F4-4858-8FB4-C7B1E4857D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192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3107" y="691599"/>
            <a:ext cx="1825771" cy="5824430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1379" y="691599"/>
            <a:ext cx="5199446" cy="582443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A067-7E1C-433D-B292-9700DFB78123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3CD13-DB71-4E35-A6B1-6D5C44721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72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4" descr="Sisoft Learni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75" y="19050"/>
            <a:ext cx="8572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1262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45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50" y="687966"/>
            <a:ext cx="7264134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1378" y="2351899"/>
            <a:ext cx="7267206" cy="41641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8FF2C-22DA-4CE7-A664-4B77A69EBFAC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D4E98-593A-46A4-B4E8-20453A6F4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9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490913"/>
            <a:ext cx="1497013" cy="558800"/>
          </a:xfrm>
          <a:custGeom>
            <a:avLst/>
            <a:gdLst>
              <a:gd name="T0" fmla="*/ 1497013 w 7908"/>
              <a:gd name="T1" fmla="*/ 262301 h 10000"/>
              <a:gd name="T2" fmla="*/ 1244671 w 7908"/>
              <a:gd name="T3" fmla="*/ 10505 h 10000"/>
              <a:gd name="T4" fmla="*/ 1239181 w 7908"/>
              <a:gd name="T5" fmla="*/ 5253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65 h 10000"/>
              <a:gd name="T12" fmla="*/ 0 w 7908"/>
              <a:gd name="T13" fmla="*/ 558800 h 10000"/>
              <a:gd name="T14" fmla="*/ 1123517 w 7908"/>
              <a:gd name="T15" fmla="*/ 556118 h 10000"/>
              <a:gd name="T16" fmla="*/ 1223469 w 7908"/>
              <a:gd name="T17" fmla="*/ 556118 h 10000"/>
              <a:gd name="T18" fmla="*/ 1239181 w 7908"/>
              <a:gd name="T19" fmla="*/ 550921 h 10000"/>
              <a:gd name="T20" fmla="*/ 1244671 w 7908"/>
              <a:gd name="T21" fmla="*/ 545612 h 10000"/>
              <a:gd name="T22" fmla="*/ 1497013 w 7908"/>
              <a:gd name="T23" fmla="*/ 293817 h 10000"/>
              <a:gd name="T24" fmla="*/ 1497013 w 7908"/>
              <a:gd name="T25" fmla="*/ 26230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286820"/>
            <a:ext cx="7267206" cy="1619080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3947830"/>
            <a:ext cx="7267206" cy="948432"/>
          </a:xfrm>
        </p:spPr>
        <p:txBody>
          <a:bodyPr/>
          <a:lstStyle>
            <a:lvl1pPr marL="0" indent="0" algn="l">
              <a:buNone/>
              <a:defRPr sz="220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359C0-7F8B-43C5-93F2-9193F51C31B4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63" y="3576638"/>
            <a:ext cx="6445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FF73-3532-4CC0-8590-25BFB6CE4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7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3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1379" y="2355323"/>
            <a:ext cx="3525056" cy="415285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4011" y="2355323"/>
            <a:ext cx="3524573" cy="415285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B19DA-530A-468D-B2D6-225CAB305D31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BEBF8-7809-4C20-935B-995721C5A5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76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7393" y="2454443"/>
            <a:ext cx="3169042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378" y="3089666"/>
            <a:ext cx="3525057" cy="34234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5518" y="2450885"/>
            <a:ext cx="3167546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80051" y="3086107"/>
            <a:ext cx="3523015" cy="34234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59C39-EC95-41A1-87EE-C83A9403733A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E26F7-1363-46DA-BE4B-3C6D0C8A60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31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48" y="687966"/>
            <a:ext cx="7264135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3B4BE-EFFE-4211-9B11-437BDD2B6430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66BF4-A636-4923-8B52-4517CDFD7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82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5D1F9-D271-4D08-B9F8-CF871B37047A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63744-1304-492E-A13D-21BA33B988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61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491730"/>
            <a:ext cx="2898934" cy="1076203"/>
          </a:xfrm>
        </p:spPr>
        <p:txBody>
          <a:bodyPr anchor="b"/>
          <a:lstStyle>
            <a:lvl1pPr algn="l">
              <a:defRPr sz="2205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9373" y="491731"/>
            <a:ext cx="4179211" cy="596899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1762175"/>
            <a:ext cx="2898934" cy="4698546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8AB15-F6EA-44D4-AC99-E7348007D06C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45D15-ABD9-4960-930E-DEEA04F490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49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1497013 w 7908"/>
              <a:gd name="T1" fmla="*/ 263046 h 10000"/>
              <a:gd name="T2" fmla="*/ 1244671 w 7908"/>
              <a:gd name="T3" fmla="*/ 10535 h 10000"/>
              <a:gd name="T4" fmla="*/ 1239181 w 7908"/>
              <a:gd name="T5" fmla="*/ 5268 h 10000"/>
              <a:gd name="T6" fmla="*/ 1223469 w 7908"/>
              <a:gd name="T7" fmla="*/ 0 h 10000"/>
              <a:gd name="T8" fmla="*/ 1123517 w 7908"/>
              <a:gd name="T9" fmla="*/ 0 h 10000"/>
              <a:gd name="T10" fmla="*/ 0 w 7908"/>
              <a:gd name="T11" fmla="*/ 3474 h 10000"/>
              <a:gd name="T12" fmla="*/ 0 w 7908"/>
              <a:gd name="T13" fmla="*/ 560388 h 10000"/>
              <a:gd name="T14" fmla="*/ 1123517 w 7908"/>
              <a:gd name="T15" fmla="*/ 557698 h 10000"/>
              <a:gd name="T16" fmla="*/ 1223469 w 7908"/>
              <a:gd name="T17" fmla="*/ 557698 h 10000"/>
              <a:gd name="T18" fmla="*/ 1239181 w 7908"/>
              <a:gd name="T19" fmla="*/ 552487 h 10000"/>
              <a:gd name="T20" fmla="*/ 1244671 w 7908"/>
              <a:gd name="T21" fmla="*/ 547163 h 10000"/>
              <a:gd name="T22" fmla="*/ 1497013 w 7908"/>
              <a:gd name="T23" fmla="*/ 294652 h 10000"/>
              <a:gd name="T24" fmla="*/ 1497013 w 7908"/>
              <a:gd name="T25" fmla="*/ 2630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5291772"/>
            <a:ext cx="7267206" cy="624724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1378" y="699931"/>
            <a:ext cx="7267206" cy="4249391"/>
          </a:xfrm>
        </p:spPr>
        <p:txBody>
          <a:bodyPr rtlCol="0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916496"/>
            <a:ext cx="7267206" cy="544226"/>
          </a:xfrm>
        </p:spPr>
        <p:txBody>
          <a:bodyPr/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68F5-0EC0-45AF-AF6F-58904D2A64C9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DE69D-C672-41CA-B63C-693B581432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1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52413"/>
            <a:ext cx="2184400" cy="7316787"/>
            <a:chOff x="2487613" y="285750"/>
            <a:chExt cx="2428875" cy="5654676"/>
          </a:xfrm>
        </p:grpSpPr>
        <p:sp>
          <p:nvSpPr>
            <p:cNvPr id="1047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85725 w 22"/>
                <a:gd name="T1" fmla="*/ 533400 h 136"/>
                <a:gd name="T2" fmla="*/ 66242 w 22"/>
                <a:gd name="T3" fmla="*/ 313765 h 136"/>
                <a:gd name="T4" fmla="*/ 0 w 22"/>
                <a:gd name="T5" fmla="*/ 0 h 136"/>
                <a:gd name="T6" fmla="*/ 0 w 22"/>
                <a:gd name="T7" fmla="*/ 137272 h 136"/>
                <a:gd name="T8" fmla="*/ 77932 w 22"/>
                <a:gd name="T9" fmla="*/ 486335 h 136"/>
                <a:gd name="T10" fmla="*/ 85725 w 22"/>
                <a:gd name="T11" fmla="*/ 533400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8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338387 w 140"/>
                <a:gd name="T1" fmla="*/ 1373628 h 504"/>
                <a:gd name="T2" fmla="*/ 546928 w 140"/>
                <a:gd name="T3" fmla="*/ 1978025 h 504"/>
                <a:gd name="T4" fmla="*/ 550863 w 140"/>
                <a:gd name="T5" fmla="*/ 1875984 h 504"/>
                <a:gd name="T6" fmla="*/ 373800 w 140"/>
                <a:gd name="T7" fmla="*/ 1361855 h 504"/>
                <a:gd name="T8" fmla="*/ 0 w 140"/>
                <a:gd name="T9" fmla="*/ 0 h 504"/>
                <a:gd name="T10" fmla="*/ 23608 w 140"/>
                <a:gd name="T11" fmla="*/ 239404 h 504"/>
                <a:gd name="T12" fmla="*/ 338387 w 140"/>
                <a:gd name="T13" fmla="*/ 1373628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9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31461 w 132"/>
                <a:gd name="T1" fmla="*/ 86405 h 308"/>
                <a:gd name="T2" fmla="*/ 0 w 132"/>
                <a:gd name="T3" fmla="*/ 0 h 308"/>
                <a:gd name="T4" fmla="*/ 0 w 132"/>
                <a:gd name="T5" fmla="*/ 113898 h 308"/>
                <a:gd name="T6" fmla="*/ 267422 w 132"/>
                <a:gd name="T7" fmla="*/ 761938 h 308"/>
                <a:gd name="T8" fmla="*/ 483719 w 132"/>
                <a:gd name="T9" fmla="*/ 1209675 h 308"/>
                <a:gd name="T10" fmla="*/ 519113 w 132"/>
                <a:gd name="T11" fmla="*/ 1209675 h 308"/>
                <a:gd name="T12" fmla="*/ 302816 w 132"/>
                <a:gd name="T13" fmla="*/ 746228 h 308"/>
                <a:gd name="T14" fmla="*/ 31461 w 132"/>
                <a:gd name="T15" fmla="*/ 86405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0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110524 w 37"/>
                <a:gd name="T1" fmla="*/ 309563 h 79"/>
                <a:gd name="T2" fmla="*/ 146050 w 37"/>
                <a:gd name="T3" fmla="*/ 309563 h 79"/>
                <a:gd name="T4" fmla="*/ 0 w 37"/>
                <a:gd name="T5" fmla="*/ 0 h 79"/>
                <a:gd name="T6" fmla="*/ 110524 w 37"/>
                <a:gd name="T7" fmla="*/ 30956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1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637159 w 178"/>
                <a:gd name="T1" fmla="*/ 2591803 h 722"/>
                <a:gd name="T2" fmla="*/ 456237 w 178"/>
                <a:gd name="T3" fmla="*/ 2097004 h 722"/>
                <a:gd name="T4" fmla="*/ 157323 w 178"/>
                <a:gd name="T5" fmla="*/ 926766 h 722"/>
                <a:gd name="T6" fmla="*/ 47197 w 178"/>
                <a:gd name="T7" fmla="*/ 200276 h 722"/>
                <a:gd name="T8" fmla="*/ 0 w 178"/>
                <a:gd name="T9" fmla="*/ 0 h 722"/>
                <a:gd name="T10" fmla="*/ 129792 w 178"/>
                <a:gd name="T11" fmla="*/ 930693 h 722"/>
                <a:gd name="T12" fmla="*/ 420839 w 178"/>
                <a:gd name="T13" fmla="*/ 2108785 h 722"/>
                <a:gd name="T14" fmla="*/ 629293 w 178"/>
                <a:gd name="T15" fmla="*/ 2674269 h 722"/>
                <a:gd name="T16" fmla="*/ 700088 w 178"/>
                <a:gd name="T17" fmla="*/ 2835275 h 722"/>
                <a:gd name="T18" fmla="*/ 684356 w 178"/>
                <a:gd name="T19" fmla="*/ 2780297 h 722"/>
                <a:gd name="T20" fmla="*/ 637159 w 178"/>
                <a:gd name="T21" fmla="*/ 2591803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2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43277 w 23"/>
                <a:gd name="T1" fmla="*/ 2266168 h 635"/>
                <a:gd name="T2" fmla="*/ 47211 w 23"/>
                <a:gd name="T3" fmla="*/ 2313298 h 635"/>
                <a:gd name="T4" fmla="*/ 86554 w 23"/>
                <a:gd name="T5" fmla="*/ 2482180 h 635"/>
                <a:gd name="T6" fmla="*/ 90488 w 23"/>
                <a:gd name="T7" fmla="*/ 2493963 h 635"/>
                <a:gd name="T8" fmla="*/ 66882 w 23"/>
                <a:gd name="T9" fmla="*/ 2262240 h 635"/>
                <a:gd name="T10" fmla="*/ 19671 w 23"/>
                <a:gd name="T11" fmla="*/ 1056498 h 635"/>
                <a:gd name="T12" fmla="*/ 59014 w 23"/>
                <a:gd name="T13" fmla="*/ 0 h 635"/>
                <a:gd name="T14" fmla="*/ 47211 w 23"/>
                <a:gd name="T15" fmla="*/ 0 h 635"/>
                <a:gd name="T16" fmla="*/ 3934 w 23"/>
                <a:gd name="T17" fmla="*/ 1056498 h 635"/>
                <a:gd name="T18" fmla="*/ 43277 w 23"/>
                <a:gd name="T19" fmla="*/ 2266168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3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9610 w 17"/>
                <a:gd name="T3" fmla="*/ 220173 h 107"/>
                <a:gd name="T4" fmla="*/ 66675 w 17"/>
                <a:gd name="T5" fmla="*/ 420688 h 107"/>
                <a:gd name="T6" fmla="*/ 43143 w 17"/>
                <a:gd name="T7" fmla="*/ 180857 h 107"/>
                <a:gd name="T8" fmla="*/ 39221 w 17"/>
                <a:gd name="T9" fmla="*/ 169062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4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19747 w 41"/>
                <a:gd name="T3" fmla="*/ 365769 h 222"/>
                <a:gd name="T4" fmla="*/ 67140 w 41"/>
                <a:gd name="T5" fmla="*/ 652877 h 222"/>
                <a:gd name="T6" fmla="*/ 94785 w 41"/>
                <a:gd name="T7" fmla="*/ 723671 h 222"/>
                <a:gd name="T8" fmla="*/ 161925 w 41"/>
                <a:gd name="T9" fmla="*/ 873125 h 222"/>
                <a:gd name="T10" fmla="*/ 150077 w 41"/>
                <a:gd name="T11" fmla="*/ 833795 h 222"/>
                <a:gd name="T12" fmla="*/ 51342 w 41"/>
                <a:gd name="T13" fmla="*/ 361836 h 222"/>
                <a:gd name="T14" fmla="*/ 31595 w 41"/>
                <a:gd name="T15" fmla="*/ 86526 h 222"/>
                <a:gd name="T16" fmla="*/ 27646 w 41"/>
                <a:gd name="T17" fmla="*/ 70794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5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7510 w 450"/>
                <a:gd name="T1" fmla="*/ 3353798 h 878"/>
                <a:gd name="T2" fmla="*/ 196497 w 450"/>
                <a:gd name="T3" fmla="*/ 2407352 h 878"/>
                <a:gd name="T4" fmla="*/ 585562 w 450"/>
                <a:gd name="T5" fmla="*/ 1523740 h 878"/>
                <a:gd name="T6" fmla="*/ 1120034 w 450"/>
                <a:gd name="T7" fmla="*/ 718671 h 878"/>
                <a:gd name="T8" fmla="*/ 1430500 w 450"/>
                <a:gd name="T9" fmla="*/ 349518 h 878"/>
                <a:gd name="T10" fmla="*/ 1595557 w 450"/>
                <a:gd name="T11" fmla="*/ 172795 h 878"/>
                <a:gd name="T12" fmla="*/ 1768475 w 450"/>
                <a:gd name="T13" fmla="*/ 3927 h 878"/>
                <a:gd name="T14" fmla="*/ 1768475 w 450"/>
                <a:gd name="T15" fmla="*/ 0 h 878"/>
                <a:gd name="T16" fmla="*/ 1591628 w 450"/>
                <a:gd name="T17" fmla="*/ 168868 h 878"/>
                <a:gd name="T18" fmla="*/ 1426570 w 450"/>
                <a:gd name="T19" fmla="*/ 345590 h 878"/>
                <a:gd name="T20" fmla="*/ 1112174 w 450"/>
                <a:gd name="T21" fmla="*/ 710817 h 878"/>
                <a:gd name="T22" fmla="*/ 569842 w 450"/>
                <a:gd name="T23" fmla="*/ 1515885 h 878"/>
                <a:gd name="T24" fmla="*/ 176848 w 450"/>
                <a:gd name="T25" fmla="*/ 2399497 h 878"/>
                <a:gd name="T26" fmla="*/ 0 w 450"/>
                <a:gd name="T27" fmla="*/ 3353798 h 878"/>
                <a:gd name="T28" fmla="*/ 0 w 450"/>
                <a:gd name="T29" fmla="*/ 3373434 h 878"/>
                <a:gd name="T30" fmla="*/ 27510 w 450"/>
                <a:gd name="T31" fmla="*/ 3448050 h 878"/>
                <a:gd name="T32" fmla="*/ 27510 w 450"/>
                <a:gd name="T33" fmla="*/ 3353798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6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102598 w 35"/>
                <a:gd name="T3" fmla="*/ 287338 h 73"/>
                <a:gd name="T4" fmla="*/ 138113 w 35"/>
                <a:gd name="T5" fmla="*/ 287338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7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7781 w 8"/>
                <a:gd name="T1" fmla="*/ 173170 h 48"/>
                <a:gd name="T2" fmla="*/ 31750 w 8"/>
                <a:gd name="T3" fmla="*/ 188913 h 48"/>
                <a:gd name="T4" fmla="*/ 31750 w 8"/>
                <a:gd name="T5" fmla="*/ 74778 h 48"/>
                <a:gd name="T6" fmla="*/ 3969 w 8"/>
                <a:gd name="T7" fmla="*/ 0 h 48"/>
                <a:gd name="T8" fmla="*/ 0 w 8"/>
                <a:gd name="T9" fmla="*/ 102328 h 48"/>
                <a:gd name="T10" fmla="*/ 27781 w 8"/>
                <a:gd name="T11" fmla="*/ 173170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8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7354 w 52"/>
                <a:gd name="T1" fmla="*/ 70697 h 135"/>
                <a:gd name="T2" fmla="*/ 0 w 52"/>
                <a:gd name="T3" fmla="*/ 0 h 135"/>
                <a:gd name="T4" fmla="*/ 46892 w 52"/>
                <a:gd name="T5" fmla="*/ 188524 h 135"/>
                <a:gd name="T6" fmla="*/ 62523 w 52"/>
                <a:gd name="T7" fmla="*/ 243511 h 135"/>
                <a:gd name="T8" fmla="*/ 199292 w 52"/>
                <a:gd name="T9" fmla="*/ 530225 h 135"/>
                <a:gd name="T10" fmla="*/ 203200 w 52"/>
                <a:gd name="T11" fmla="*/ 530225 h 135"/>
                <a:gd name="T12" fmla="*/ 93785 w 52"/>
                <a:gd name="T13" fmla="*/ 219945 h 135"/>
                <a:gd name="T14" fmla="*/ 27354 w 52"/>
                <a:gd name="T15" fmla="*/ 70697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2225" y="0"/>
            <a:ext cx="2152650" cy="7554913"/>
            <a:chOff x="6627813" y="195650"/>
            <a:chExt cx="1952625" cy="5678101"/>
          </a:xfrm>
        </p:grpSpPr>
        <p:sp>
          <p:nvSpPr>
            <p:cNvPr id="1035" name="Freeform 27"/>
            <p:cNvSpPr>
              <a:spLocks/>
            </p:cNvSpPr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>
                <a:gd name="T0" fmla="*/ 27835 w 103"/>
                <a:gd name="T1" fmla="*/ 832351 h 920"/>
                <a:gd name="T2" fmla="*/ 103388 w 103"/>
                <a:gd name="T3" fmla="*/ 1763790 h 920"/>
                <a:gd name="T4" fmla="*/ 226658 w 103"/>
                <a:gd name="T5" fmla="*/ 2691267 h 920"/>
                <a:gd name="T6" fmla="*/ 401622 w 103"/>
                <a:gd name="T7" fmla="*/ 3610816 h 920"/>
                <a:gd name="T8" fmla="*/ 409575 w 103"/>
                <a:gd name="T9" fmla="*/ 3646488 h 920"/>
                <a:gd name="T10" fmla="*/ 393669 w 103"/>
                <a:gd name="T11" fmla="*/ 3464164 h 920"/>
                <a:gd name="T12" fmla="*/ 393669 w 103"/>
                <a:gd name="T13" fmla="*/ 3432455 h 920"/>
                <a:gd name="T14" fmla="*/ 250517 w 103"/>
                <a:gd name="T15" fmla="*/ 2687303 h 920"/>
                <a:gd name="T16" fmla="*/ 119294 w 103"/>
                <a:gd name="T17" fmla="*/ 1759827 h 920"/>
                <a:gd name="T18" fmla="*/ 35788 w 103"/>
                <a:gd name="T19" fmla="*/ 828387 h 920"/>
                <a:gd name="T20" fmla="*/ 11929 w 103"/>
                <a:gd name="T21" fmla="*/ 364649 h 920"/>
                <a:gd name="T22" fmla="*/ 3976 w 103"/>
                <a:gd name="T23" fmla="*/ 0 h 920"/>
                <a:gd name="T24" fmla="*/ 0 w 103"/>
                <a:gd name="T25" fmla="*/ 0 h 920"/>
                <a:gd name="T26" fmla="*/ 3976 w 103"/>
                <a:gd name="T27" fmla="*/ 364649 h 920"/>
                <a:gd name="T28" fmla="*/ 27835 w 103"/>
                <a:gd name="T29" fmla="*/ 832351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6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1300 w 88"/>
                <a:gd name="T1" fmla="*/ 908844 h 330"/>
                <a:gd name="T2" fmla="*/ 350838 w 88"/>
                <a:gd name="T3" fmla="*/ 1309688 h 330"/>
                <a:gd name="T4" fmla="*/ 350838 w 88"/>
                <a:gd name="T5" fmla="*/ 1222375 h 330"/>
                <a:gd name="T6" fmla="*/ 350838 w 88"/>
                <a:gd name="T7" fmla="*/ 1206500 h 330"/>
                <a:gd name="T8" fmla="*/ 247181 w 88"/>
                <a:gd name="T9" fmla="*/ 896938 h 330"/>
                <a:gd name="T10" fmla="*/ 0 w 88"/>
                <a:gd name="T11" fmla="*/ 0 h 330"/>
                <a:gd name="T12" fmla="*/ 27908 w 88"/>
                <a:gd name="T13" fmla="*/ 250031 h 330"/>
                <a:gd name="T14" fmla="*/ 211300 w 88"/>
                <a:gd name="T15" fmla="*/ 908844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7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3813 w 90"/>
                <a:gd name="T1" fmla="*/ 59474 h 207"/>
                <a:gd name="T2" fmla="*/ 0 w 90"/>
                <a:gd name="T3" fmla="*/ 0 h 207"/>
                <a:gd name="T4" fmla="*/ 3969 w 90"/>
                <a:gd name="T5" fmla="*/ 114983 h 207"/>
                <a:gd name="T6" fmla="*/ 166688 w 90"/>
                <a:gd name="T7" fmla="*/ 503545 h 207"/>
                <a:gd name="T8" fmla="*/ 317500 w 90"/>
                <a:gd name="T9" fmla="*/ 820738 h 207"/>
                <a:gd name="T10" fmla="*/ 357188 w 90"/>
                <a:gd name="T11" fmla="*/ 820738 h 207"/>
                <a:gd name="T12" fmla="*/ 198438 w 90"/>
                <a:gd name="T13" fmla="*/ 487685 h 207"/>
                <a:gd name="T14" fmla="*/ 23813 w 90"/>
                <a:gd name="T15" fmla="*/ 59474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8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401541 w 115"/>
                <a:gd name="T1" fmla="*/ 1622524 h 467"/>
                <a:gd name="T2" fmla="*/ 310101 w 115"/>
                <a:gd name="T3" fmla="*/ 1364666 h 467"/>
                <a:gd name="T4" fmla="*/ 115294 w 115"/>
                <a:gd name="T5" fmla="*/ 599025 h 467"/>
                <a:gd name="T6" fmla="*/ 51683 w 115"/>
                <a:gd name="T7" fmla="*/ 210254 h 467"/>
                <a:gd name="T8" fmla="*/ 0 w 115"/>
                <a:gd name="T9" fmla="*/ 0 h 467"/>
                <a:gd name="T10" fmla="*/ 83489 w 115"/>
                <a:gd name="T11" fmla="*/ 602992 h 467"/>
                <a:gd name="T12" fmla="*/ 274320 w 115"/>
                <a:gd name="T13" fmla="*/ 1376567 h 467"/>
                <a:gd name="T14" fmla="*/ 409492 w 115"/>
                <a:gd name="T15" fmla="*/ 1749470 h 467"/>
                <a:gd name="T16" fmla="*/ 457200 w 115"/>
                <a:gd name="T17" fmla="*/ 1852613 h 467"/>
                <a:gd name="T18" fmla="*/ 445273 w 115"/>
                <a:gd name="T19" fmla="*/ 1816910 h 467"/>
                <a:gd name="T20" fmla="*/ 401541 w 115"/>
                <a:gd name="T21" fmla="*/ 1622524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9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68219 w 36"/>
                <a:gd name="T1" fmla="*/ 2508250 h 633"/>
                <a:gd name="T2" fmla="*/ 52167 w 36"/>
                <a:gd name="T3" fmla="*/ 2365601 h 633"/>
                <a:gd name="T4" fmla="*/ 20064 w 36"/>
                <a:gd name="T5" fmla="*/ 1577067 h 633"/>
                <a:gd name="T6" fmla="*/ 52167 w 36"/>
                <a:gd name="T7" fmla="*/ 784571 h 633"/>
                <a:gd name="T8" fmla="*/ 88283 w 36"/>
                <a:gd name="T9" fmla="*/ 392286 h 633"/>
                <a:gd name="T10" fmla="*/ 144463 w 36"/>
                <a:gd name="T11" fmla="*/ 0 h 633"/>
                <a:gd name="T12" fmla="*/ 140450 w 36"/>
                <a:gd name="T13" fmla="*/ 0 h 633"/>
                <a:gd name="T14" fmla="*/ 80257 w 36"/>
                <a:gd name="T15" fmla="*/ 392286 h 633"/>
                <a:gd name="T16" fmla="*/ 40129 w 36"/>
                <a:gd name="T17" fmla="*/ 784571 h 633"/>
                <a:gd name="T18" fmla="*/ 4013 w 36"/>
                <a:gd name="T19" fmla="*/ 1577067 h 633"/>
                <a:gd name="T20" fmla="*/ 28090 w 36"/>
                <a:gd name="T21" fmla="*/ 2333901 h 633"/>
                <a:gd name="T22" fmla="*/ 64206 w 36"/>
                <a:gd name="T23" fmla="*/ 2504288 h 633"/>
                <a:gd name="T24" fmla="*/ 68219 w 36"/>
                <a:gd name="T25" fmla="*/ 2508250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87313 w 28"/>
                <a:gd name="T1" fmla="*/ 233363 h 59"/>
                <a:gd name="T2" fmla="*/ 111125 w 28"/>
                <a:gd name="T3" fmla="*/ 233363 h 59"/>
                <a:gd name="T4" fmla="*/ 0 w 28"/>
                <a:gd name="T5" fmla="*/ 0 h 59"/>
                <a:gd name="T6" fmla="*/ 87313 w 28"/>
                <a:gd name="T7" fmla="*/ 233363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16062 w 17"/>
                <a:gd name="T1" fmla="*/ 213912 h 107"/>
                <a:gd name="T2" fmla="*/ 68263 w 17"/>
                <a:gd name="T3" fmla="*/ 423863 h 107"/>
                <a:gd name="T4" fmla="*/ 40155 w 17"/>
                <a:gd name="T5" fmla="*/ 174299 h 107"/>
                <a:gd name="T6" fmla="*/ 36139 w 17"/>
                <a:gd name="T7" fmla="*/ 170337 h 107"/>
                <a:gd name="T8" fmla="*/ 0 w 17"/>
                <a:gd name="T9" fmla="*/ 0 h 107"/>
                <a:gd name="T10" fmla="*/ 0 w 17"/>
                <a:gd name="T11" fmla="*/ 31691 h 107"/>
                <a:gd name="T12" fmla="*/ 16062 w 17"/>
                <a:gd name="T13" fmla="*/ 213912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31793 w 294"/>
                <a:gd name="T1" fmla="*/ 2191628 h 568"/>
                <a:gd name="T2" fmla="*/ 139095 w 294"/>
                <a:gd name="T3" fmla="*/ 1573375 h 568"/>
                <a:gd name="T4" fmla="*/ 393441 w 294"/>
                <a:gd name="T5" fmla="*/ 998716 h 568"/>
                <a:gd name="T6" fmla="*/ 743166 w 294"/>
                <a:gd name="T7" fmla="*/ 471616 h 568"/>
                <a:gd name="T8" fmla="*/ 945848 w 294"/>
                <a:gd name="T9" fmla="*/ 229863 h 568"/>
                <a:gd name="T10" fmla="*/ 1053150 w 294"/>
                <a:gd name="T11" fmla="*/ 110968 h 568"/>
                <a:gd name="T12" fmla="*/ 1168400 w 294"/>
                <a:gd name="T13" fmla="*/ 0 h 568"/>
                <a:gd name="T14" fmla="*/ 1164426 w 294"/>
                <a:gd name="T15" fmla="*/ 0 h 568"/>
                <a:gd name="T16" fmla="*/ 1049176 w 294"/>
                <a:gd name="T17" fmla="*/ 107005 h 568"/>
                <a:gd name="T18" fmla="*/ 941873 w 294"/>
                <a:gd name="T19" fmla="*/ 221937 h 568"/>
                <a:gd name="T20" fmla="*/ 735218 w 294"/>
                <a:gd name="T21" fmla="*/ 463690 h 568"/>
                <a:gd name="T22" fmla="*/ 377544 w 294"/>
                <a:gd name="T23" fmla="*/ 986827 h 568"/>
                <a:gd name="T24" fmla="*/ 119224 w 294"/>
                <a:gd name="T25" fmla="*/ 1569411 h 568"/>
                <a:gd name="T26" fmla="*/ 0 w 294"/>
                <a:gd name="T27" fmla="*/ 2175775 h 568"/>
                <a:gd name="T28" fmla="*/ 27819 w 294"/>
                <a:gd name="T29" fmla="*/ 2251075 h 568"/>
                <a:gd name="T30" fmla="*/ 31793 w 294"/>
                <a:gd name="T31" fmla="*/ 2191628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76010 w 25"/>
                <a:gd name="T3" fmla="*/ 209550 h 53"/>
                <a:gd name="T4" fmla="*/ 100013 w 25"/>
                <a:gd name="T5" fmla="*/ 209550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7590 w 29"/>
                <a:gd name="T3" fmla="*/ 352718 h 141"/>
                <a:gd name="T4" fmla="*/ 70945 w 29"/>
                <a:gd name="T5" fmla="*/ 463685 h 141"/>
                <a:gd name="T6" fmla="*/ 114300 w 29"/>
                <a:gd name="T7" fmla="*/ 558800 h 141"/>
                <a:gd name="T8" fmla="*/ 106417 w 29"/>
                <a:gd name="T9" fmla="*/ 535021 h 141"/>
                <a:gd name="T10" fmla="*/ 31531 w 29"/>
                <a:gd name="T11" fmla="*/ 87189 h 141"/>
                <a:gd name="T12" fmla="*/ 15766 w 29"/>
                <a:gd name="T13" fmla="*/ 43594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102328 h 48"/>
                <a:gd name="T2" fmla="*/ 15875 w 8"/>
                <a:gd name="T3" fmla="*/ 145620 h 48"/>
                <a:gd name="T4" fmla="*/ 31750 w 8"/>
                <a:gd name="T5" fmla="*/ 188913 h 48"/>
                <a:gd name="T6" fmla="*/ 27781 w 8"/>
                <a:gd name="T7" fmla="*/ 74778 h 48"/>
                <a:gd name="T8" fmla="*/ 0 w 8"/>
                <a:gd name="T9" fmla="*/ 0 h 48"/>
                <a:gd name="T10" fmla="*/ 0 w 8"/>
                <a:gd name="T11" fmla="*/ 15743 h 48"/>
                <a:gd name="T12" fmla="*/ 0 w 8"/>
                <a:gd name="T13" fmla="*/ 102328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43656 w 44"/>
                <a:gd name="T1" fmla="*/ 110925 h 111"/>
                <a:gd name="T2" fmla="*/ 0 w 44"/>
                <a:gd name="T3" fmla="*/ 0 h 111"/>
                <a:gd name="T4" fmla="*/ 43656 w 44"/>
                <a:gd name="T5" fmla="*/ 194119 h 111"/>
                <a:gd name="T6" fmla="*/ 55563 w 44"/>
                <a:gd name="T7" fmla="*/ 229773 h 111"/>
                <a:gd name="T8" fmla="*/ 154781 w 44"/>
                <a:gd name="T9" fmla="*/ 439738 h 111"/>
                <a:gd name="T10" fmla="*/ 174625 w 44"/>
                <a:gd name="T11" fmla="*/ 439738 h 111"/>
                <a:gd name="T12" fmla="*/ 87313 w 44"/>
                <a:gd name="T13" fmla="*/ 206003 h 111"/>
                <a:gd name="T14" fmla="*/ 43656 w 44"/>
                <a:gd name="T15" fmla="*/ 110925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201613" cy="7559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144713" y="687388"/>
            <a:ext cx="726440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1538" y="2352675"/>
            <a:ext cx="7267575" cy="42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67738" y="6762750"/>
            <a:ext cx="846137" cy="40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C36E8A2-12A7-4445-9D2C-E15361AAEEA6}" type="datetimeFigureOut">
              <a:rPr lang="en-US"/>
              <a:pPr>
                <a:defRPr/>
              </a:pPr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1538" y="6764338"/>
            <a:ext cx="630237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3563" y="868363"/>
            <a:ext cx="644525" cy="403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defRPr sz="2205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3EC5E5FB-E6BC-4E82-A7B7-E2F74897B5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4" name="Picture 33" descr="Sisoft Learning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75" y="19050"/>
            <a:ext cx="8572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</p:sldLayoutIdLst>
  <p:txStyles>
    <p:titleStyle>
      <a:lvl1pPr algn="l" defTabSz="503238" rtl="0" eaLnBrk="0" fontAlgn="base" hangingPunct="0">
        <a:spcBef>
          <a:spcPct val="0"/>
        </a:spcBef>
        <a:spcAft>
          <a:spcPct val="0"/>
        </a:spcAft>
        <a:defRPr sz="39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503238" rtl="0" eaLnBrk="0" fontAlgn="base" hangingPunct="0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2pPr>
      <a:lvl3pPr algn="l" defTabSz="503238" rtl="0" eaLnBrk="0" fontAlgn="base" hangingPunct="0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3pPr>
      <a:lvl4pPr algn="l" defTabSz="503238" rtl="0" eaLnBrk="0" fontAlgn="base" hangingPunct="0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4pPr>
      <a:lvl5pPr algn="l" defTabSz="503238" rtl="0" eaLnBrk="0" fontAlgn="base" hangingPunct="0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25" indent="-377825" algn="l" defTabSz="503238" rtl="0" eaLnBrk="0" fontAlgn="base" hangingPunct="0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900" kern="1200">
          <a:solidFill>
            <a:srgbClr val="404040"/>
          </a:solidFill>
          <a:latin typeface="+mn-lt"/>
          <a:ea typeface="+mn-ea"/>
          <a:cs typeface="+mn-cs"/>
        </a:defRPr>
      </a:lvl1pPr>
      <a:lvl2pPr marL="817563" indent="-314325" algn="l" defTabSz="503238" rtl="0" eaLnBrk="0" fontAlgn="base" hangingPunct="0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700" kern="1200">
          <a:solidFill>
            <a:srgbClr val="404040"/>
          </a:solidFill>
          <a:latin typeface="+mn-lt"/>
          <a:ea typeface="+mn-ea"/>
          <a:cs typeface="+mn-cs"/>
        </a:defRPr>
      </a:lvl2pPr>
      <a:lvl3pPr marL="1258888" indent="-250825" algn="l" defTabSz="503238" rtl="0" eaLnBrk="0" fontAlgn="base" hangingPunct="0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500" kern="1200">
          <a:solidFill>
            <a:srgbClr val="404040"/>
          </a:solidFill>
          <a:latin typeface="+mn-lt"/>
          <a:ea typeface="+mn-ea"/>
          <a:cs typeface="+mn-cs"/>
        </a:defRPr>
      </a:lvl3pPr>
      <a:lvl4pPr marL="1763713" indent="-250825" algn="l" defTabSz="503238" rtl="0" eaLnBrk="0" fontAlgn="base" hangingPunct="0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300" kern="1200">
          <a:solidFill>
            <a:srgbClr val="404040"/>
          </a:solidFill>
          <a:latin typeface="+mn-lt"/>
          <a:ea typeface="+mn-ea"/>
          <a:cs typeface="+mn-cs"/>
        </a:defRPr>
      </a:lvl4pPr>
      <a:lvl5pPr marL="2266950" indent="-250825" algn="l" defTabSz="503238" rtl="0" eaLnBrk="0" fontAlgn="base" hangingPunct="0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300" kern="1200">
          <a:solidFill>
            <a:srgbClr val="404040"/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355975" y="4413250"/>
            <a:ext cx="3506788" cy="719138"/>
          </a:xfrm>
        </p:spPr>
        <p:txBody>
          <a:bodyPr/>
          <a:lstStyle/>
          <a:p>
            <a:pPr algn="ctr" eaLnBrk="1" hangingPunct="1"/>
            <a:r>
              <a:rPr lang="en-IN" altLang="en-US" b="1" smtClean="0"/>
              <a:t>PHP FORMS</a:t>
            </a:r>
          </a:p>
        </p:txBody>
      </p:sp>
      <p:sp>
        <p:nvSpPr>
          <p:cNvPr id="3" name="Rectangle 2"/>
          <p:cNvSpPr/>
          <p:nvPr/>
        </p:nvSpPr>
        <p:spPr>
          <a:xfrm>
            <a:off x="1584325" y="5724525"/>
            <a:ext cx="7343775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Sisoft Technologies Pvt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Shipra Riviera Bazar, Gyan Khand-3, Indirapuram,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2"/>
              </a:rPr>
              <a:t>www.sisoft.in</a:t>
            </a:r>
            <a:r>
              <a:rPr lang="en-US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Email:info@sisoft.in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</p:txBody>
      </p:sp>
      <p:pic>
        <p:nvPicPr>
          <p:cNvPr id="20484" name="Picture 2" descr="Image result for php forms 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7" t="8868" r="6757" b="10909"/>
          <a:stretch>
            <a:fillRect/>
          </a:stretch>
        </p:blipFill>
        <p:spPr bwMode="auto">
          <a:xfrm>
            <a:off x="2808288" y="900113"/>
            <a:ext cx="46085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2087563" y="611188"/>
            <a:ext cx="8609012" cy="124460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Drop-down list</a:t>
            </a:r>
            <a:b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&lt;select&gt;&lt;option&gt;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5259388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Single choice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select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name="country" size="1"&gt;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option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value="UK"&gt;United   Kingdom&lt;/option&gt;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option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value="USA"&gt;United States of America&lt;/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option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option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value="NK"&gt;North Korea&lt;/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option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option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value="BE"&gt;Belgium&lt;/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option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&lt;/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select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727200" y="684213"/>
            <a:ext cx="8609013" cy="124460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(multiple) selection list</a:t>
            </a:r>
            <a:b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&lt;select&gt;&lt;option&gt;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4602163"/>
          </a:xfrm>
        </p:spPr>
        <p:txBody>
          <a:bodyPr>
            <a:spAutoFit/>
          </a:bodyPr>
          <a:lstStyle/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800" smtClean="0"/>
              <a:t>Multiple choice</a:t>
            </a:r>
          </a:p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8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800" smtClean="0">
                <a:latin typeface="Courier New" panose="02070309020205020404" pitchFamily="49" charset="0"/>
              </a:rPr>
              <a:t>&lt;</a:t>
            </a:r>
            <a:r>
              <a:rPr lang="en-GB" altLang="en-US" sz="2800" b="1" smtClean="0">
                <a:latin typeface="Courier New" panose="02070309020205020404" pitchFamily="49" charset="0"/>
              </a:rPr>
              <a:t>select</a:t>
            </a:r>
            <a:r>
              <a:rPr lang="en-GB" altLang="en-US" sz="2800" smtClean="0">
                <a:latin typeface="Courier New" panose="02070309020205020404" pitchFamily="49" charset="0"/>
              </a:rPr>
              <a:t> name="country</a:t>
            </a:r>
            <a:r>
              <a:rPr lang="en-GB" altLang="en-US" sz="2800" b="1" smtClean="0">
                <a:latin typeface="Courier New" panose="02070309020205020404" pitchFamily="49" charset="0"/>
              </a:rPr>
              <a:t>[]</a:t>
            </a:r>
            <a:r>
              <a:rPr lang="en-GB" altLang="en-US" sz="2800" smtClean="0">
                <a:latin typeface="Courier New" panose="02070309020205020404" pitchFamily="49" charset="0"/>
              </a:rPr>
              <a:t>" </a:t>
            </a:r>
            <a:r>
              <a:rPr lang="en-GB" altLang="en-US" sz="2800" b="1" smtClean="0">
                <a:latin typeface="Courier New" panose="02070309020205020404" pitchFamily="49" charset="0"/>
              </a:rPr>
              <a:t>size="3"</a:t>
            </a:r>
            <a:r>
              <a:rPr lang="en-GB" altLang="en-US" sz="2800" smtClean="0">
                <a:latin typeface="Courier New" panose="02070309020205020404" pitchFamily="49" charset="0"/>
              </a:rPr>
              <a:t> </a:t>
            </a:r>
            <a:r>
              <a:rPr lang="en-GB" altLang="en-US" sz="2800" b="1" smtClean="0">
                <a:latin typeface="Courier New" panose="02070309020205020404" pitchFamily="49" charset="0"/>
              </a:rPr>
              <a:t>multiple="multiple"</a:t>
            </a:r>
            <a:r>
              <a:rPr lang="en-GB" altLang="en-US" sz="2800" smtClean="0">
                <a:latin typeface="Courier New" panose="02070309020205020404" pitchFamily="49" charset="0"/>
              </a:rPr>
              <a:t>&gt;</a:t>
            </a:r>
          </a:p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800" smtClean="0">
                <a:latin typeface="Courier New" panose="02070309020205020404" pitchFamily="49" charset="0"/>
              </a:rPr>
              <a:t>  &lt;</a:t>
            </a:r>
            <a:r>
              <a:rPr lang="en-GB" altLang="en-US" sz="2800" b="1" smtClean="0">
                <a:latin typeface="Courier New" panose="02070309020205020404" pitchFamily="49" charset="0"/>
              </a:rPr>
              <a:t>option</a:t>
            </a:r>
            <a:r>
              <a:rPr lang="en-GB" altLang="en-US" sz="2800" smtClean="0">
                <a:latin typeface="Courier New" panose="02070309020205020404" pitchFamily="49" charset="0"/>
              </a:rPr>
              <a:t> value="UK"&gt;United Kingdom&lt;/</a:t>
            </a:r>
            <a:r>
              <a:rPr lang="en-GB" altLang="en-US" sz="2800" b="1" smtClean="0">
                <a:latin typeface="Courier New" panose="02070309020205020404" pitchFamily="49" charset="0"/>
              </a:rPr>
              <a:t>option</a:t>
            </a:r>
            <a:r>
              <a:rPr lang="en-GB" altLang="en-US" sz="2800" smtClean="0">
                <a:latin typeface="Courier New" panose="02070309020205020404" pitchFamily="49" charset="0"/>
              </a:rPr>
              <a:t>&gt;</a:t>
            </a:r>
          </a:p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800" smtClean="0">
                <a:latin typeface="Courier New" panose="02070309020205020404" pitchFamily="49" charset="0"/>
              </a:rPr>
              <a:t>  &lt;</a:t>
            </a:r>
            <a:r>
              <a:rPr lang="en-GB" altLang="en-US" sz="2800" b="1" smtClean="0">
                <a:latin typeface="Courier New" panose="02070309020205020404" pitchFamily="49" charset="0"/>
              </a:rPr>
              <a:t>option</a:t>
            </a:r>
            <a:r>
              <a:rPr lang="en-GB" altLang="en-US" sz="2800" smtClean="0">
                <a:latin typeface="Courier New" panose="02070309020205020404" pitchFamily="49" charset="0"/>
              </a:rPr>
              <a:t> value="USA"&gt;United States of America&lt;/</a:t>
            </a:r>
            <a:r>
              <a:rPr lang="en-GB" altLang="en-US" sz="2800" b="1" smtClean="0">
                <a:latin typeface="Courier New" panose="02070309020205020404" pitchFamily="49" charset="0"/>
              </a:rPr>
              <a:t>option</a:t>
            </a:r>
            <a:r>
              <a:rPr lang="en-GB" altLang="en-US" sz="2800" smtClean="0">
                <a:latin typeface="Courier New" panose="02070309020205020404" pitchFamily="49" charset="0"/>
              </a:rPr>
              <a:t>&gt;</a:t>
            </a:r>
          </a:p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800" smtClean="0">
                <a:latin typeface="Courier New" panose="02070309020205020404" pitchFamily="49" charset="0"/>
              </a:rPr>
              <a:t>  &lt;</a:t>
            </a:r>
            <a:r>
              <a:rPr lang="en-GB" altLang="en-US" sz="2800" b="1" smtClean="0">
                <a:latin typeface="Courier New" panose="02070309020205020404" pitchFamily="49" charset="0"/>
              </a:rPr>
              <a:t>option</a:t>
            </a:r>
            <a:r>
              <a:rPr lang="en-GB" altLang="en-US" sz="2800" smtClean="0">
                <a:latin typeface="Courier New" panose="02070309020205020404" pitchFamily="49" charset="0"/>
              </a:rPr>
              <a:t> value="NK"&gt;North Korea&lt;/</a:t>
            </a:r>
            <a:r>
              <a:rPr lang="en-GB" altLang="en-US" sz="2800" b="1" smtClean="0">
                <a:latin typeface="Courier New" panose="02070309020205020404" pitchFamily="49" charset="0"/>
              </a:rPr>
              <a:t>option</a:t>
            </a:r>
            <a:r>
              <a:rPr lang="en-GB" altLang="en-US" sz="2800" smtClean="0">
                <a:latin typeface="Courier New" panose="02070309020205020404" pitchFamily="49" charset="0"/>
              </a:rPr>
              <a:t>&gt;</a:t>
            </a:r>
          </a:p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800" smtClean="0">
                <a:latin typeface="Courier New" panose="02070309020205020404" pitchFamily="49" charset="0"/>
              </a:rPr>
              <a:t>  &lt;</a:t>
            </a:r>
            <a:r>
              <a:rPr lang="en-GB" altLang="en-US" sz="2800" b="1" smtClean="0">
                <a:latin typeface="Courier New" panose="02070309020205020404" pitchFamily="49" charset="0"/>
              </a:rPr>
              <a:t>option</a:t>
            </a:r>
            <a:r>
              <a:rPr lang="en-GB" altLang="en-US" sz="2800" smtClean="0">
                <a:latin typeface="Courier New" panose="02070309020205020404" pitchFamily="49" charset="0"/>
              </a:rPr>
              <a:t> value="BE"&gt;Belgium&lt;/option&gt;</a:t>
            </a:r>
          </a:p>
          <a:p>
            <a:pPr eaLnBrk="1" hangingPunct="1">
              <a:lnSpc>
                <a:spcPct val="89000"/>
              </a:lnSpc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800" smtClean="0">
                <a:latin typeface="Courier New" panose="02070309020205020404" pitchFamily="49" charset="0"/>
              </a:rPr>
              <a:t>&lt;/</a:t>
            </a:r>
            <a:r>
              <a:rPr lang="en-GB" altLang="en-US" sz="2800" b="1" smtClean="0">
                <a:latin typeface="Courier New" panose="02070309020205020404" pitchFamily="49" charset="0"/>
              </a:rPr>
              <a:t>select</a:t>
            </a:r>
            <a:r>
              <a:rPr lang="en-GB" altLang="en-US" sz="2800" smtClean="0">
                <a:latin typeface="Courier New" panose="02070309020205020404" pitchFamily="49" charset="0"/>
              </a:rPr>
              <a:t>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2016125" y="755650"/>
            <a:ext cx="8609013" cy="62230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 area - &lt;</a:t>
            </a:r>
            <a:r>
              <a:rPr lang="en-GB" altLang="en-US" sz="3968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textarea</a:t>
            </a: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&gt;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4273550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multiple line text input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textarea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name="</a:t>
            </a:r>
            <a:r>
              <a:rPr lang="en-GB" altLang="en-US" sz="1984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myTextArea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   cols="30"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   rows="5"&gt;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&lt;/</a:t>
            </a:r>
            <a:r>
              <a:rPr lang="en-GB" altLang="en-US" sz="1984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textarea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http://www.w3schools.com/tags/tag_textarea.asp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Hidden fields - &lt;input&gt;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 send information with the form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input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type="hidden"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name="hidden1"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value="Form example for demo"/&gt;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1655763" y="755650"/>
            <a:ext cx="8609012" cy="62230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Button - &lt;input&gt; or &lt;button&gt;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3944938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input type="submit"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name="submitButton"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value="Submit Form"/&gt;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button type="submit"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 name="submitButton"&gt;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SubmitForm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&lt;/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button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519363" y="2916238"/>
            <a:ext cx="7345362" cy="19240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  <a:t>2 - How does one access the submitted data?</a:t>
            </a:r>
            <a:b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</a:br>
            <a:endParaRPr lang="en-US" altLang="en-US" sz="3968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1498600" y="684213"/>
            <a:ext cx="8609013" cy="62230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Using PHP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4197350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 stored in a variable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Depends on submission method: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GET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POST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If POST, either: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dirty="0" smtClean="0">
                <a:solidFill>
                  <a:schemeClr val="bg1">
                    <a:lumMod val="50000"/>
                  </a:schemeClr>
                </a:solidFill>
              </a:rPr>
              <a:t>$</a:t>
            </a:r>
            <a:r>
              <a:rPr lang="en-GB" altLang="en-US" sz="1764" dirty="0" err="1" smtClean="0">
                <a:solidFill>
                  <a:schemeClr val="bg1">
                    <a:lumMod val="50000"/>
                  </a:schemeClr>
                </a:solidFill>
              </a:rPr>
              <a:t>varName</a:t>
            </a:r>
            <a:r>
              <a:rPr lang="en-GB" altLang="en-US" sz="1764" dirty="0" smtClean="0">
                <a:solidFill>
                  <a:schemeClr val="bg1">
                    <a:lumMod val="50000"/>
                  </a:schemeClr>
                </a:solidFill>
              </a:rPr>
              <a:t> (requires special configuration)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$_POST['</a:t>
            </a:r>
            <a:r>
              <a:rPr lang="en-GB" altLang="en-US" sz="1764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varName</a:t>
            </a: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'] (recommended)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dirty="0" smtClean="0">
                <a:solidFill>
                  <a:schemeClr val="bg1">
                    <a:lumMod val="50000"/>
                  </a:schemeClr>
                </a:solidFill>
              </a:rPr>
              <a:t>$HTTP_POST_VARS['</a:t>
            </a:r>
            <a:r>
              <a:rPr lang="en-GB" altLang="en-US" sz="1764" dirty="0" err="1" smtClean="0">
                <a:solidFill>
                  <a:schemeClr val="bg1">
                    <a:lumMod val="50000"/>
                  </a:schemeClr>
                </a:solidFill>
              </a:rPr>
              <a:t>varName</a:t>
            </a:r>
            <a:r>
              <a:rPr lang="en-GB" altLang="en-US" sz="1764" dirty="0" smtClean="0">
                <a:solidFill>
                  <a:schemeClr val="bg1">
                    <a:lumMod val="50000"/>
                  </a:schemeClr>
                </a:solidFill>
              </a:rPr>
              <a:t>']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If GET, use: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$_GET['</a:t>
            </a:r>
            <a:r>
              <a:rPr lang="en-GB" altLang="en-US" sz="1764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varName</a:t>
            </a: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']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Two basic approaches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Approach 1 (today)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HTML form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 script to process it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Approach 2 (in the tutorial)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 script containing the form and the processing script: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&lt;form action = 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"&lt;?php echo $_SERVER['PHP_SELF']; ?&gt;"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method="post"&gt;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1584325" y="684213"/>
            <a:ext cx="8609013" cy="62230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Examples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2270125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Display content of $_POST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Display value of text input field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Display value of the hidden field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Display content of the text area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Display value(s) of (multiple) selection list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879725" y="3203575"/>
            <a:ext cx="5545138" cy="13144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  <a:t>3 - Common operations</a:t>
            </a:r>
            <a:b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</a:br>
            <a:endParaRPr lang="en-US" altLang="en-US" sz="3968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2" y="2438400"/>
            <a:ext cx="8979469" cy="702949"/>
          </a:xfrm>
        </p:spPr>
        <p:txBody>
          <a:bodyPr wrap="square" rtlCol="0">
            <a:spAutoFit/>
          </a:bodyPr>
          <a:lstStyle/>
          <a:p>
            <a:pPr algn="ctr"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Learning Topics -Working with Forms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2519363" y="3325813"/>
            <a:ext cx="5921375" cy="1390650"/>
          </a:xfrm>
        </p:spPr>
        <p:txBody>
          <a:bodyPr rtlCol="0" anchor="ctr">
            <a:spAutoFit/>
          </a:bodyPr>
          <a:lstStyle/>
          <a:p>
            <a:pPr marL="609600" indent="-609600" defTabSz="503972" eaLnBrk="1" fontAlgn="auto" hangingPunct="1">
              <a:lnSpc>
                <a:spcPct val="95000"/>
              </a:lnSpc>
              <a:spcBef>
                <a:spcPts val="1102"/>
              </a:spcBef>
              <a:spcAft>
                <a:spcPts val="0"/>
              </a:spcAft>
              <a:buClr>
                <a:srgbClr val="000000"/>
              </a:buClr>
              <a:buFont typeface="StarSymbol" charset="0"/>
              <a:buAutoNum type="arabicPeriod"/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 Creating a form</a:t>
            </a:r>
          </a:p>
          <a:p>
            <a:pPr marL="609600" indent="-609600" defTabSz="503972" eaLnBrk="1" fontAlgn="auto" hangingPunct="1">
              <a:lnSpc>
                <a:spcPct val="95000"/>
              </a:lnSpc>
              <a:spcBef>
                <a:spcPts val="1102"/>
              </a:spcBef>
              <a:spcAft>
                <a:spcPts val="0"/>
              </a:spcAft>
              <a:buClr>
                <a:srgbClr val="000000"/>
              </a:buClr>
              <a:buFont typeface="StarSymbol" charset="0"/>
              <a:buAutoNum type="arabicPeriod"/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 Accessing the submitted data</a:t>
            </a:r>
          </a:p>
          <a:p>
            <a:pPr marL="609600" indent="-609600" defTabSz="503972" eaLnBrk="1" fontAlgn="auto" hangingPunct="1">
              <a:lnSpc>
                <a:spcPct val="95000"/>
              </a:lnSpc>
              <a:spcBef>
                <a:spcPts val="1102"/>
              </a:spcBef>
              <a:spcAft>
                <a:spcPts val="0"/>
              </a:spcAft>
              <a:buClr>
                <a:srgbClr val="000000"/>
              </a:buClr>
              <a:buFont typeface="StarSymbol" charset="0"/>
              <a:buAutoNum type="arabicPeriod"/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 Common operations on forms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1727200" y="684213"/>
            <a:ext cx="8609013" cy="12636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Check existence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2668588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 a variable been set?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if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(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isset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($_POST['myCheckbox2']))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echo "Option 2 was selected";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else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echo "Option 2 wasn't selected.";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1471613" y="611188"/>
            <a:ext cx="8609012" cy="12636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 Check which button was pressed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3544888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Same as above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if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(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isset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($_POST['button1']))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echo "Button 1 was pressed";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elseif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(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isset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($_POST['button2']))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echo "Button 2 was pressed"; 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else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echo "no button pressed";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 Email data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US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$to = "m.rutter@napier.ac.uk"; 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US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$subject = "form data"; 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US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$body = "Country chosen by the user: $_POST['country1'] ";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endParaRPr lang="en-US" altLang="en-US" sz="1984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US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mail</a:t>
            </a:r>
            <a:r>
              <a:rPr lang="en-US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($to,$subject,$body);</a:t>
            </a:r>
            <a:r>
              <a:rPr lang="en-US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endParaRPr lang="en-US" altLang="en-US" sz="1984" smtClean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US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Requires appropriate server configuration (this is not permitted on the school’s server).</a:t>
            </a: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1:</a:t>
            </a:r>
            <a:b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mandatory text field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717550" indent="-609600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Check that the value of the text field contains characters and redirect the user accordingly</a:t>
            </a:r>
          </a:p>
          <a:p>
            <a:pPr marL="717550" indent="-609600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Two cases:</a:t>
            </a:r>
          </a:p>
          <a:p>
            <a:pPr marL="1109663" lvl="1" indent="-533400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AutoNum type="arabicPeriod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Separate form and processing script</a:t>
            </a:r>
          </a:p>
          <a:p>
            <a:pPr marL="1109663" lvl="1" indent="-533400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AutoNum type="arabicPeriod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Processing is done in the 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1</a:t>
            </a:r>
            <a:b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Case 1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 lnSpcReduction="10000"/>
          </a:bodyPr>
          <a:lstStyle/>
          <a:p>
            <a:pPr marL="377979" indent="-377979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processing script: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&lt;?php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if ($_POST['myTextField'] == ''){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</a:t>
            </a:r>
            <a:r>
              <a:rPr lang="en-GB" altLang="en-US" sz="176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header</a:t>
            </a: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("location: form.html");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}?&gt;</a:t>
            </a:r>
          </a:p>
          <a:p>
            <a:pPr marL="377979" indent="-377979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Problem: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 information regarding the error is passed back to the form</a:t>
            </a:r>
          </a:p>
          <a:p>
            <a:pPr marL="377979" indent="-377979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Solution: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Make the form a PHP script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Send back some information about the error</a:t>
            </a:r>
          </a:p>
          <a:p>
            <a:pPr marL="818954" lvl="1" indent="-314982" defTabSz="503972" eaLnBrk="1" fontAlgn="auto" hangingPunct="1">
              <a:lnSpc>
                <a:spcPct val="83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Will be done in the tutorial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2: directed study</a:t>
            </a:r>
            <a:b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validate phone number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Requirement: ensure that phone number has the following format: +44dddddddddd, where d is a digit.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Hint: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Check that the string has 13 characters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Check that the first three characters (substring) is equal to ‘+44’.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1655763" y="684213"/>
            <a:ext cx="8609012" cy="62230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4. Error checking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2892425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Ensure entered data is valid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Examples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Mandatory fields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Postcode format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Phone number format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Date format</a:t>
            </a:r>
          </a:p>
          <a:p>
            <a:pPr marL="818954" lvl="1" indent="-314982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76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2808288" y="3203575"/>
            <a:ext cx="4752975" cy="1314450"/>
          </a:xfrm>
        </p:spPr>
        <p:txBody>
          <a:bodyPr rtlCol="0">
            <a:spAutoFit/>
          </a:bodyPr>
          <a:lstStyle/>
          <a:p>
            <a:pPr algn="ctr" defTabSz="503972" eaLnBrk="1" fontAlgn="auto" hangingPunct="1">
              <a:spcAft>
                <a:spcPts val="0"/>
              </a:spcAft>
              <a:defRPr/>
            </a:pPr>
            <a: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  <a:t>Variable scope</a:t>
            </a:r>
            <a:b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</a:br>
            <a:endParaRPr lang="en-US" altLang="en-US" sz="3968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Six scope rules – directed study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Built-in superglobal 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Constants 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Global (2 flavours)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Static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Local (by default)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Read: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http://uk2.php.net/variables.scope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Superglobals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$GLOBALS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$_SERVER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$_GET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$_POST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$_COOKIE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$_FILES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$_ENV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$_REQUEST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$_SESSION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2519363" y="3059113"/>
            <a:ext cx="4465637" cy="13144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  <a:t>1 - Creating a form</a:t>
            </a:r>
            <a:br>
              <a:rPr lang="en-GB" altLang="en-US" sz="3968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</a:br>
            <a:endParaRPr lang="en-US" altLang="en-US" sz="3968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Summary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 creation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 processing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Some common operations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 be completed during the tutorial</a:t>
            </a:r>
          </a:p>
        </p:txBody>
      </p:sp>
      <p:sp>
        <p:nvSpPr>
          <p:cNvPr id="77828" name="TextBox 1"/>
          <p:cNvSpPr txBox="1">
            <a:spLocks noChangeArrowheads="1"/>
          </p:cNvSpPr>
          <p:nvPr/>
        </p:nvSpPr>
        <p:spPr bwMode="auto">
          <a:xfrm>
            <a:off x="1871663" y="4643438"/>
            <a:ext cx="6337300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IN" altLang="en-US" sz="3800"/>
              <a:t>Thank You</a:t>
            </a:r>
          </a:p>
        </p:txBody>
      </p:sp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887413" y="62357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/>
            </a:r>
            <a:br>
              <a:rPr lang="en-US" sz="54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</a:br>
            <a:r>
              <a:rPr lang="en-US" sz="54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5300" b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Sisoft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Technologies </a:t>
            </a:r>
            <a:r>
              <a:rPr lang="en-US" sz="5300" b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Pvt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</a:t>
            </a:r>
            <a:r>
              <a:rPr lang="en-US" sz="5300" b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Shipra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Riviera </a:t>
            </a:r>
            <a:r>
              <a:rPr lang="en-US" sz="5300" b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Bazar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</a:t>
            </a:r>
            <a:r>
              <a:rPr lang="en-US" sz="5300" b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Gyan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Khand-3, </a:t>
            </a:r>
            <a:r>
              <a:rPr lang="en-US" sz="5300" b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Indirapuram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3"/>
              </a:rPr>
              <a:t>www.sisoft.in</a:t>
            </a: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5300" b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Email:info@sisoft.in</a:t>
            </a:r>
            <a:endParaRPr lang="en-US" sz="5300" b="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53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5300" b="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1944688" y="611188"/>
            <a:ext cx="8609012" cy="12636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Form - &lt;form&gt;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4273550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form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action = ".."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method = "..."&gt;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...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&lt;/</a:t>
            </a:r>
            <a:r>
              <a:rPr lang="en-GB" altLang="en-US" sz="1984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form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action = URL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method = get | post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http://www.w3schools.com/tags/tag_form.asp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871663" y="684213"/>
            <a:ext cx="8609012" cy="12636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 field - &lt;input&gt;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4273550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single line text input: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input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</a:t>
            </a:r>
            <a:r>
              <a:rPr lang="en-GB" altLang="en-US" sz="1984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type = "text"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name = "</a:t>
            </a:r>
            <a:r>
              <a:rPr lang="en-GB" altLang="en-US" sz="1984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mytextfield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value = "initial value"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size = "50"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</a:t>
            </a:r>
            <a:r>
              <a:rPr lang="en-GB" altLang="en-US" sz="1984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maxlength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= "50"/&gt;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http://www.w3schools.com/tags/tag_input.asp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1727200" y="684213"/>
            <a:ext cx="8609013" cy="12636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Password - &lt;input&gt;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1752600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single line </a:t>
            </a:r>
            <a:r>
              <a:rPr lang="en-GB" altLang="en-US" sz="1984" i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masked 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input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input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type = "password"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name = "pwd"/&gt;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800225" y="611188"/>
            <a:ext cx="8609013" cy="12636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Radio button - &lt;input&gt;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2628900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Single choice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Male: 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input type = "radio"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name = "gender" value="Male"/&gt;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Female: 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input type = "radio"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name = "gender" value="Female"/&gt;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1871663" y="684213"/>
            <a:ext cx="8609012" cy="1263650"/>
          </a:xfrm>
        </p:spPr>
        <p:txBody>
          <a:bodyPr rtlCol="0">
            <a:spAutoFit/>
          </a:bodyPr>
          <a:lstStyle/>
          <a:p>
            <a:pPr defTabSz="503972"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Checkbox - &lt;input&gt;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1752600"/>
          </a:xfrm>
        </p:spPr>
        <p:txBody>
          <a:bodyPr rtlCol="0">
            <a:spAutoFit/>
          </a:bodyPr>
          <a:lstStyle/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Multiple choice</a:t>
            </a: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input type = "checkbox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"</a:t>
            </a:r>
            <a:endParaRPr lang="en-GB" altLang="en-US" sz="1984" b="1" smtClean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</a:endParaRPr>
          </a:p>
          <a:p>
            <a:pPr marL="377979" indent="-377979" defTabSz="503972" eaLnBrk="1" fontAlgn="auto" hangingPunct="1">
              <a:lnSpc>
                <a:spcPct val="89000"/>
              </a:lnSpc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      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name = "sailing"/&gt;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 rtlCol="0">
            <a:normAutofit/>
          </a:bodyPr>
          <a:lstStyle/>
          <a:p>
            <a:pPr defTabSz="503972" eaLnBrk="1" fontAlgn="auto" hangingPunct="1">
              <a:spcAft>
                <a:spcPts val="0"/>
              </a:spcAf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Labelling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2141538" y="2352675"/>
            <a:ext cx="7267575" cy="4164013"/>
          </a:xfrm>
        </p:spPr>
        <p:txBody>
          <a:bodyPr rtlCol="0">
            <a:normAutofit fontScale="77500" lnSpcReduction="20000"/>
          </a:bodyPr>
          <a:lstStyle/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Old School (Strict DTD only):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2800" smtClean="0">
                <a:solidFill>
                  <a:schemeClr val="tx1"/>
                </a:solidFill>
                <a:latin typeface="Courier New" panose="02070309020205020404" pitchFamily="49" charset="0"/>
              </a:rPr>
              <a:t>&lt;input type="checkbox" name="choice1"&gt; Choice 1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2800" smtClean="0">
                <a:solidFill>
                  <a:schemeClr val="tx1"/>
                </a:solidFill>
                <a:latin typeface="Courier New" panose="02070309020205020404" pitchFamily="49" charset="0"/>
              </a:rPr>
              <a:t>&lt;/input&gt;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</a:rPr>
              <a:t> 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Strict DTD compliant: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2800" smtClean="0">
                <a:solidFill>
                  <a:schemeClr val="tx1"/>
                </a:solidFill>
                <a:latin typeface="Courier New" panose="02070309020205020404" pitchFamily="49" charset="0"/>
              </a:rPr>
              <a:t>Choice 1: &lt;input type="checkbox" name="choice1/&gt;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Elegant: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2800" smtClean="0">
                <a:solidFill>
                  <a:schemeClr val="tx1"/>
                </a:solidFill>
                <a:latin typeface="Courier New" panose="02070309020205020404" pitchFamily="49" charset="0"/>
              </a:rPr>
              <a:t>&lt;label </a:t>
            </a:r>
            <a:r>
              <a:rPr lang="en-GB" altLang="en-US" sz="2800" b="1" smtClean="0">
                <a:solidFill>
                  <a:schemeClr val="tx1"/>
                </a:solidFill>
                <a:latin typeface="Courier New" panose="02070309020205020404" pitchFamily="49" charset="0"/>
              </a:rPr>
              <a:t>for="choice1ID"</a:t>
            </a:r>
            <a:r>
              <a:rPr lang="en-GB" altLang="en-US" sz="2800" smtClean="0">
                <a:solidFill>
                  <a:schemeClr val="tx1"/>
                </a:solidFill>
                <a:latin typeface="Courier New" panose="02070309020205020404" pitchFamily="49" charset="0"/>
              </a:rPr>
              <a:t>&gt;Choice 1&lt;/label&gt;</a:t>
            </a:r>
          </a:p>
          <a:p>
            <a:pPr marL="377979" indent="-377979" defTabSz="503972" eaLnBrk="1" fontAlgn="auto" hangingPunct="1">
              <a:spcBef>
                <a:spcPts val="1102"/>
              </a:spcBef>
              <a:spcAft>
                <a:spcPts val="0"/>
              </a:spcAft>
              <a:buFont typeface="StarSymbol" charset="0"/>
              <a:buNone/>
              <a:defRPr/>
            </a:pPr>
            <a:r>
              <a:rPr lang="en-GB" altLang="en-US" sz="2800" smtClean="0">
                <a:solidFill>
                  <a:schemeClr val="tx1"/>
                </a:solidFill>
                <a:latin typeface="Courier New" panose="02070309020205020404" pitchFamily="49" charset="0"/>
              </a:rPr>
              <a:t>&lt;input type="checkbox" name="choice1 </a:t>
            </a:r>
            <a:r>
              <a:rPr lang="en-GB" altLang="en-US" sz="2800" b="1" smtClean="0">
                <a:solidFill>
                  <a:schemeClr val="tx1"/>
                </a:solidFill>
                <a:latin typeface="Courier New" panose="02070309020205020404" pitchFamily="49" charset="0"/>
              </a:rPr>
              <a:t>id="choice1ID"</a:t>
            </a:r>
            <a:r>
              <a:rPr lang="en-GB" altLang="en-US" sz="2800" smtClean="0">
                <a:solidFill>
                  <a:schemeClr val="tx1"/>
                </a:solidFill>
                <a:latin typeface="Courier New" panose="02070309020205020404" pitchFamily="49" charset="0"/>
              </a:rPr>
              <a:t>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637</TotalTime>
  <Words>1047</Words>
  <Application>Microsoft Office PowerPoint</Application>
  <PresentationFormat>Custom</PresentationFormat>
  <Paragraphs>213</Paragraphs>
  <Slides>30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MS PGothic</vt:lpstr>
      <vt:lpstr>Arial</vt:lpstr>
      <vt:lpstr>Calibri</vt:lpstr>
      <vt:lpstr>Century Gothic</vt:lpstr>
      <vt:lpstr>Courier New</vt:lpstr>
      <vt:lpstr>Lucida Sans Unicode</vt:lpstr>
      <vt:lpstr>StarSymbol</vt:lpstr>
      <vt:lpstr>Times New Roman</vt:lpstr>
      <vt:lpstr>Wingdings 3</vt:lpstr>
      <vt:lpstr>Wisp</vt:lpstr>
      <vt:lpstr>PHP FORMS</vt:lpstr>
      <vt:lpstr>Learning Topics -Working with Forms</vt:lpstr>
      <vt:lpstr>1 - Creating a form </vt:lpstr>
      <vt:lpstr>Form - &lt;form&gt;</vt:lpstr>
      <vt:lpstr>Text field - &lt;input&gt;</vt:lpstr>
      <vt:lpstr>Password - &lt;input&gt;</vt:lpstr>
      <vt:lpstr>Radio button - &lt;input&gt;</vt:lpstr>
      <vt:lpstr>Checkbox - &lt;input&gt;</vt:lpstr>
      <vt:lpstr>Labelling</vt:lpstr>
      <vt:lpstr>Drop-down list &lt;select&gt;&lt;option&gt;</vt:lpstr>
      <vt:lpstr>(multiple) selection list &lt;select&gt;&lt;option&gt;</vt:lpstr>
      <vt:lpstr>Text area - &lt;textarea&gt;</vt:lpstr>
      <vt:lpstr>Hidden fields - &lt;input&gt;</vt:lpstr>
      <vt:lpstr>Button - &lt;input&gt; or &lt;button&gt;</vt:lpstr>
      <vt:lpstr>2 - How does one access the submitted data? </vt:lpstr>
      <vt:lpstr>Using PHP</vt:lpstr>
      <vt:lpstr>Two basic approaches</vt:lpstr>
      <vt:lpstr>Examples</vt:lpstr>
      <vt:lpstr>3 - Common operations </vt:lpstr>
      <vt:lpstr>1. Check existence</vt:lpstr>
      <vt:lpstr>2. Check which button was pressed</vt:lpstr>
      <vt:lpstr>3. Email data</vt:lpstr>
      <vt:lpstr>Example 1: mandatory text field</vt:lpstr>
      <vt:lpstr>Example 1 Case 1</vt:lpstr>
      <vt:lpstr>Example 2: directed study validate phone number</vt:lpstr>
      <vt:lpstr>4. Error checking</vt:lpstr>
      <vt:lpstr>Variable scope </vt:lpstr>
      <vt:lpstr>Six scope rules – directed study</vt:lpstr>
      <vt:lpstr>Superglobals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– Working with Forms</dc:title>
  <dc:creator>vijay</dc:creator>
  <cp:lastModifiedBy>Sisoft-PC3</cp:lastModifiedBy>
  <cp:revision>44</cp:revision>
  <dcterms:modified xsi:type="dcterms:W3CDTF">2019-11-11T09:08:26Z</dcterms:modified>
</cp:coreProperties>
</file>