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56" r:id="rId4"/>
    <p:sldId id="258" r:id="rId5"/>
    <p:sldId id="289" r:id="rId6"/>
    <p:sldId id="259" r:id="rId7"/>
    <p:sldId id="260" r:id="rId8"/>
    <p:sldId id="262" r:id="rId9"/>
    <p:sldId id="290" r:id="rId10"/>
    <p:sldId id="295" r:id="rId11"/>
    <p:sldId id="296" r:id="rId12"/>
    <p:sldId id="297" r:id="rId13"/>
    <p:sldId id="291" r:id="rId14"/>
    <p:sldId id="292" r:id="rId15"/>
    <p:sldId id="293" r:id="rId16"/>
    <p:sldId id="294" r:id="rId17"/>
    <p:sldId id="257" r:id="rId18"/>
    <p:sldId id="261" r:id="rId19"/>
    <p:sldId id="279" r:id="rId20"/>
    <p:sldId id="263" r:id="rId21"/>
    <p:sldId id="264" r:id="rId22"/>
    <p:sldId id="265" r:id="rId23"/>
    <p:sldId id="266" r:id="rId24"/>
    <p:sldId id="267" r:id="rId25"/>
    <p:sldId id="287" r:id="rId26"/>
    <p:sldId id="288" r:id="rId27"/>
    <p:sldId id="298" r:id="rId28"/>
    <p:sldId id="268" r:id="rId29"/>
    <p:sldId id="299" r:id="rId30"/>
    <p:sldId id="300" r:id="rId31"/>
    <p:sldId id="301" r:id="rId32"/>
    <p:sldId id="302" r:id="rId33"/>
    <p:sldId id="303" r:id="rId34"/>
    <p:sldId id="304" r:id="rId35"/>
    <p:sldId id="269" r:id="rId36"/>
    <p:sldId id="270" r:id="rId37"/>
    <p:sldId id="271" r:id="rId38"/>
    <p:sldId id="272" r:id="rId39"/>
    <p:sldId id="273" r:id="rId40"/>
    <p:sldId id="274" r:id="rId41"/>
    <p:sldId id="278" r:id="rId42"/>
    <p:sldId id="285" r:id="rId43"/>
    <p:sldId id="275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2" descr="Sisoft Learning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0" y="0"/>
            <a:ext cx="8572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query.php" TargetMode="External"/><Relationship Id="rId2" Type="http://schemas.openxmlformats.org/officeDocument/2006/relationships/hyperlink" Target="https://www.php.net/manual/en/mysqli-result.fetch-row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hp.net/manual/en/mysqli.use-result.php" TargetMode="External"/><Relationship Id="rId4" Type="http://schemas.openxmlformats.org/officeDocument/2006/relationships/hyperlink" Target="https://www.php.net/manual/en/mysqli.store-result.ph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store-result.php" TargetMode="External"/><Relationship Id="rId2" Type="http://schemas.openxmlformats.org/officeDocument/2006/relationships/hyperlink" Target="https://www.php.net/manual/en/mysqli.query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hp.net/manual/en/mysqli.use-result.ph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store-result.php" TargetMode="External"/><Relationship Id="rId2" Type="http://schemas.openxmlformats.org/officeDocument/2006/relationships/hyperlink" Target="https://www.php.net/manual/en/mysqli.query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hp.net/manual/en/mysqli.use-result.php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store-result.php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-stmt.bind-param.php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hp.net/manual/en/mysqli.stmt-init.php" TargetMode="External"/><Relationship Id="rId4" Type="http://schemas.openxmlformats.org/officeDocument/2006/relationships/hyperlink" Target="https://www.php.net/manual/en/mysqli-stmt.bind-result.ph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hp.net/manual/en/mysqli.prepare.php" TargetMode="External"/><Relationship Id="rId3" Type="http://schemas.openxmlformats.org/officeDocument/2006/relationships/hyperlink" Target="https://www.php.net/manual/en/class.mysqli-stmt.php" TargetMode="External"/><Relationship Id="rId7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hp.net/manual/en/mysqli.init.php" TargetMode="External"/><Relationship Id="rId5" Type="http://schemas.openxmlformats.org/officeDocument/2006/relationships/hyperlink" Target="https://www.php.net/manual/en/function.mysqli-connect.php" TargetMode="External"/><Relationship Id="rId4" Type="http://schemas.openxmlformats.org/officeDocument/2006/relationships/hyperlink" Target="https://www.php.net/manual/en/mysqli-stmt.prepare.php" TargetMode="External"/><Relationship Id="rId9" Type="http://schemas.openxmlformats.org/officeDocument/2006/relationships/hyperlink" Target="https://www.php.net/manual/en/mysqli.stmt-init.php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prepare.php" TargetMode="External"/><Relationship Id="rId7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hp.net/manual/en/mysqli.stmt-init.php" TargetMode="External"/><Relationship Id="rId5" Type="http://schemas.openxmlformats.org/officeDocument/2006/relationships/hyperlink" Target="https://www.php.net/manual/en/mysqli-stmt.fetch.php" TargetMode="External"/><Relationship Id="rId4" Type="http://schemas.openxmlformats.org/officeDocument/2006/relationships/hyperlink" Target="https://www.php.net/manual/en/mysqli-stmt.affected-rows.php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class.mysqli-result.php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hp.net/manual/en/mysqli-stmt.bind-result.php" TargetMode="External"/><Relationship Id="rId4" Type="http://schemas.openxmlformats.org/officeDocument/2006/relationships/hyperlink" Target="https://www.php.net/manual/en/mysqli.stmt-init.php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mysqli.stmt-init.php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manual/en/language.pseudo-types.php#language.types.mixed" TargetMode="External"/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stmt.php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driver.php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mysqli.summary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manual/en/class.mysqli-result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1724297" y="5000897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 Technologies Pvt Ltd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Shipra Riviera Bazar, Gyan Khand-3, Indirapuram, Ghaziabad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2"/>
              </a:rPr>
              <a:t>www.sisoft.in</a:t>
            </a:r>
            <a:r>
              <a:rPr lang="en-US" sz="5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 </a:t>
            </a: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69178" y="3243173"/>
            <a:ext cx="7239000" cy="982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Oriented Style : MySQL</a:t>
            </a:r>
            <a:r>
              <a:rPr lang="en-US" altLang="en-US" sz="2700" b="1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341" y="947695"/>
            <a:ext cx="1742592" cy="190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57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1271" y="189786"/>
            <a:ext cx="6199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Fetch Result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8364" y="965368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latin typeface="Fira Sans"/>
              </a:rPr>
              <a:t>mysqli_fetch_array :- 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8364" y="1334700"/>
            <a:ext cx="110157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an array that corresponds to the fetched row or NULL if there are no more rows for the resultset represented by the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parameter.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mysqli_fetch_array() is an extended version of the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mysqli_fetch_row()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function. In addition to storing the data in the numeric indices of the result array, the mysqli_fetch_array() function can also store the data in associative indices, using the field names of the result set as keys.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8364" y="2996694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Fira Sans"/>
              </a:rPr>
              <a:t>Parameters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8364" y="3335249"/>
            <a:ext cx="10692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result set identifier returned by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mysqli_query()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mysqli_store_result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mysqli_use_result</a:t>
            </a: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()</a:t>
            </a: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resulttype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optional parameter is a constant indicating what type of array should be produced from the current row data. The </a:t>
            </a: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values 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this parameter are the constants MYSQLI_ASSOC, MYSQLI_NUM, or MYSQLI_BOTH.</a:t>
            </a:r>
          </a:p>
        </p:txBody>
      </p:sp>
    </p:spTree>
    <p:extLst>
      <p:ext uri="{BB962C8B-B14F-4D97-AF65-F5344CB8AC3E}">
        <p14:creationId xmlns:p14="http://schemas.microsoft.com/office/powerpoint/2010/main" val="3246719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3975" y="937234"/>
            <a:ext cx="2268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err="1">
                <a:latin typeface="Fira Sans"/>
              </a:rPr>
              <a:t>mysqli_fetch_all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43974" y="1306566"/>
            <a:ext cx="104744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mysqli_fetch_all</a:t>
            </a:r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 fetches all result rows and returns the result set as an associative array, a numeric array, or both.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43973" y="2304591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Fira Sans"/>
              </a:rPr>
              <a:t>Parameters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43972" y="2673923"/>
            <a:ext cx="101930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altLang="en-US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result set identifier returned by </a:t>
            </a: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mysqli_query()</a:t>
            </a: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dirty="0" err="1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mysqli_store_result</a:t>
            </a: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()</a:t>
            </a: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 </a:t>
            </a:r>
            <a:r>
              <a:rPr lang="en-US" altLang="en-US" dirty="0" err="1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mysqli_use_result</a:t>
            </a: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resulttype</a:t>
            </a:r>
            <a:endParaRPr lang="en-US" altLang="en-US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optional parameter is a constant indicating what type of array should be produced from the current row data. The possible values for this parameter are the constants MYSQLI_ASSOC, MYSQLI_NUM, or MYSQLI_BOTH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43972" y="5518607"/>
            <a:ext cx="9095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Note:- Never use this method for fetching the data as it will affect the website or software.</a:t>
            </a:r>
          </a:p>
        </p:txBody>
      </p:sp>
    </p:spTree>
    <p:extLst>
      <p:ext uri="{BB962C8B-B14F-4D97-AF65-F5344CB8AC3E}">
        <p14:creationId xmlns:p14="http://schemas.microsoft.com/office/powerpoint/2010/main" val="1891306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4464" y="712149"/>
            <a:ext cx="2666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latin typeface="Fira Sans"/>
              </a:rPr>
              <a:t>mysqli_fetch_assoc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64464" y="1081481"/>
            <a:ext cx="9605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an associative array that corresponds to the fetched row or NULL if there are no more rows.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564464" y="1635479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Fira Sans"/>
              </a:rPr>
              <a:t>Parameters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64463" y="2004811"/>
            <a:ext cx="727004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result set identifier returned by 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mysqli_query()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mysqli_store_result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mysqli_use_result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64463" y="3251306"/>
            <a:ext cx="2422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>
                <a:latin typeface="Fira Sans"/>
              </a:rPr>
              <a:t>mysqli_fetch_row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64463" y="3620638"/>
            <a:ext cx="104774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Fetches one row of data from the result set and returns it as an enumerated array, where each column is stored in an array offset starting from 0 (zero). Each subsequent call to this function will return the next row within the result set, or NULL if there are no more rows.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28584" y="4698204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latin typeface="Fira Sans"/>
              </a:rPr>
              <a:t>Parameters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-307776"/>
            <a:ext cx="184731" cy="615553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28584" y="5221772"/>
            <a:ext cx="647440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result set identifier returned by 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mysqli_query()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mysqli_store_result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mysqli_use_result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3565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87037" y="1091758"/>
            <a:ext cx="22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mysqli_fetch_all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():-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06700" y="1168702"/>
            <a:ext cx="66524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mysqli_fetch_all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$resulttype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Fira Mono"/>
              </a:rPr>
              <a:t> = MYSQLI_NUM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] ) :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AE508D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18" y="1921825"/>
            <a:ext cx="119220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err="1">
                <a:solidFill>
                  <a:srgbClr val="333333"/>
                </a:solidFill>
                <a:latin typeface="Fira Sans"/>
              </a:rPr>
              <a:t>mysqli_fetch_all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() fetches all result rows and returns the result set as an associative array, a numeric array, or both.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1924592" y="2828836"/>
            <a:ext cx="9134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Note:- Never use this method for fetching the data as it will affect the website or software.</a:t>
            </a:r>
          </a:p>
        </p:txBody>
      </p:sp>
    </p:spTree>
    <p:extLst>
      <p:ext uri="{BB962C8B-B14F-4D97-AF65-F5344CB8AC3E}">
        <p14:creationId xmlns:p14="http://schemas.microsoft.com/office/powerpoint/2010/main" val="2274926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635" y="186725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>
                <a:solidFill>
                  <a:srgbClr val="793862"/>
                </a:solidFill>
                <a:latin typeface="Fira Sans"/>
              </a:rPr>
              <a:t>mysqli_fetch_array():-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95681" y="263669"/>
            <a:ext cx="696985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mysqli_fetch_array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$resulttype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Fira Mono"/>
              </a:rPr>
              <a:t> = MYSQLI_BOTH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] ) :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AE508D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579635" y="764024"/>
            <a:ext cx="6096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FROM City ORDER by ID LIMIT 3"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numeric array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mysqli_fetch_array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MYSQLI_NUM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1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associative array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mysqli_fetch_array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MYSQLI_ASSOC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"Name"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associative and numeric array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mysqli_fetch_array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MYSQLI_BOTH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free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1712539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3415" y="252940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>
                <a:solidFill>
                  <a:srgbClr val="793862"/>
                </a:solidFill>
                <a:latin typeface="Fira Sans"/>
              </a:rPr>
              <a:t>mysqli_fetch_assoc() :- 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214645" y="314496"/>
            <a:ext cx="466794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mysqli_fetch_assoc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array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3415" y="932023"/>
            <a:ext cx="6096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FROM City ORDER by ID DESC LIMIT 50,5"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fetch associative array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while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mysqli_fetch_assoc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"Name"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free result set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613631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1894" y="422757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mysqli_fetch_row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48172" y="484313"/>
            <a:ext cx="454130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mysqli_fetch_row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AE508D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21893" y="1119452"/>
            <a:ext cx="710137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FROM City ORDER by ID DESC LIMIT 50,5"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fetch associative array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while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1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free result set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4294533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5491" y="228803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>
                <a:solidFill>
                  <a:srgbClr val="333333"/>
                </a:solidFill>
                <a:latin typeface="Fira Sans"/>
              </a:rPr>
              <a:t>The MySQLi Extension Function Summary</a:t>
            </a:r>
            <a:endParaRPr lang="en-IN" b="0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2289" y="1484859"/>
            <a:ext cx="2685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 smtClean="0">
                <a:solidFill>
                  <a:srgbClr val="333333"/>
                </a:solidFill>
                <a:latin typeface="Fira Sans"/>
              </a:rPr>
              <a:t>Procedure oriented </a:t>
            </a:r>
            <a:r>
              <a:rPr lang="en-IN" u="sng" dirty="0">
                <a:solidFill>
                  <a:srgbClr val="333333"/>
                </a:solidFill>
                <a:latin typeface="Fira Sans"/>
              </a:rPr>
              <a:t>style</a:t>
            </a:r>
            <a:endParaRPr lang="en-IN" u="sng" dirty="0"/>
          </a:p>
        </p:txBody>
      </p:sp>
      <p:sp>
        <p:nvSpPr>
          <p:cNvPr id="2" name="Rectangle 1"/>
          <p:cNvSpPr/>
          <p:nvPr/>
        </p:nvSpPr>
        <p:spPr>
          <a:xfrm>
            <a:off x="2092289" y="2038857"/>
            <a:ext cx="78354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>
                <a:solidFill>
                  <a:srgbClr val="FF8000"/>
                </a:solidFill>
                <a:latin typeface="Fira Mono"/>
              </a:rPr>
              <a:t>/* select all rows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"SELECT 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 FROM Language"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"Affected rows (SELECT): %d\n"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mysqli_affected_rows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Delete table Language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"DROP TABLE Language"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500" dirty="0"/>
          </a:p>
        </p:txBody>
      </p:sp>
    </p:spTree>
    <p:extLst>
      <p:ext uri="{BB962C8B-B14F-4D97-AF65-F5344CB8AC3E}">
        <p14:creationId xmlns:p14="http://schemas.microsoft.com/office/powerpoint/2010/main" val="573043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731" y="1401906"/>
            <a:ext cx="2428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mysqli_field_count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41669" y="1401906"/>
            <a:ext cx="6096000" cy="54784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"test"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"DROP TABLE IF EXISTS friends"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"CREATE TABLE friends (id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int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, name varchar(20))"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"INSERT INTO friends VALUES (1,'Hartmut'), (2, 'Ulf')"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mysqli_real_query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* FROM friends"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mysqli_field_count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this was a select/show or describe query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mysqli_store_result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process </a:t>
            </a:r>
            <a:r>
              <a:rPr lang="en-IN" sz="1400" dirty="0" err="1">
                <a:solidFill>
                  <a:srgbClr val="FF8000"/>
                </a:solidFill>
                <a:latin typeface="Fira Mono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free </a:t>
            </a:r>
            <a:r>
              <a:rPr lang="en-IN" sz="1400" dirty="0" err="1">
                <a:solidFill>
                  <a:srgbClr val="FF8000"/>
                </a:solidFill>
                <a:latin typeface="Fira Mono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  <p:sp>
        <p:nvSpPr>
          <p:cNvPr id="6" name="Rectangle 5"/>
          <p:cNvSpPr/>
          <p:nvPr/>
        </p:nvSpPr>
        <p:spPr>
          <a:xfrm>
            <a:off x="5173628" y="0"/>
            <a:ext cx="6519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Prepare Result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731" y="1771238"/>
            <a:ext cx="38386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the number of columns for the most recent query on the connection represented by the </a:t>
            </a:r>
            <a:r>
              <a:rPr lang="en-US" altLang="en-US" sz="12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parameter. This function can be useful when using the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mysqli_store_result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function to determine if the query should have produced a non-empty result set or not without knowing the nature of the query.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66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21877" y="135373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Summary of </a:t>
            </a:r>
            <a:r>
              <a:rPr lang="en-IN" b="1" dirty="0">
                <a:solidFill>
                  <a:srgbClr val="336699"/>
                </a:solidFill>
                <a:latin typeface="Fira Sans"/>
                <a:hlinkClick r:id="rId2"/>
              </a:rPr>
              <a:t>mysqli_result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</a:t>
            </a:r>
            <a:r>
              <a:rPr lang="en-IN" b="1" dirty="0" smtClean="0">
                <a:solidFill>
                  <a:srgbClr val="333333"/>
                </a:solidFill>
                <a:latin typeface="Fira Sans"/>
              </a:rPr>
              <a:t>Methods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1994159" y="700648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mysqli_result</a:t>
            </a:r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2031314" y="1069980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mysqli_num_rows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 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58867" y="1126602"/>
            <a:ext cx="42671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mysqli_num_rows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4901124" y="1569324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Code, Name FROM Country ORDER BY Name"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determine number of rows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row_cnt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mysqli_num_rows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"Result set has %d rows.\n"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row_cnt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  <p:sp>
        <p:nvSpPr>
          <p:cNvPr id="6" name="Rectangle 5"/>
          <p:cNvSpPr/>
          <p:nvPr/>
        </p:nvSpPr>
        <p:spPr>
          <a:xfrm>
            <a:off x="375139" y="1808644"/>
            <a:ext cx="38873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Fira Sans"/>
              </a:rPr>
              <a:t>The behaviour of </a:t>
            </a:r>
            <a:r>
              <a:rPr lang="en-IN" dirty="0" err="1">
                <a:solidFill>
                  <a:srgbClr val="333333"/>
                </a:solidFill>
                <a:latin typeface="Fira Sans"/>
              </a:rPr>
              <a:t>mysqli_num_rows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() depends on whether buffered or </a:t>
            </a:r>
            <a:r>
              <a:rPr lang="en-IN" dirty="0" err="1">
                <a:solidFill>
                  <a:srgbClr val="333333"/>
                </a:solidFill>
                <a:latin typeface="Fira Sans"/>
              </a:rPr>
              <a:t>unbuffered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 result sets are being used. For </a:t>
            </a:r>
            <a:r>
              <a:rPr lang="en-IN" dirty="0" err="1">
                <a:solidFill>
                  <a:srgbClr val="333333"/>
                </a:solidFill>
                <a:latin typeface="Fira Sans"/>
              </a:rPr>
              <a:t>unbuffered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 result sets, </a:t>
            </a:r>
            <a:r>
              <a:rPr lang="en-IN" dirty="0" err="1">
                <a:solidFill>
                  <a:srgbClr val="333333"/>
                </a:solidFill>
                <a:latin typeface="Fira Sans"/>
              </a:rPr>
              <a:t>mysqli_num_rows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() will not return the correct number of rows until all the rows in the result have been retrieved.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403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53096" y="683831"/>
            <a:ext cx="4493624" cy="570203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Topics</a:t>
            </a:r>
            <a:endParaRPr lang="en-IN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77798" y="1841863"/>
            <a:ext cx="512063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MYSQLi_stmt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MYSQLi_result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MYSQLi_driver</a:t>
            </a: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MYSQLi_warning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7159" y="1840858"/>
            <a:ext cx="5120639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Executing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Statements</a:t>
            </a: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 Support for Transactions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1931229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5300" y="744720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Mysqli_autocommit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91334" y="1516954"/>
            <a:ext cx="81265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Turns on or off auto-commit mode on queries for the database connection.</a:t>
            </a:r>
          </a:p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the current state of </a:t>
            </a:r>
            <a:r>
              <a:rPr lang="en-IN" sz="15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the SQL command </a:t>
            </a:r>
            <a:r>
              <a:rPr lang="en-IN" sz="15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@@</a:t>
            </a:r>
            <a:r>
              <a:rPr lang="en-IN" sz="15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autocommit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15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33700" y="205299"/>
            <a:ext cx="1846980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00" b="1" i="1" u="sng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sqli Methods</a:t>
            </a:r>
            <a:endParaRPr lang="en-IN" sz="1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91334" y="1230058"/>
            <a:ext cx="436658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mysqli_autocommit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$link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$mode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1334" y="213784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"Can't connect to localhost. Error: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turn </a:t>
            </a:r>
            <a:r>
              <a:rPr lang="en-IN" sz="1400" dirty="0" err="1">
                <a:solidFill>
                  <a:srgbClr val="FF8000"/>
                </a:solidFill>
                <a:latin typeface="Fira Mono"/>
              </a:rPr>
              <a:t>autocommit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 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mysqli_autocommit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TRUE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@@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autocommit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Autocommit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is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2774767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46554" y="266002"/>
            <a:ext cx="1826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793862"/>
                </a:solidFill>
                <a:latin typeface="Fira Sans"/>
              </a:rPr>
              <a:t>Mysqli_query()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46554" y="904649"/>
            <a:ext cx="801757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mysqli_query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,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$query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resultmode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Fira Mono"/>
              </a:rPr>
              <a:t> = MYSQLI_STORE_RESULT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] ) :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946554" y="138940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Create table doesn't return a </a:t>
            </a:r>
            <a:r>
              <a:rPr lang="en-IN" sz="1400" dirty="0" err="1">
                <a:solidFill>
                  <a:srgbClr val="FF8000"/>
                </a:solidFill>
                <a:latin typeface="Fira Mono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"CREATE TEMPORARY TABLE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LIKE City"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 ===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TRUE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"Table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successfully created.\n"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Select queries return a </a:t>
            </a:r>
            <a:r>
              <a:rPr lang="en-IN" sz="1400" dirty="0" err="1">
                <a:solidFill>
                  <a:srgbClr val="FF8000"/>
                </a:solidFill>
                <a:latin typeface="Fira Mono"/>
              </a:rPr>
              <a:t>resultset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Name FROM City LIMIT 10"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returned %d rows.\n"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mysqli_num_rows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763803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0794" y="590902"/>
            <a:ext cx="3223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793862"/>
                </a:solidFill>
                <a:latin typeface="Fira Sans"/>
              </a:rPr>
              <a:t>Mysqli_query() continued…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80794" y="1681484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FF8000"/>
                </a:solidFill>
                <a:latin typeface="Fira Mono"/>
              </a:rPr>
              <a:t>/* free result set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If we have to retrieve large amount of data we use MYSQLI_USE_RESULT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"SELECT * FROM City"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MYSQLI_USE_RESULT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Fira Mono"/>
              </a:rPr>
              <a:t>/* Note, that we can't execute any functions which interact with the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   server until result set was closed. All calls will return an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   'out of sync' error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"SET @a:='this will not work'"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"Error: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580794" y="1105415"/>
            <a:ext cx="801757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mysqli_query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,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$query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resultmode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Fira Mono"/>
              </a:rPr>
              <a:t> = MYSQLI_STORE_RESULT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] ) :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3120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56488" y="109248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793862"/>
                </a:solidFill>
                <a:latin typeface="Fira Sans"/>
              </a:rPr>
              <a:t>Mysqli_multi_query()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73827" y="535494"/>
            <a:ext cx="482824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mysqli_multi_query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,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$query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‘</a:t>
            </a:r>
          </a:p>
        </p:txBody>
      </p:sp>
      <p:sp>
        <p:nvSpPr>
          <p:cNvPr id="3" name="Rectangle 2"/>
          <p:cNvSpPr/>
          <p:nvPr/>
        </p:nvSpPr>
        <p:spPr>
          <a:xfrm>
            <a:off x="2873827" y="823240"/>
            <a:ext cx="6096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query 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CURRENT_USER();"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.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=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 FROM City ORDER BY ID LIMIT 20, 5"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multi query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mysqli_multi_query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do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store first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   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mysqli_store_result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    while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    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    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print divider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   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mysqli_more_results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"-----------------\n"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} while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mysqli_next_result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4119556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2165" y="40538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Mysqli_commit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05757" y="504798"/>
            <a:ext cx="551593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mysqli_commit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$flags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Fira Mono"/>
              </a:rPr>
              <a:t> = 0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[,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$name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]] ) :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52165" y="964079"/>
            <a:ext cx="6096000" cy="58939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"test"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set </a:t>
            </a:r>
            <a:r>
              <a:rPr lang="en-IN" sz="1300" dirty="0" err="1">
                <a:solidFill>
                  <a:srgbClr val="FF8000"/>
                </a:solidFill>
                <a:latin typeface="Fira Mono"/>
              </a:rPr>
              <a:t>autocommit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to off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mysqli_autocommit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FALSE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TABLE Language LIKE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CountryLanguage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Insert some values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Language VALUES ('DEU', 'Bavarian', 'F', 11.2)"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Language VALUES ('DEU', '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Swabian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', 'F', 9.4)"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commit transaction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mysqli_commit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print(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"Transaction commit failed\n"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317282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5416" y="122311"/>
            <a:ext cx="3288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mysqli_real_escape_string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95597" y="616104"/>
            <a:ext cx="587660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mysqli_real_escape_string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,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$escapestr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665416" y="1081800"/>
            <a:ext cx="645962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TEMPORARY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LIKE City"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$city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"'s Hertogenbosch"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this query will fail, cause we didn't escape $city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(Name) VALUES ('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"Error: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mysqli_sqlstate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$city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mysqli_real_escape_string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$city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this query with escaped $city will work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(Name) VALUES ('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"%d Row inserted.\n"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mysqli_affected_rows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3640792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25233" y="205299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mysqli_select_db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37329" y="637619"/>
            <a:ext cx="482824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mysqli_select_db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$link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,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$dbname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25233" y="1083452"/>
            <a:ext cx="6096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"test"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return name of current default database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DATABASE()"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"Default database is %s.\n"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change </a:t>
            </a:r>
            <a:r>
              <a:rPr lang="en-IN" sz="1300" dirty="0" err="1">
                <a:solidFill>
                  <a:srgbClr val="FF8000"/>
                </a:solidFill>
                <a:latin typeface="Fira Mono"/>
              </a:rPr>
              <a:t>db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to world </a:t>
            </a:r>
            <a:r>
              <a:rPr lang="en-IN" sz="1300" dirty="0" err="1">
                <a:solidFill>
                  <a:srgbClr val="FF8000"/>
                </a:solidFill>
                <a:latin typeface="Fira Mono"/>
              </a:rPr>
              <a:t>db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mysqli_select_db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return name of current default database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DATABASE()"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"Default database is %s.\n"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4141361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2877" y="2433710"/>
            <a:ext cx="8689976" cy="855783"/>
          </a:xfrm>
        </p:spPr>
        <p:txBody>
          <a:bodyPr/>
          <a:lstStyle/>
          <a:p>
            <a:r>
              <a:rPr lang="en-IN" b="1" dirty="0" smtClean="0"/>
              <a:t>Prepared Statements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694936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8245" y="2347"/>
            <a:ext cx="3954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Summary of </a:t>
            </a:r>
            <a:r>
              <a:rPr lang="en-IN" b="1" dirty="0" err="1">
                <a:solidFill>
                  <a:srgbClr val="336699"/>
                </a:solidFill>
                <a:latin typeface="Fira Sans"/>
                <a:hlinkClick r:id="rId2"/>
              </a:rPr>
              <a:t>mysqli_stmt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methods</a:t>
            </a:r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2681620" y="294377"/>
            <a:ext cx="3117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mysqli_stmt_affected_rows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781620" y="724907"/>
            <a:ext cx="456028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mysqli_stmt_affected_rows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81620" y="1016937"/>
            <a:ext cx="702715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create temp table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TEMPORARY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LIKE Country"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SELECT * FROM Country WHERE Code LIKE ?"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prepare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Bind variable for placeholder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$code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'A%'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mysqli_stmt_bind_param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$code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   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"rows inserted: %d\n"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mysqli_stmt_affected_rows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2871300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96303" y="976598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mysqli_stmt_prepare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7108" y="1374861"/>
            <a:ext cx="570027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mysqli_stmt_prepare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$stmt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$query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3734" y="1715262"/>
            <a:ext cx="105516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Prepares the SQL query pointed to by the null-terminated string query</a:t>
            </a:r>
            <a:r>
              <a:rPr lang="en-IN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N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 markers must be bound to application variables using </a:t>
            </a:r>
            <a:r>
              <a:rPr lang="en-IN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mysqli_stmt_bind_param</a:t>
            </a:r>
            <a:r>
              <a:rPr lang="en-IN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()</a:t>
            </a:r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and/</a:t>
            </a:r>
            <a:r>
              <a:rPr lang="en-IN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IN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mysqli_stmt_bind_result</a:t>
            </a:r>
            <a:r>
              <a:rPr lang="en-IN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before executing the statement or fetching rows</a:t>
            </a:r>
            <a:r>
              <a:rPr lang="en-IN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3734" y="3073174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793862"/>
                </a:solidFill>
                <a:latin typeface="Fira Sans"/>
              </a:rPr>
              <a:t>Parameters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3734" y="3442506"/>
            <a:ext cx="105978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sz="16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mysqli_stmt_init</a:t>
            </a:r>
            <a:r>
              <a:rPr lang="en-US" altLang="en-US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()</a:t>
            </a:r>
            <a:r>
              <a:rPr lang="en-US" altLang="en-US" sz="16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endParaRPr lang="en-US" altLang="en-US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query, as a string. It must consist of a single SQL statement.</a:t>
            </a: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include one or more parameter markers in the SQL statement by embedding question mark (</a:t>
            </a:r>
            <a:r>
              <a:rPr lang="en-US" altLang="en-US" sz="1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1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characters at the appropriate positions.</a:t>
            </a:r>
          </a:p>
        </p:txBody>
      </p:sp>
    </p:spTree>
    <p:extLst>
      <p:ext uri="{BB962C8B-B14F-4D97-AF65-F5344CB8AC3E}">
        <p14:creationId xmlns:p14="http://schemas.microsoft.com/office/powerpoint/2010/main" val="1100532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82040" y="124300"/>
            <a:ext cx="3429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CONNECTING TO DATABASE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0878" y="3307557"/>
            <a:ext cx="7805739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dirty="0">
                <a:solidFill>
                  <a:srgbClr val="0000BB"/>
                </a:solidFill>
                <a:latin typeface="Fira Mono"/>
              </a:rPr>
            </a:br>
            <a:r>
              <a:rPr lang="en-IN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"Can't connect to localhost. Error: %s\n"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>}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endParaRPr lang="en-IN" sz="1300" dirty="0"/>
          </a:p>
        </p:txBody>
      </p:sp>
      <p:sp>
        <p:nvSpPr>
          <p:cNvPr id="9" name="Rectangle 8"/>
          <p:cNvSpPr/>
          <p:nvPr/>
        </p:nvSpPr>
        <p:spPr>
          <a:xfrm>
            <a:off x="805509" y="1698493"/>
            <a:ext cx="7805739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dirty="0">
                <a:solidFill>
                  <a:srgbClr val="0000BB"/>
                </a:solidFill>
                <a:latin typeface="Fira Mono"/>
              </a:rPr>
            </a:br>
            <a:r>
              <a:rPr lang="en-IN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dirty="0" smtClean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dirty="0" smtClean="0">
                <a:solidFill>
                  <a:srgbClr val="DD0000"/>
                </a:solidFill>
                <a:latin typeface="Fira Mono"/>
              </a:rPr>
              <a:t>“user"</a:t>
            </a:r>
            <a:r>
              <a:rPr lang="en-IN" dirty="0" smtClean="0">
                <a:solidFill>
                  <a:srgbClr val="007700"/>
                </a:solidFill>
                <a:latin typeface="Fira Mono"/>
              </a:rPr>
              <a:t>,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 </a:t>
            </a:r>
            <a:r>
              <a:rPr lang="en-IN" dirty="0" smtClean="0">
                <a:solidFill>
                  <a:srgbClr val="DD0000"/>
                </a:solidFill>
                <a:latin typeface="Fira Mono"/>
              </a:rPr>
              <a:t>“password"</a:t>
            </a:r>
            <a:r>
              <a:rPr lang="en-IN" dirty="0" smtClean="0">
                <a:solidFill>
                  <a:srgbClr val="007700"/>
                </a:solidFill>
                <a:latin typeface="Fira Mono"/>
              </a:rPr>
              <a:t>,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> </a:t>
            </a:r>
            <a:r>
              <a:rPr lang="en-IN" dirty="0" smtClean="0">
                <a:solidFill>
                  <a:srgbClr val="DD0000"/>
                </a:solidFill>
                <a:latin typeface="Fira Mono"/>
              </a:rPr>
              <a:t>“database"</a:t>
            </a:r>
            <a:r>
              <a:rPr lang="en-IN" dirty="0" smtClean="0">
                <a:solidFill>
                  <a:srgbClr val="007700"/>
                </a:solidFill>
                <a:latin typeface="Fira Mono"/>
              </a:rPr>
              <a:t>);</a:t>
            </a:r>
            <a:r>
              <a:rPr lang="en-IN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r>
              <a:rPr lang="en-IN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dirty="0">
                <a:solidFill>
                  <a:srgbClr val="007700"/>
                </a:solidFill>
                <a:latin typeface="Fira Mono"/>
              </a:rPr>
            </a:b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27264516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43392" y="524062"/>
            <a:ext cx="1826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mysqli_stmt_init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51026" y="958281"/>
            <a:ext cx="395621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mysqli_stmt_init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$link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AE508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mysqli_stmt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20572" y="1368197"/>
            <a:ext cx="8173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Fira Sans"/>
              </a:rPr>
              <a:t>Allocates and initializes a statement object suitable for </a:t>
            </a:r>
            <a:r>
              <a:rPr lang="en-IN" dirty="0" err="1">
                <a:solidFill>
                  <a:srgbClr val="336699"/>
                </a:solidFill>
                <a:latin typeface="Fira Sans"/>
                <a:hlinkClick r:id="rId4"/>
              </a:rPr>
              <a:t>mysqli_stmt_prepare</a:t>
            </a:r>
            <a:r>
              <a:rPr lang="en-IN" dirty="0">
                <a:solidFill>
                  <a:srgbClr val="336699"/>
                </a:solidFill>
                <a:latin typeface="Fira Sans"/>
                <a:hlinkClick r:id="rId4"/>
              </a:rPr>
              <a:t>()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.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2520572" y="1783270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Parameters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66629" y="2153682"/>
            <a:ext cx="6096000" cy="8771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link identifier returned by 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mysqli_connect()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or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mysqli_init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()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43392" y="239042"/>
            <a:ext cx="3121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Fira Sans"/>
              </a:rPr>
              <a:t>Create Prepared statement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91894" y="3690586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mysqli_stmt_bind_param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8783" y="3228013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Fira Sans"/>
              </a:rPr>
              <a:t>Bind statement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91894" y="4059918"/>
            <a:ext cx="95417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mysqli_stmt_bind_param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mysqli_stmt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lang="en-US" altLang="en-US" dirty="0">
                <a:solidFill>
                  <a:srgbClr val="66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$types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mixed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&amp;$var1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[,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mixed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&amp;$...</a:t>
            </a:r>
            <a:r>
              <a:rPr lang="en-US" altLang="en-US" dirty="0">
                <a:solidFill>
                  <a:srgbClr val="737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] ) : </a:t>
            </a:r>
            <a:r>
              <a:rPr lang="en-US" altLang="en-US" dirty="0">
                <a:solidFill>
                  <a:srgbClr val="66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91894" y="4441752"/>
            <a:ext cx="10371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Fira Sans"/>
              </a:rPr>
              <a:t>Bind variables for the parameter markers in the SQL statement that was passed to </a:t>
            </a:r>
            <a:r>
              <a:rPr lang="en-IN" dirty="0">
                <a:solidFill>
                  <a:srgbClr val="336699"/>
                </a:solidFill>
                <a:latin typeface="Fira Sans"/>
                <a:hlinkClick r:id="rId8"/>
              </a:rPr>
              <a:t>mysqli_prepare()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.</a:t>
            </a:r>
            <a:endParaRPr lang="en-IN" dirty="0"/>
          </a:p>
        </p:txBody>
      </p:sp>
      <p:sp>
        <p:nvSpPr>
          <p:cNvPr id="18" name="Rectangle 17"/>
          <p:cNvSpPr/>
          <p:nvPr/>
        </p:nvSpPr>
        <p:spPr>
          <a:xfrm>
            <a:off x="1266092" y="4859450"/>
            <a:ext cx="9467558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b="1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mysqli_stmt_init</a:t>
            </a: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()</a:t>
            </a: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en-US" altLang="en-US" sz="17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string that contains one or more characters which specify the types for the corresponding bind variables:</a:t>
            </a:r>
          </a:p>
        </p:txBody>
      </p:sp>
    </p:spTree>
    <p:extLst>
      <p:ext uri="{BB962C8B-B14F-4D97-AF65-F5344CB8AC3E}">
        <p14:creationId xmlns:p14="http://schemas.microsoft.com/office/powerpoint/2010/main" val="3229247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19348" y="701653"/>
            <a:ext cx="2339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mysqli_stmt_execute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19348" y="332321"/>
            <a:ext cx="2249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Fira Sans"/>
              </a:rPr>
              <a:t>Execute Statement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71766" y="1178707"/>
            <a:ext cx="439383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mysqli_stmt_execute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$stmt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96014" y="1548039"/>
            <a:ext cx="1128965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Executes a query that has been previously prepared using the </a:t>
            </a:r>
            <a:r>
              <a:rPr lang="en-IN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mysqli_prepare()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function. When executed any parameter markers which exist will automatically be replaced with the appropriate data.</a:t>
            </a:r>
          </a:p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statement is </a:t>
            </a:r>
            <a:r>
              <a:rPr lang="en-IN" sz="17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7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 </a:t>
            </a:r>
            <a:r>
              <a:rPr lang="en-IN" sz="17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total number of affected rows can be determined by using the </a:t>
            </a:r>
            <a:r>
              <a:rPr lang="en-IN" sz="17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mysqli_stmt_affected_rows</a:t>
            </a:r>
            <a:r>
              <a:rPr lang="en-IN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function. Likewise, if the query yields a result set the </a:t>
            </a:r>
            <a:r>
              <a:rPr lang="en-IN" sz="17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mysqli_stmt_fetch()</a:t>
            </a:r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function is used.</a:t>
            </a:r>
            <a:endParaRPr lang="en-IN" sz="17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77836" y="267747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mysqli_stmt_init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3472" y="3612900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latin typeface="Fira Sans"/>
              </a:rPr>
              <a:t>mysqli_stmt_bind_result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696014" y="4027021"/>
            <a:ext cx="754373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mysqli_stmt_bind_result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mixed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&amp;$var1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[,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mixed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&amp;$...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] ) : 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3472" y="4399111"/>
            <a:ext cx="107758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Binds columns in the result set to variables.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mysqli_stmt_fetch()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is called to fetch data, the MySQL client/server protocol places the data for the bound columns into the specified variables 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var1, ...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0" y="67018"/>
            <a:ext cx="184731" cy="323165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6015" y="5322441"/>
            <a:ext cx="75437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mysqli_stmt_init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var1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to be bound.</a:t>
            </a:r>
          </a:p>
        </p:txBody>
      </p:sp>
    </p:spTree>
    <p:extLst>
      <p:ext uri="{BB962C8B-B14F-4D97-AF65-F5344CB8AC3E}">
        <p14:creationId xmlns:p14="http://schemas.microsoft.com/office/powerpoint/2010/main" val="28347943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1500" y="149442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mysqli_stmt_get_result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44756" y="622477"/>
            <a:ext cx="494205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mysqli_stmt_get_result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en-US" altLang="en-US" sz="11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mysqli_result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1500" y="972401"/>
            <a:ext cx="533301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 to return a result set from a prepared statement query.</a:t>
            </a:r>
            <a:endParaRPr lang="en-IN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1500" y="1430047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mysqli_stmt_init</a:t>
            </a:r>
            <a:r>
              <a:rPr lang="en-US" altLang="en-US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655837" y="3479577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793862"/>
                </a:solidFill>
                <a:latin typeface="Fira Sans"/>
              </a:rPr>
              <a:t>mysqli_stmt_fetch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55837" y="3110245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Fira Sans"/>
              </a:rPr>
              <a:t>Fetch statement</a:t>
            </a:r>
            <a:endParaRPr lang="en-IN" b="1" i="0" dirty="0">
              <a:effectLst/>
              <a:latin typeface="Fira Sans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655837" y="3898837"/>
            <a:ext cx="42223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mysqli_stmt_fetch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90815" y="4205256"/>
            <a:ext cx="10169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Fira Sans"/>
              </a:rPr>
              <a:t>Fetch the result from a prepared statement into the variables bound by </a:t>
            </a:r>
            <a:r>
              <a:rPr lang="en-IN" dirty="0" err="1">
                <a:solidFill>
                  <a:srgbClr val="336699"/>
                </a:solidFill>
                <a:latin typeface="Fira Sans"/>
                <a:hlinkClick r:id="rId5"/>
              </a:rPr>
              <a:t>mysqli_stmt_bind_result</a:t>
            </a:r>
            <a:r>
              <a:rPr lang="en-IN" dirty="0">
                <a:solidFill>
                  <a:srgbClr val="336699"/>
                </a:solidFill>
                <a:latin typeface="Fira Sans"/>
                <a:hlinkClick r:id="rId5"/>
              </a:rPr>
              <a:t>()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.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1655837" y="4674855"/>
            <a:ext cx="6096000" cy="172354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sz="2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sz="20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mysqli_stmt_init</a:t>
            </a:r>
            <a:r>
              <a:rPr lang="en-US" altLang="en-US" sz="20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()</a:t>
            </a:r>
            <a:r>
              <a:rPr lang="en-US" alt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013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61298" y="1232655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mysqli_stmt_close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91175" y="1601987"/>
            <a:ext cx="42351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mysqli_stmt_close</a:t>
            </a: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mysqli_stmt</a:t>
            </a: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$stmt</a:t>
            </a: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) : </a:t>
            </a:r>
            <a:r>
              <a:rPr kumimoji="0" lang="en-US" altLang="en-US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1297" y="1971319"/>
            <a:ext cx="10399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Closes a prepared statement. </a:t>
            </a:r>
            <a:r>
              <a:rPr lang="en-IN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mysqli_stmt_close</a:t>
            </a:r>
            <a:r>
              <a:rPr lang="en-IN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 also deallocates the statement handle. If the current statement has pending or unread results, this function cancels them so that the next query can be executed.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1296" y="2709983"/>
            <a:ext cx="79515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7938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endParaRPr lang="en-US" altLang="en-US" sz="2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style only: A statement identifier returned by </a:t>
            </a:r>
            <a:r>
              <a:rPr lang="en-US" altLang="en-US" sz="20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mysqli_stmt_init</a:t>
            </a:r>
            <a:r>
              <a:rPr lang="en-US" altLang="en-US" sz="20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()</a:t>
            </a:r>
            <a:r>
              <a:rPr lang="en-US" alt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5659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3415" y="112541"/>
            <a:ext cx="51926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of Prepared Statements</a:t>
            </a:r>
            <a:endParaRPr lang="en-IN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6658" y="455092"/>
            <a:ext cx="909241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check connection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"Amersfoort"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create a prepared statement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mysqli_stmt_init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mysqli_stmt_prepare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'SELECT District FROM City WHERE Name=?'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 {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bind parameters for markers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mysqli_stmt_bind_param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$city</a:t>
            </a:r>
            <a:r>
              <a:rPr lang="en-IN" sz="1400" dirty="0" smtClean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execute query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mysqli_stmt_execute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bind result variables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mysqli_stmt_bind_result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$district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fetch value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mysqli_stmt_fetch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"%s is in district %s\n"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$city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$district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 close statement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mysqli_stmt_close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smtClean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close connection */</a:t>
            </a:r>
            <a:br>
              <a:rPr lang="en-IN" sz="1400" dirty="0">
                <a:solidFill>
                  <a:srgbClr val="FF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 err="1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400" dirty="0">
                <a:solidFill>
                  <a:srgbClr val="0000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883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3926" y="156919"/>
            <a:ext cx="2428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mysqli_stmt_errno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242796" y="226169"/>
            <a:ext cx="381514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mysqli_stmt_errno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13926" y="595501"/>
            <a:ext cx="6096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Open a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LIKE Country"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SELECT * FROM Country"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Code FROM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ORDER BY Name"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drop table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"DROP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query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"Error: %d.\n"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15935005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3383" y="453868"/>
            <a:ext cx="85692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the error code for the most recently invoked statement function that can succeed or fail.</a:t>
            </a:r>
            <a:endParaRPr lang="en-IN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77396" y="84536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mysqli_stmt_error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90850" y="153786"/>
            <a:ext cx="403956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mysqli_stmt_error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$stmt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string</a:t>
            </a:r>
            <a:r>
              <a:rPr kumimoji="0" lang="en-US" alt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73383" y="877061"/>
            <a:ext cx="6096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Open a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LIKE Country"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SELECT * FROM Country"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Code FROM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ORDER BY Name"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drop table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"DROP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myCountry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query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"Error: %s.\n"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21323177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3809" y="1727237"/>
            <a:ext cx="3044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mysqli_stmt_field_count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83911" y="2299407"/>
            <a:ext cx="429765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mysqli_stmt_field_count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53809" y="273307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b="1" dirty="0" smtClean="0">
                <a:solidFill>
                  <a:srgbClr val="333333"/>
                </a:solidFill>
                <a:latin typeface="Fira Sans"/>
              </a:rPr>
              <a:t>Warning:- </a:t>
            </a:r>
            <a:r>
              <a:rPr lang="en-IN" dirty="0" smtClean="0">
                <a:solidFill>
                  <a:srgbClr val="333333"/>
                </a:solidFill>
                <a:latin typeface="Fira Sans"/>
              </a:rPr>
              <a:t>This 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function is currently not documented; only its argument list is available.</a:t>
            </a:r>
            <a:endParaRPr lang="en-IN" b="0" i="0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42889" y="3714513"/>
            <a:ext cx="2775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mysqli_stmt_insert_id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62018" y="4200621"/>
            <a:ext cx="440505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mysqli_stmt_insert_id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3"/>
              </a:rPr>
              <a:t>mixed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42889" y="45482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b="1" dirty="0" smtClean="0">
                <a:solidFill>
                  <a:srgbClr val="333333"/>
                </a:solidFill>
                <a:latin typeface="Fira Sans"/>
              </a:rPr>
              <a:t>Warning:- </a:t>
            </a:r>
            <a:r>
              <a:rPr lang="en-IN" dirty="0" smtClean="0">
                <a:solidFill>
                  <a:srgbClr val="333333"/>
                </a:solidFill>
                <a:latin typeface="Fira Sans"/>
              </a:rPr>
              <a:t>This </a:t>
            </a:r>
            <a:r>
              <a:rPr lang="en-IN" dirty="0">
                <a:solidFill>
                  <a:srgbClr val="333333"/>
                </a:solidFill>
                <a:latin typeface="Fira Sans"/>
              </a:rPr>
              <a:t>function is currently not documented; only its argument list is available.</a:t>
            </a:r>
            <a:endParaRPr lang="en-IN" b="0" i="0" dirty="0">
              <a:solidFill>
                <a:srgbClr val="333333"/>
              </a:solidFill>
              <a:effectLst/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1767407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58092" y="724179"/>
            <a:ext cx="1045028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7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 a string containing the error message for the most recently invoked statement function that can succeed or fail.</a:t>
            </a:r>
            <a:endParaRPr lang="en-IN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8965" y="269708"/>
            <a:ext cx="2890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mysqli_stmt_num_rows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95405" y="338958"/>
            <a:ext cx="425437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mysqli_stmt_num_rows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58092" y="1130089"/>
            <a:ext cx="6096000" cy="58939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Open a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FROM City ORDER BY Name LIMIT 20"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query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store result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mysqli_stmt_store_result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"Number of rows: %d.\n"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mysqli_stmt_num_rows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25843138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8337" y="214452"/>
            <a:ext cx="2672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mysqli_stmt_execute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95451" y="733670"/>
            <a:ext cx="420147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mysqli_stmt_execute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88337" y="1074047"/>
            <a:ext cx="6096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"CREATE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LIKE City"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Prepare an insert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(Name,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, District) VALUES (?,?,?)"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mysqli_stmt_bind_param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sss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$val1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$val2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$val3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$val1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'Stuttgart'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$val2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'DEU'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$val3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'Baden-Wuerttemberg'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the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$val1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'Bordeaux'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$val2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'FRA'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$val3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'Aquitaine'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76470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21044" y="555170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mysqli_connect_errno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21044" y="3550050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mysqli_connect_error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21044" y="1456930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smtClean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'localhost'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fake_user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my_db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die(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'Connect Error: '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.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  <p:sp>
        <p:nvSpPr>
          <p:cNvPr id="3" name="Rectangle 2"/>
          <p:cNvSpPr/>
          <p:nvPr/>
        </p:nvSpPr>
        <p:spPr>
          <a:xfrm>
            <a:off x="1321044" y="4573639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 smtClean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'localhost'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fake_user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my_db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die(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'Connect Error: '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.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  <p:sp>
        <p:nvSpPr>
          <p:cNvPr id="11" name="Rectangle 10"/>
          <p:cNvSpPr/>
          <p:nvPr/>
        </p:nvSpPr>
        <p:spPr>
          <a:xfrm>
            <a:off x="5182040" y="124300"/>
            <a:ext cx="3134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Connection Error Handling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27103872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95451" y="1438317"/>
            <a:ext cx="6096000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the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retrieve all rows from </a:t>
            </a:r>
            <a:r>
              <a:rPr lang="en-IN" sz="1300" dirty="0" err="1">
                <a:solidFill>
                  <a:srgbClr val="FF8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, District FROM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while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mysqli_fetch_row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 (%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s,%s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)\n"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0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1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$row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[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2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]);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free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remove table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"DROP TABLE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  <p:sp>
        <p:nvSpPr>
          <p:cNvPr id="10" name="Rectangle 9"/>
          <p:cNvSpPr/>
          <p:nvPr/>
        </p:nvSpPr>
        <p:spPr>
          <a:xfrm>
            <a:off x="2688337" y="214452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mysqli_stmt_execute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 continued….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795451" y="733670"/>
            <a:ext cx="420147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mysqli_stmt_execute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05424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4992" y="0"/>
            <a:ext cx="2582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793862"/>
                </a:solidFill>
                <a:latin typeface="Fira Sans"/>
              </a:rPr>
              <a:t>mysqli_stmt_fetch() :-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460275" y="69250"/>
            <a:ext cx="394338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mysqli_stmt_fetch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</a:t>
            </a:r>
            <a:r>
              <a:rPr kumimoji="0" lang="en-US" altLang="en-US" sz="15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stmt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bool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74992" y="484398"/>
            <a:ext cx="6096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Name, 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CountryCode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 FROM City ORDER by ID DESC LIMIT 150,5"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mysqli_prepare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execute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mysqli_stmt_execute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bind result variables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mysqli_stmt_bind_result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$name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$code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fetch values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while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mysqli_stmt_fetch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"%s (%s)\n"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$name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$code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statement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mysqli_stmt_close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stmt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2467998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0745" y="614388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Summary of </a:t>
            </a:r>
            <a:r>
              <a:rPr lang="en-IN" b="1" dirty="0" err="1">
                <a:solidFill>
                  <a:srgbClr val="336699"/>
                </a:solidFill>
                <a:latin typeface="Fira Sans"/>
                <a:hlinkClick r:id="rId2"/>
              </a:rPr>
              <a:t>mysqli_driver</a:t>
            </a:r>
            <a:r>
              <a:rPr lang="en-IN" b="1" dirty="0">
                <a:solidFill>
                  <a:srgbClr val="333333"/>
                </a:solidFill>
                <a:latin typeface="Fira Sans"/>
              </a:rPr>
              <a:t> methods</a:t>
            </a:r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1643959" y="1383489"/>
            <a:ext cx="3339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mysqli_embedded_server_end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43959" y="1797382"/>
            <a:ext cx="47243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336699"/>
                </a:solidFill>
                <a:latin typeface="Fira Mono"/>
              </a:rPr>
              <a:t>mysqli_embedded_server_end</a:t>
            </a:r>
            <a:r>
              <a:rPr lang="en-IN" dirty="0">
                <a:solidFill>
                  <a:srgbClr val="737373"/>
                </a:solidFill>
                <a:latin typeface="Fira Mono"/>
              </a:rPr>
              <a:t> ( void ) : </a:t>
            </a:r>
            <a:r>
              <a:rPr lang="en-IN" dirty="0">
                <a:solidFill>
                  <a:srgbClr val="669933"/>
                </a:solidFill>
                <a:latin typeface="Fira Mono"/>
              </a:rPr>
              <a:t>void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1643959" y="2751150"/>
            <a:ext cx="3403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>
                <a:solidFill>
                  <a:srgbClr val="793862"/>
                </a:solidFill>
                <a:latin typeface="Fira Sans"/>
              </a:rPr>
              <a:t>mysqli_embedded_server_start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776548" y="3343915"/>
            <a:ext cx="829554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cs typeface="Times New Roman" panose="02020603050405020304" pitchFamily="18" charset="0"/>
              </a:rPr>
              <a:t>mysqli_embedded_server_start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(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  <a:cs typeface="Times New Roman" panose="02020603050405020304" pitchFamily="18" charset="0"/>
              </a:rPr>
              <a:t>int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cs typeface="Times New Roman" panose="02020603050405020304" pitchFamily="18" charset="0"/>
              </a:rPr>
              <a:t>$start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,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  <a:cs typeface="Times New Roman" panose="02020603050405020304" pitchFamily="18" charset="0"/>
              </a:rPr>
              <a:t>array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cs typeface="Times New Roman" panose="02020603050405020304" pitchFamily="18" charset="0"/>
              </a:rPr>
              <a:t>$arguments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,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  <a:cs typeface="Times New Roman" panose="02020603050405020304" pitchFamily="18" charset="0"/>
              </a:rPr>
              <a:t>array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cs typeface="Times New Roman" panose="02020603050405020304" pitchFamily="18" charset="0"/>
              </a:rPr>
              <a:t>$groups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  <a:cs typeface="Times New Roman" panose="02020603050405020304" pitchFamily="18" charset="0"/>
              </a:rPr>
              <a:t> ) : 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  <a:cs typeface="Times New Roman" panose="02020603050405020304" pitchFamily="18" charset="0"/>
              </a:rPr>
              <a:t>bool</a:t>
            </a: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20624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95" y="1389225"/>
            <a:ext cx="10364451" cy="1876489"/>
          </a:xfrm>
        </p:spPr>
        <p:txBody>
          <a:bodyPr>
            <a:normAutofit/>
          </a:bodyPr>
          <a:lstStyle/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other sqli methods AND STATEMENTS SUMMARY PLEASE CHECK THE BELOW LINK AND IMPLEMENT THEM</a:t>
            </a:r>
            <a:endParaRPr lang="en-I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8575" y="3265714"/>
            <a:ext cx="7183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https://www.php.net/manual/en/mysqli.summary.php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9753901">
            <a:off x="4333555" y="4222951"/>
            <a:ext cx="35530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7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27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9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90599" y="0"/>
            <a:ext cx="4493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95907" y="1361191"/>
            <a:ext cx="718951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 Insert rows */</a:t>
            </a:r>
            <a:br>
              <a:rPr lang="en-IN" sz="1300" dirty="0" smtClean="0">
                <a:solidFill>
                  <a:srgbClr val="FF80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"CREATE TABLE Language SELECT * from </a:t>
            </a:r>
            <a:r>
              <a:rPr lang="en-IN" sz="1300" dirty="0" err="1" smtClean="0">
                <a:solidFill>
                  <a:srgbClr val="DD0000"/>
                </a:solidFill>
                <a:latin typeface="Fira Mono"/>
              </a:rPr>
              <a:t>CountryLanguage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 smtClean="0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"Affected rows (INSERT): %d\n"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mysqli_affected_rows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"ALTER TABLE Language ADD Status </a:t>
            </a:r>
            <a:r>
              <a:rPr lang="en-IN" sz="1300" dirty="0" err="1" smtClean="0">
                <a:solidFill>
                  <a:srgbClr val="DD0000"/>
                </a:solidFill>
                <a:latin typeface="Fira Mono"/>
              </a:rPr>
              <a:t>int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 default 0"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 update rows */</a:t>
            </a:r>
            <a:br>
              <a:rPr lang="en-IN" sz="1300" dirty="0" smtClean="0">
                <a:solidFill>
                  <a:srgbClr val="FF80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"UPDATE Language SET Status=1 WHERE Percentage &gt; 50"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 smtClean="0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"Affected rows (UPDATE): %d\n"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mysqli_affected_rows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FF8000"/>
                </a:solidFill>
                <a:latin typeface="Fira Mono"/>
              </a:rPr>
              <a:t>/* delete rows */</a:t>
            </a:r>
            <a:br>
              <a:rPr lang="en-IN" sz="1300" dirty="0" smtClean="0">
                <a:solidFill>
                  <a:srgbClr val="FF80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"DELETE FROM Language WHERE Percentage &lt; 50"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err="1" smtClean="0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DD0000"/>
                </a:solidFill>
                <a:latin typeface="Fira Mono"/>
              </a:rPr>
              <a:t>"Affected rows (DELETE): %d\n"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mysqli_affected_rows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 smtClean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r>
              <a:rPr lang="en-IN" sz="1300" dirty="0" smtClean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 smtClean="0">
                <a:solidFill>
                  <a:srgbClr val="007700"/>
                </a:solidFill>
                <a:latin typeface="Fira Mono"/>
              </a:rPr>
            </a:br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66834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5749" y="961907"/>
            <a:ext cx="2672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793862"/>
                </a:solidFill>
                <a:latin typeface="Fira Sans"/>
              </a:rPr>
              <a:t>m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ysqli_errno() / error()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5749" y="1331239"/>
            <a:ext cx="6096000" cy="40164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"SET a=1"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Errorcode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: %d\n"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mysqli_errno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500" dirty="0"/>
          </a:p>
        </p:txBody>
      </p:sp>
      <p:sp>
        <p:nvSpPr>
          <p:cNvPr id="6" name="Rectangle 5"/>
          <p:cNvSpPr/>
          <p:nvPr/>
        </p:nvSpPr>
        <p:spPr>
          <a:xfrm>
            <a:off x="2856851" y="-13063"/>
            <a:ext cx="6314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error handling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147689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71007" y="809595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>
                <a:solidFill>
                  <a:srgbClr val="793862"/>
                </a:solidFill>
                <a:latin typeface="Fira Sans"/>
              </a:rPr>
              <a:t>m</a:t>
            </a:r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ysqli_error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71007" y="1337159"/>
            <a:ext cx="6096000" cy="40164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5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00BB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if (!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"SET a=1"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DD0000"/>
                </a:solidFill>
                <a:latin typeface="Fira Mono"/>
              </a:rPr>
              <a:t>"Error message: %s\n"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mysqli_error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500" dirty="0">
                <a:solidFill>
                  <a:srgbClr val="FF8000"/>
                </a:solidFill>
                <a:latin typeface="Fira Mono"/>
              </a:rPr>
            </a:br>
            <a:r>
              <a:rPr lang="en-IN" sz="15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5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5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500" dirty="0">
                <a:solidFill>
                  <a:srgbClr val="007700"/>
                </a:solidFill>
                <a:latin typeface="Fira Mono"/>
              </a:rPr>
            </a:br>
            <a:r>
              <a:rPr lang="en-IN" sz="15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500" dirty="0"/>
          </a:p>
        </p:txBody>
      </p:sp>
      <p:sp>
        <p:nvSpPr>
          <p:cNvPr id="9" name="Rectangle 8"/>
          <p:cNvSpPr/>
          <p:nvPr/>
        </p:nvSpPr>
        <p:spPr>
          <a:xfrm>
            <a:off x="2852458" y="143084"/>
            <a:ext cx="6314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error handling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43793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59700" y="0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793862"/>
                </a:solidFill>
                <a:latin typeface="Fira Sans"/>
              </a:rPr>
              <a:t>Mysqli_insert_id</a:t>
            </a:r>
            <a:r>
              <a:rPr lang="en-IN" b="1" dirty="0" smtClean="0">
                <a:solidFill>
                  <a:srgbClr val="793862"/>
                </a:solidFill>
                <a:latin typeface="Fira Sans"/>
              </a:rPr>
              <a:t> ()</a:t>
            </a:r>
            <a:endParaRPr lang="en-IN" b="1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223" y="839243"/>
            <a:ext cx="1045521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IN" sz="15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mysqli_insert_id</a:t>
            </a:r>
            <a:r>
              <a:rPr lang="en-IN" sz="1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 function returns the ID generated by a query (usually INSERT) on a table with a column having the AUTO_INCREMENT attribute. If no INSERT or UPDATE statements were sent via this connection, or if the modified table does not have a column with the AUTO_INCREMENT attribute, this function will return zero.</a:t>
            </a:r>
            <a:endParaRPr lang="en-IN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223" y="1624073"/>
            <a:ext cx="6096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4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00BB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"CREATE TABLE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LIKE City"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$query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"INSERT INTO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 VALUES (NULL, 'Stuttgart', 'DEU', 'Stuttgart', 617000)"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"New Record has id %d.\n"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mysqli_insert_id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drop table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"DROP TABLE </a:t>
            </a:r>
            <a:r>
              <a:rPr lang="en-IN" sz="1400" dirty="0" err="1">
                <a:solidFill>
                  <a:srgbClr val="DD0000"/>
                </a:solidFill>
                <a:latin typeface="Fira Mono"/>
              </a:rPr>
              <a:t>myCity</a:t>
            </a:r>
            <a:r>
              <a:rPr lang="en-IN" sz="14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400" dirty="0">
                <a:solidFill>
                  <a:srgbClr val="FF8000"/>
                </a:solidFill>
                <a:latin typeface="Fira Mono"/>
              </a:rPr>
            </a:br>
            <a:r>
              <a:rPr lang="en-IN" sz="14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4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4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400" dirty="0">
                <a:solidFill>
                  <a:srgbClr val="007700"/>
                </a:solidFill>
                <a:latin typeface="Fira Mono"/>
              </a:rPr>
            </a:br>
            <a:r>
              <a:rPr lang="en-IN" sz="14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268814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94159" y="700648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333333"/>
                </a:solidFill>
                <a:latin typeface="Fira Sans"/>
              </a:rPr>
              <a:t>mysqli_result</a:t>
            </a:r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2031314" y="1069980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err="1" smtClean="0">
                <a:solidFill>
                  <a:srgbClr val="793862"/>
                </a:solidFill>
                <a:latin typeface="Fira Sans"/>
              </a:rPr>
              <a:t>mysqli_num_rows</a:t>
            </a:r>
            <a:r>
              <a:rPr lang="en-IN" dirty="0" smtClean="0">
                <a:solidFill>
                  <a:srgbClr val="793862"/>
                </a:solidFill>
                <a:latin typeface="Fira Sans"/>
              </a:rPr>
              <a:t>():- </a:t>
            </a:r>
            <a:endParaRPr lang="en-IN" b="0" i="0" dirty="0">
              <a:solidFill>
                <a:srgbClr val="793862"/>
              </a:solidFill>
              <a:effectLst/>
              <a:latin typeface="Fira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58867" y="1126602"/>
            <a:ext cx="42671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mysqli_num_rows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(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  <a:hlinkClick r:id="rId2"/>
              </a:rPr>
              <a:t>mysqli_result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Fira Mono"/>
              </a:rPr>
              <a:t>$result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737373"/>
                </a:solidFill>
                <a:effectLst/>
                <a:latin typeface="Fira Mono"/>
              </a:rPr>
              <a:t> ) : 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669933"/>
                </a:solidFill>
                <a:effectLst/>
                <a:latin typeface="Fira Mono"/>
              </a:rPr>
              <a:t>int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ira Mono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31314" y="1580842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300" dirty="0">
                <a:solidFill>
                  <a:srgbClr val="0000BB"/>
                </a:solidFill>
                <a:latin typeface="Fira Mono"/>
              </a:rPr>
              <a:t>&lt;?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php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00BB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$link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mysqli_connect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"localhost"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my_user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 err="1">
                <a:solidFill>
                  <a:srgbClr val="DD0000"/>
                </a:solidFill>
                <a:latin typeface="Fira Mono"/>
              </a:rPr>
              <a:t>my_password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"world"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check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mysqli_connect_errno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"Connect failed: %s\n"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mysqli_connect_error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());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exit();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if 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mysqli_query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"SELECT Code, Name FROM Country ORDER BY Name"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)) {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determine number of rows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row_cnt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 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=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mysqli_num_rows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printf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DD0000"/>
                </a:solidFill>
                <a:latin typeface="Fira Mono"/>
              </a:rPr>
              <a:t>"Result set has %d rows.\n"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, 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row_cnt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    </a:t>
            </a: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result set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    </a:t>
            </a: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mysqli_free_result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$result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>}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7700"/>
                </a:solidFill>
                <a:latin typeface="Fira Mono"/>
              </a:rPr>
              <a:t/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FF8000"/>
                </a:solidFill>
                <a:latin typeface="Fira Mono"/>
              </a:rPr>
              <a:t>/* close connection */</a:t>
            </a:r>
            <a:br>
              <a:rPr lang="en-IN" sz="1300" dirty="0">
                <a:solidFill>
                  <a:srgbClr val="FF8000"/>
                </a:solidFill>
                <a:latin typeface="Fira Mono"/>
              </a:rPr>
            </a:br>
            <a:r>
              <a:rPr lang="en-IN" sz="1300" dirty="0" err="1">
                <a:solidFill>
                  <a:srgbClr val="0000BB"/>
                </a:solidFill>
                <a:latin typeface="Fira Mono"/>
              </a:rPr>
              <a:t>mysqli_close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(</a:t>
            </a:r>
            <a:r>
              <a:rPr lang="en-IN" sz="1300" dirty="0">
                <a:solidFill>
                  <a:srgbClr val="0000BB"/>
                </a:solidFill>
                <a:latin typeface="Fira Mono"/>
              </a:rPr>
              <a:t>$link</a:t>
            </a:r>
            <a:r>
              <a:rPr lang="en-IN" sz="1300" dirty="0">
                <a:solidFill>
                  <a:srgbClr val="007700"/>
                </a:solidFill>
                <a:latin typeface="Fira Mono"/>
              </a:rPr>
              <a:t>);</a:t>
            </a:r>
            <a:br>
              <a:rPr lang="en-IN" sz="1300" dirty="0">
                <a:solidFill>
                  <a:srgbClr val="007700"/>
                </a:solidFill>
                <a:latin typeface="Fira Mono"/>
              </a:rPr>
            </a:br>
            <a:r>
              <a:rPr lang="en-IN" sz="1300" dirty="0">
                <a:solidFill>
                  <a:srgbClr val="0000BB"/>
                </a:solidFill>
                <a:latin typeface="Fira Mono"/>
              </a:rPr>
              <a:t>?&gt;</a:t>
            </a:r>
            <a:endParaRPr lang="en-IN" sz="1300" dirty="0"/>
          </a:p>
        </p:txBody>
      </p:sp>
      <p:sp>
        <p:nvSpPr>
          <p:cNvPr id="8" name="Rectangle 7"/>
          <p:cNvSpPr/>
          <p:nvPr/>
        </p:nvSpPr>
        <p:spPr>
          <a:xfrm>
            <a:off x="3021271" y="189786"/>
            <a:ext cx="6135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dirty="0" smtClean="0">
                <a:solidFill>
                  <a:srgbClr val="333333"/>
                </a:solidFill>
                <a:latin typeface="Fira Sans"/>
              </a:rPr>
              <a:t>Executing Statements – Fetch Result – mysqli_query()</a:t>
            </a:r>
            <a:endParaRPr lang="en-IN" b="1" i="0" u="sng" dirty="0">
              <a:solidFill>
                <a:srgbClr val="333333"/>
              </a:solidFill>
              <a:effectLst/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257612628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2328</TotalTime>
  <Words>749</Words>
  <Application>Microsoft Office PowerPoint</Application>
  <PresentationFormat>Widescreen</PresentationFormat>
  <Paragraphs>234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Fira Mono</vt:lpstr>
      <vt:lpstr>Fira Sans</vt:lpstr>
      <vt:lpstr>Times New Roman</vt:lpstr>
      <vt:lpstr>Tw Cen MT</vt:lpstr>
      <vt:lpstr>Droplet</vt:lpstr>
      <vt:lpstr>PowerPoint Presentation</vt:lpstr>
      <vt:lpstr>Learning Topics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Statements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other sqli methods AND STATEMENTS SUMMARY PLEASE CHECK THE BELOW LINK AND IMPLEMENT THEM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sisoft Technologies</dc:creator>
  <cp:lastModifiedBy>Sisoft-PC3</cp:lastModifiedBy>
  <cp:revision>57</cp:revision>
  <dcterms:created xsi:type="dcterms:W3CDTF">2019-07-02T04:39:08Z</dcterms:created>
  <dcterms:modified xsi:type="dcterms:W3CDTF">2019-11-11T09:06:43Z</dcterms:modified>
</cp:coreProperties>
</file>