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47"/>
  </p:notesMasterIdLst>
  <p:sldIdLst>
    <p:sldId id="285" r:id="rId2"/>
    <p:sldId id="284" r:id="rId3"/>
    <p:sldId id="256" r:id="rId4"/>
    <p:sldId id="257" r:id="rId5"/>
    <p:sldId id="258" r:id="rId6"/>
    <p:sldId id="259"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65" d="100"/>
          <a:sy n="65" d="100"/>
        </p:scale>
        <p:origin x="66"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EE6AB8-FD32-4A67-82B1-520101F867C0}" type="datetimeFigureOut">
              <a:rPr lang="en-IN" smtClean="0"/>
              <a:t>11-11-2019</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49C89F-180A-4842-BBE9-632E171799B3}" type="slidenum">
              <a:rPr lang="en-IN" smtClean="0"/>
              <a:t>‹#›</a:t>
            </a:fld>
            <a:endParaRPr lang="en-IN"/>
          </a:p>
        </p:txBody>
      </p:sp>
    </p:spTree>
    <p:extLst>
      <p:ext uri="{BB962C8B-B14F-4D97-AF65-F5344CB8AC3E}">
        <p14:creationId xmlns:p14="http://schemas.microsoft.com/office/powerpoint/2010/main" val="2763580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321AE46-03C5-4BE0-B94C-5BC26CA099E3}" type="datetime1">
              <a:rPr lang="en-US" smtClean="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4AD9ADA-2AF7-436A-B63A-BB0FC1888882}" type="datetime1">
              <a:rPr lang="en-US" smtClean="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37D9E23-ABB0-427D-91D8-B4823544DFCF}" type="datetime1">
              <a:rPr lang="en-US" smtClean="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E6BD137A-D0EA-4AD8-852C-B36FCB6CD6F9}" type="datetime1">
              <a:rPr lang="en-US" smtClean="0"/>
              <a:t>11/11/2019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8F6EC385-B798-40A2-9E72-4FB4C9372EE6}" type="datetime1">
              <a:rPr lang="en-US" smtClean="0"/>
              <a:t>11/11/2019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328F07BC-4EA1-44FE-AFC2-52C03905DB7D}" type="datetime1">
              <a:rPr lang="en-US" smtClean="0"/>
              <a:t>11/11/2019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B6F2AF-C3B9-4284-82F1-4F9E33E99320}" type="datetime1">
              <a:rPr lang="en-US" smtClean="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E2440F-EBC0-4DB2-9F1E-E4BCFC05C734}" type="datetime1">
              <a:rPr lang="en-US" smtClean="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E4AB62-14F5-45B3-9BCA-C5D99B1FACE8}" type="datetime1">
              <a:rPr lang="en-US" smtClean="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026" name="Picture 2" descr="Sisoft Learni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334750" y="0"/>
            <a:ext cx="857250" cy="8763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81D25A0-7DD6-4237-88FC-16E3B09CF53A}" type="datetime1">
              <a:rPr lang="en-US" smtClean="0"/>
              <a:t>11/11/2019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0A844C6-3F5B-4079-B75E-D5229A8F7A6F}" type="datetime1">
              <a:rPr lang="en-US" smtClean="0"/>
              <a:t>11/11/2019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573A6AF-8ACD-4138-AD58-A2D8DD9A8F5E}" type="datetime1">
              <a:rPr lang="en-US" smtClean="0"/>
              <a:t>11/11/2019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94EA484-4539-4988-8F10-21EFA820CA14}" type="datetime1">
              <a:rPr lang="en-US" smtClean="0"/>
              <a:t>11/11/2019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DB0E21-6C57-4320-980B-61CFFACD8B4F}" type="datetime1">
              <a:rPr lang="en-US" smtClean="0"/>
              <a:t>11/11/2019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C4C67946-C23C-4C70-9752-1D1FA2532B89}" type="datetime1">
              <a:rPr lang="en-US" smtClean="0"/>
              <a:t>11/11/2019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98425FF-C58F-496A-A047-DF58A1D86B19}" type="datetime1">
              <a:rPr lang="en-US" smtClean="0"/>
              <a:t>11/11/2019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F585DE0-43F6-4067-9927-3ABDD2374925}" type="datetime1">
              <a:rPr lang="en-US" smtClean="0"/>
              <a:t>11/11/2019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pic>
        <p:nvPicPr>
          <p:cNvPr id="2050" name="Picture 2" descr="Sisoft Learning"/>
          <p:cNvPicPr>
            <a:picLocks noChangeAspect="1" noChangeArrowheads="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11334750" y="0"/>
            <a:ext cx="857250" cy="8763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sldNum="0"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isoft.in/"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3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3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database.guide/what-is-a-row/" TargetMode="External"/><Relationship Id="rId2" Type="http://schemas.openxmlformats.org/officeDocument/2006/relationships/hyperlink" Target="https://database.guide/what-is-a-relationship/" TargetMode="External"/><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hyperlink" Target="https://database.guide/what-is-a-table/"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s://database.guide/what-is-a-primary-key/" TargetMode="External"/><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database.guide/what-is-referential-integrity/" TargetMode="External"/><Relationship Id="rId2" Type="http://schemas.openxmlformats.org/officeDocument/2006/relationships/image" Target="../media/image24.png"/><Relationship Id="rId1" Type="http://schemas.openxmlformats.org/officeDocument/2006/relationships/slideLayout" Target="../slideLayouts/slideLayout2.xml"/><Relationship Id="rId4" Type="http://schemas.openxmlformats.org/officeDocument/2006/relationships/hyperlink" Target="https://database.guide/what-is-a-foreign-key/" TargetMode="Externa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s://database.guide/what-is-referential-integrity/"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hyperlink" Target="http://www.sisoft.in/"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459455" y="4106483"/>
            <a:ext cx="3430510" cy="784830"/>
          </a:xfrm>
          <a:prstGeom prst="rect">
            <a:avLst/>
          </a:prstGeom>
        </p:spPr>
        <p:txBody>
          <a:bodyPr wrap="square">
            <a:spAutoFit/>
          </a:bodyPr>
          <a:lstStyle/>
          <a:p>
            <a:pPr algn="ctr"/>
            <a:r>
              <a:rPr lang="en-IN" sz="4500" b="1" dirty="0">
                <a:solidFill>
                  <a:srgbClr val="333333"/>
                </a:solidFill>
                <a:latin typeface="Times New Roman" panose="02020603050405020304" pitchFamily="18" charset="0"/>
                <a:cs typeface="Times New Roman" panose="02020603050405020304" pitchFamily="18" charset="0"/>
              </a:rPr>
              <a:t>Databases</a:t>
            </a:r>
            <a:endParaRPr lang="en-IN" sz="4500" b="1" dirty="0">
              <a:latin typeface="Times New Roman" panose="02020603050405020304" pitchFamily="18" charset="0"/>
              <a:cs typeface="Times New Roman" panose="02020603050405020304" pitchFamily="18" charset="0"/>
            </a:endParaRPr>
          </a:p>
        </p:txBody>
      </p:sp>
      <p:pic>
        <p:nvPicPr>
          <p:cNvPr id="19458" name="Picture 2" descr="Image result for databases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6970" y="518808"/>
            <a:ext cx="5715000" cy="3000376"/>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2"/>
          <p:cNvSpPr txBox="1">
            <a:spLocks noChangeAspect="1" noChangeArrowheads="1"/>
          </p:cNvSpPr>
          <p:nvPr/>
        </p:nvSpPr>
        <p:spPr bwMode="auto">
          <a:xfrm>
            <a:off x="2307017" y="5347135"/>
            <a:ext cx="8305800" cy="1066800"/>
          </a:xfrm>
          <a:prstGeom prst="rect">
            <a:avLst/>
          </a:prstGeom>
          <a:noFill/>
          <a:ln w="9525">
            <a:noFill/>
            <a:miter lim="800000"/>
            <a:headEnd/>
            <a:tailEnd/>
          </a:ln>
        </p:spPr>
        <p:txBody>
          <a:bodyPr anchor="ctr">
            <a:normAutofit fontScale="30000" lnSpcReduction="20000"/>
          </a:bodyPr>
          <a:lstStyle/>
          <a:p>
            <a:pPr algn="ctr" fontAlgn="auto">
              <a:spcAft>
                <a:spcPts val="0"/>
              </a:spcAft>
              <a:defRPr/>
            </a:pPr>
            <a:r>
              <a:rPr kumimoji="0" lang="en-US" sz="5400" b="0" dirty="0">
                <a:solidFill>
                  <a:srgbClr val="0070C0"/>
                </a:solidFill>
                <a:effectLst>
                  <a:outerShdw blurRad="38100" dist="38100" dir="2700000" algn="tl">
                    <a:srgbClr val="C0C0C0"/>
                  </a:outerShdw>
                </a:effectLst>
                <a:latin typeface="Calibri"/>
                <a:ea typeface="MS PGothic" panose="020B0600070205080204" pitchFamily="34" charset="-128"/>
              </a:rPr>
              <a:t/>
            </a:r>
            <a:br>
              <a:rPr kumimoji="0" lang="en-US" sz="5400" b="0" dirty="0">
                <a:solidFill>
                  <a:srgbClr val="0070C0"/>
                </a:solidFill>
                <a:effectLst>
                  <a:outerShdw blurRad="38100" dist="38100" dir="2700000" algn="tl">
                    <a:srgbClr val="C0C0C0"/>
                  </a:outerShdw>
                </a:effectLst>
                <a:latin typeface="Calibri"/>
                <a:ea typeface="MS PGothic" panose="020B0600070205080204" pitchFamily="34" charset="-128"/>
              </a:rPr>
            </a:br>
            <a:r>
              <a:rPr kumimoji="0" lang="en-US" sz="5400" b="0" dirty="0">
                <a:solidFill>
                  <a:srgbClr val="0070C0"/>
                </a:solidFill>
                <a:effectLst>
                  <a:outerShdw blurRad="38100" dist="38100" dir="2700000" algn="tl">
                    <a:srgbClr val="C0C0C0"/>
                  </a:outerShdw>
                </a:effectLst>
                <a:latin typeface="Calibri"/>
                <a:ea typeface="MS PGothic" panose="020B0600070205080204" pitchFamily="34" charset="-128"/>
              </a:rPr>
              <a:t>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Sisoft</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Technologies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Pvt</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Ltd</a:t>
            </a:r>
          </a:p>
          <a:p>
            <a:pPr algn="ctr" fontAlgn="auto">
              <a:spcAft>
                <a:spcPts val="0"/>
              </a:spcAft>
              <a:defRPr/>
            </a:pP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SRC E7,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Shipra</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Riviera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Bazar</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Gyan</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Khand-3,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Indirapuram</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Ghaziabad</a:t>
            </a:r>
          </a:p>
          <a:p>
            <a:pPr algn="ctr" fontAlgn="auto">
              <a:spcAft>
                <a:spcPts val="0"/>
              </a:spcAft>
              <a:defRPr/>
            </a:pP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Website: </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hlinkClick r:id="rId3"/>
              </a:rPr>
              <a:t>www.sisoft.in</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Email:info@sisoft.in</a:t>
            </a:r>
            <a:endPar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endParaRPr>
          </a:p>
          <a:p>
            <a:pPr algn="ctr" fontAlgn="auto">
              <a:spcAft>
                <a:spcPts val="0"/>
              </a:spcAft>
              <a:defRPr/>
            </a:pP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Phone: +91-9999-283-283</a:t>
            </a:r>
          </a:p>
          <a:p>
            <a:pPr algn="ctr" fontAlgn="auto">
              <a:spcAft>
                <a:spcPts val="0"/>
              </a:spcAft>
              <a:defRPr/>
            </a:pPr>
            <a:endPar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endParaRPr>
          </a:p>
        </p:txBody>
      </p:sp>
    </p:spTree>
    <p:extLst>
      <p:ext uri="{BB962C8B-B14F-4D97-AF65-F5344CB8AC3E}">
        <p14:creationId xmlns:p14="http://schemas.microsoft.com/office/powerpoint/2010/main" val="33118446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13691" y="36211"/>
            <a:ext cx="4583306" cy="584775"/>
          </a:xfrm>
          <a:prstGeom prst="rect">
            <a:avLst/>
          </a:prstGeom>
        </p:spPr>
        <p:txBody>
          <a:bodyPr wrap="none">
            <a:spAutoFit/>
          </a:bodyPr>
          <a:lstStyle/>
          <a:p>
            <a:r>
              <a:rPr lang="en-IN" sz="3200" b="1" u="sng" dirty="0" smtClean="0">
                <a:solidFill>
                  <a:srgbClr val="000000"/>
                </a:solidFill>
                <a:latin typeface="Times New Roman" panose="02020603050405020304" pitchFamily="18" charset="0"/>
                <a:cs typeface="Times New Roman" panose="02020603050405020304" pitchFamily="18" charset="0"/>
              </a:rPr>
              <a:t>Database </a:t>
            </a:r>
            <a:r>
              <a:rPr lang="en-IN" sz="3200" b="1" u="sng" dirty="0" err="1" smtClean="0">
                <a:solidFill>
                  <a:srgbClr val="000000"/>
                </a:solidFill>
                <a:latin typeface="Times New Roman" panose="02020603050405020304" pitchFamily="18" charset="0"/>
                <a:cs typeface="Times New Roman" panose="02020603050405020304" pitchFamily="18" charset="0"/>
              </a:rPr>
              <a:t>Sql</a:t>
            </a:r>
            <a:r>
              <a:rPr lang="en-IN" sz="3200" b="1" u="sng" dirty="0" smtClean="0">
                <a:solidFill>
                  <a:srgbClr val="000000"/>
                </a:solidFill>
                <a:latin typeface="Times New Roman" panose="02020603050405020304" pitchFamily="18" charset="0"/>
                <a:cs typeface="Times New Roman" panose="02020603050405020304" pitchFamily="18" charset="0"/>
              </a:rPr>
              <a:t> Commands</a:t>
            </a:r>
            <a:endParaRPr lang="en-IN" sz="3200" b="1" i="0" u="sng" dirty="0">
              <a:solidFill>
                <a:srgbClr val="000000"/>
              </a:solidFill>
              <a:effectLst/>
              <a:latin typeface="Times New Roman" panose="02020603050405020304" pitchFamily="18" charset="0"/>
              <a:cs typeface="Times New Roman" panose="02020603050405020304" pitchFamily="18" charset="0"/>
            </a:endParaRPr>
          </a:p>
        </p:txBody>
      </p:sp>
      <p:sp>
        <p:nvSpPr>
          <p:cNvPr id="5" name="Rectangle 4"/>
          <p:cNvSpPr/>
          <p:nvPr/>
        </p:nvSpPr>
        <p:spPr>
          <a:xfrm>
            <a:off x="1272481" y="1149034"/>
            <a:ext cx="2971839" cy="369332"/>
          </a:xfrm>
          <a:prstGeom prst="rect">
            <a:avLst/>
          </a:prstGeom>
        </p:spPr>
        <p:txBody>
          <a:bodyPr wrap="none">
            <a:spAutoFit/>
          </a:bodyPr>
          <a:lstStyle/>
          <a:p>
            <a:r>
              <a:rPr lang="en-IN" b="1" u="sng" dirty="0">
                <a:solidFill>
                  <a:srgbClr val="000000"/>
                </a:solidFill>
                <a:latin typeface="Lucida Grande"/>
              </a:rPr>
              <a:t>Types of SQL Commands</a:t>
            </a:r>
            <a:endParaRPr lang="en-IN" b="1" i="0" u="sng" dirty="0">
              <a:solidFill>
                <a:srgbClr val="000000"/>
              </a:solidFill>
              <a:effectLst/>
              <a:latin typeface="Lucida Grande"/>
            </a:endParaRPr>
          </a:p>
        </p:txBody>
      </p:sp>
      <p:sp>
        <p:nvSpPr>
          <p:cNvPr id="6" name="Rectangle 5"/>
          <p:cNvSpPr/>
          <p:nvPr/>
        </p:nvSpPr>
        <p:spPr>
          <a:xfrm>
            <a:off x="1272481" y="1681151"/>
            <a:ext cx="10262022" cy="4801314"/>
          </a:xfrm>
          <a:prstGeom prst="rect">
            <a:avLst/>
          </a:prstGeom>
        </p:spPr>
        <p:txBody>
          <a:bodyPr wrap="square">
            <a:spAutoFit/>
          </a:bodyPr>
          <a:lstStyle/>
          <a:p>
            <a:r>
              <a:rPr lang="en-IN" sz="1700" dirty="0">
                <a:solidFill>
                  <a:srgbClr val="000000"/>
                </a:solidFill>
                <a:latin typeface="Times New Roman" panose="02020603050405020304" pitchFamily="18" charset="0"/>
                <a:cs typeface="Times New Roman" panose="02020603050405020304" pitchFamily="18" charset="0"/>
              </a:rPr>
              <a:t>The following sections discuss the basic categories of commands used in SQL to perform various functions. These functions include building database objects, manipulating objects, populating database tables with data, updating existing data in tables, deleting data, performing database queries, controlling database access, and overall database administration</a:t>
            </a:r>
            <a:r>
              <a:rPr lang="en-IN" sz="1700" dirty="0" smtClean="0">
                <a:solidFill>
                  <a:srgbClr val="000000"/>
                </a:solidFill>
                <a:latin typeface="Times New Roman" panose="02020603050405020304" pitchFamily="18" charset="0"/>
                <a:cs typeface="Times New Roman" panose="02020603050405020304" pitchFamily="18" charset="0"/>
              </a:rPr>
              <a:t>.</a:t>
            </a:r>
          </a:p>
          <a:p>
            <a:endParaRPr lang="en-IN" sz="1700" dirty="0">
              <a:solidFill>
                <a:srgbClr val="000000"/>
              </a:solidFill>
              <a:latin typeface="Times New Roman" panose="02020603050405020304" pitchFamily="18" charset="0"/>
              <a:cs typeface="Times New Roman" panose="02020603050405020304" pitchFamily="18" charset="0"/>
            </a:endParaRPr>
          </a:p>
          <a:p>
            <a:r>
              <a:rPr lang="en-IN" sz="1700" dirty="0">
                <a:solidFill>
                  <a:srgbClr val="000000"/>
                </a:solidFill>
                <a:latin typeface="Times New Roman" panose="02020603050405020304" pitchFamily="18" charset="0"/>
                <a:cs typeface="Times New Roman" panose="02020603050405020304" pitchFamily="18" charset="0"/>
              </a:rPr>
              <a:t>The main categories </a:t>
            </a:r>
            <a:r>
              <a:rPr lang="en-IN" sz="1700" dirty="0" smtClean="0">
                <a:solidFill>
                  <a:srgbClr val="000000"/>
                </a:solidFill>
                <a:latin typeface="Times New Roman" panose="02020603050405020304" pitchFamily="18" charset="0"/>
                <a:cs typeface="Times New Roman" panose="02020603050405020304" pitchFamily="18" charset="0"/>
              </a:rPr>
              <a:t>are:-</a:t>
            </a:r>
          </a:p>
          <a:p>
            <a:endParaRPr lang="en-IN" sz="17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DDL (Data Definition Language</a:t>
            </a:r>
            <a:r>
              <a:rPr lang="en-IN" sz="1700" dirty="0" smtClean="0">
                <a:solidFill>
                  <a:srgbClr val="000000"/>
                </a:solidFill>
                <a:latin typeface="Times New Roman" panose="02020603050405020304" pitchFamily="18" charset="0"/>
                <a:cs typeface="Times New Roman" panose="02020603050405020304" pitchFamily="18" charset="0"/>
              </a:rPr>
              <a:t>)</a:t>
            </a:r>
          </a:p>
          <a:p>
            <a:endParaRPr lang="en-IN" sz="17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DML (Data Manipulation Language</a:t>
            </a:r>
            <a:r>
              <a:rPr lang="en-IN" sz="1700" dirty="0" smtClean="0">
                <a:solidFill>
                  <a:srgbClr val="000000"/>
                </a:solidFill>
                <a:latin typeface="Times New Roman" panose="02020603050405020304" pitchFamily="18" charset="0"/>
                <a:cs typeface="Times New Roman" panose="02020603050405020304" pitchFamily="18" charset="0"/>
              </a:rPr>
              <a:t>)</a:t>
            </a:r>
          </a:p>
          <a:p>
            <a:endParaRPr lang="en-IN" sz="17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DQL (Data Query Language</a:t>
            </a:r>
            <a:r>
              <a:rPr lang="en-IN" sz="1700" dirty="0" smtClean="0">
                <a:solidFill>
                  <a:srgbClr val="000000"/>
                </a:solidFill>
                <a:latin typeface="Times New Roman" panose="02020603050405020304" pitchFamily="18" charset="0"/>
                <a:cs typeface="Times New Roman" panose="02020603050405020304" pitchFamily="18" charset="0"/>
              </a:rPr>
              <a:t>)</a:t>
            </a:r>
          </a:p>
          <a:p>
            <a:endParaRPr lang="en-IN" sz="17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DCL (Data Control Language</a:t>
            </a:r>
            <a:r>
              <a:rPr lang="en-IN" sz="1700" dirty="0" smtClean="0">
                <a:solidFill>
                  <a:srgbClr val="000000"/>
                </a:solidFill>
                <a:latin typeface="Times New Roman" panose="02020603050405020304" pitchFamily="18" charset="0"/>
                <a:cs typeface="Times New Roman" panose="02020603050405020304" pitchFamily="18" charset="0"/>
              </a:rPr>
              <a:t>)</a:t>
            </a:r>
          </a:p>
          <a:p>
            <a:endParaRPr lang="en-IN" sz="17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Data administration </a:t>
            </a:r>
            <a:r>
              <a:rPr lang="en-IN" sz="1700" dirty="0" smtClean="0">
                <a:solidFill>
                  <a:srgbClr val="000000"/>
                </a:solidFill>
                <a:latin typeface="Times New Roman" panose="02020603050405020304" pitchFamily="18" charset="0"/>
                <a:cs typeface="Times New Roman" panose="02020603050405020304" pitchFamily="18" charset="0"/>
              </a:rPr>
              <a:t>commands</a:t>
            </a:r>
          </a:p>
          <a:p>
            <a:endParaRPr lang="en-IN" sz="17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Transactional control commands</a:t>
            </a:r>
            <a:endParaRPr lang="en-IN" sz="1700" b="0" i="0"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119388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89463" y="810709"/>
            <a:ext cx="10276114" cy="1138773"/>
          </a:xfrm>
          <a:prstGeom prst="rect">
            <a:avLst/>
          </a:prstGeom>
        </p:spPr>
        <p:txBody>
          <a:bodyPr wrap="square">
            <a:spAutoFit/>
          </a:bodyPr>
          <a:lstStyle/>
          <a:p>
            <a:pPr lvl="0" defTabSz="914400" eaLnBrk="0" fontAlgn="base" hangingPunct="0">
              <a:spcBef>
                <a:spcPct val="0"/>
              </a:spcBef>
              <a:spcAft>
                <a:spcPct val="0"/>
              </a:spcAft>
            </a:pPr>
            <a:r>
              <a:rPr lang="en-US" altLang="en-US" sz="1700" b="1" i="1" u="sng" dirty="0">
                <a:solidFill>
                  <a:srgbClr val="000000"/>
                </a:solidFill>
                <a:latin typeface="Times New Roman" panose="02020603050405020304" pitchFamily="18" charset="0"/>
                <a:cs typeface="Times New Roman" panose="02020603050405020304" pitchFamily="18" charset="0"/>
              </a:rPr>
              <a:t>Data Definition Language, </a:t>
            </a:r>
            <a:r>
              <a:rPr lang="en-US" altLang="en-US" sz="1700" b="1" i="1" u="sng" dirty="0" smtClean="0">
                <a:solidFill>
                  <a:srgbClr val="000000"/>
                </a:solidFill>
                <a:latin typeface="Times New Roman" panose="02020603050405020304" pitchFamily="18" charset="0"/>
                <a:cs typeface="Times New Roman" panose="02020603050405020304" pitchFamily="18" charset="0"/>
              </a:rPr>
              <a:t>DDL</a:t>
            </a:r>
            <a:r>
              <a:rPr lang="en-US" altLang="en-US" sz="1700" b="1" u="sng" dirty="0" smtClean="0">
                <a:solidFill>
                  <a:srgbClr val="000000"/>
                </a:solidFill>
                <a:latin typeface="Times New Roman" panose="02020603050405020304" pitchFamily="18" charset="0"/>
                <a:cs typeface="Times New Roman" panose="02020603050405020304" pitchFamily="18" charset="0"/>
              </a:rPr>
              <a:t>:-</a:t>
            </a:r>
            <a:r>
              <a:rPr lang="en-US" altLang="en-US" sz="1700" b="1" dirty="0" smtClean="0">
                <a:solidFill>
                  <a:srgbClr val="000000"/>
                </a:solidFill>
                <a:latin typeface="Times New Roman" panose="02020603050405020304" pitchFamily="18" charset="0"/>
                <a:cs typeface="Times New Roman" panose="02020603050405020304" pitchFamily="18" charset="0"/>
              </a:rPr>
              <a:t>  </a:t>
            </a:r>
            <a:r>
              <a:rPr lang="en-US" altLang="en-US" sz="1700" dirty="0" smtClean="0">
                <a:solidFill>
                  <a:srgbClr val="000000"/>
                </a:solidFill>
                <a:latin typeface="Times New Roman" panose="02020603050405020304" pitchFamily="18" charset="0"/>
                <a:cs typeface="Times New Roman" panose="02020603050405020304" pitchFamily="18" charset="0"/>
              </a:rPr>
              <a:t>It</a:t>
            </a:r>
            <a:r>
              <a:rPr lang="en-US" altLang="en-US" sz="1700" b="1" dirty="0" smtClean="0">
                <a:solidFill>
                  <a:srgbClr val="000000"/>
                </a:solidFill>
                <a:latin typeface="Times New Roman" panose="02020603050405020304" pitchFamily="18" charset="0"/>
                <a:cs typeface="Times New Roman" panose="02020603050405020304" pitchFamily="18" charset="0"/>
              </a:rPr>
              <a:t> </a:t>
            </a:r>
            <a:r>
              <a:rPr lang="en-US" altLang="en-US" sz="1700" dirty="0" smtClean="0">
                <a:solidFill>
                  <a:srgbClr val="000000"/>
                </a:solidFill>
                <a:latin typeface="Times New Roman" panose="02020603050405020304" pitchFamily="18" charset="0"/>
                <a:cs typeface="Times New Roman" panose="02020603050405020304" pitchFamily="18" charset="0"/>
              </a:rPr>
              <a:t>is </a:t>
            </a:r>
            <a:r>
              <a:rPr lang="en-US" altLang="en-US" sz="1700" dirty="0">
                <a:solidFill>
                  <a:srgbClr val="000000"/>
                </a:solidFill>
                <a:latin typeface="Times New Roman" panose="02020603050405020304" pitchFamily="18" charset="0"/>
                <a:cs typeface="Times New Roman" panose="02020603050405020304" pitchFamily="18" charset="0"/>
              </a:rPr>
              <a:t>the part of SQL that allows a database user to create and restructure database objects, such as the creation or the deletion of a </a:t>
            </a:r>
            <a:r>
              <a:rPr lang="en-US" altLang="en-US" sz="1700" dirty="0" smtClean="0">
                <a:solidFill>
                  <a:srgbClr val="000000"/>
                </a:solidFill>
                <a:latin typeface="Times New Roman" panose="02020603050405020304" pitchFamily="18" charset="0"/>
                <a:cs typeface="Times New Roman" panose="02020603050405020304" pitchFamily="18" charset="0"/>
              </a:rPr>
              <a:t>table.</a:t>
            </a:r>
            <a:endParaRPr lang="en-US" altLang="en-US" sz="1700" dirty="0" smtClean="0">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endParaRPr lang="en-US" altLang="en-US" sz="1700" dirty="0">
              <a:solidFill>
                <a:srgbClr val="000000"/>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700" dirty="0" smtClean="0">
                <a:solidFill>
                  <a:srgbClr val="000000"/>
                </a:solidFill>
                <a:latin typeface="Times New Roman" panose="02020603050405020304" pitchFamily="18" charset="0"/>
                <a:cs typeface="Times New Roman" panose="02020603050405020304" pitchFamily="18" charset="0"/>
              </a:rPr>
              <a:t>Some </a:t>
            </a:r>
            <a:r>
              <a:rPr lang="en-US" altLang="en-US" sz="1700" dirty="0">
                <a:solidFill>
                  <a:srgbClr val="000000"/>
                </a:solidFill>
                <a:latin typeface="Times New Roman" panose="02020603050405020304" pitchFamily="18" charset="0"/>
                <a:cs typeface="Times New Roman" panose="02020603050405020304" pitchFamily="18" charset="0"/>
              </a:rPr>
              <a:t>of the most fundamental DDL commands discussed during following hours include the following:</a:t>
            </a:r>
          </a:p>
        </p:txBody>
      </p:sp>
      <p:sp>
        <p:nvSpPr>
          <p:cNvPr id="6" name="Rectangle 5"/>
          <p:cNvSpPr/>
          <p:nvPr/>
        </p:nvSpPr>
        <p:spPr>
          <a:xfrm>
            <a:off x="1689463" y="2502599"/>
            <a:ext cx="1679178" cy="307777"/>
          </a:xfrm>
          <a:prstGeom prst="rect">
            <a:avLst/>
          </a:prstGeom>
        </p:spPr>
        <p:txBody>
          <a:bodyPr wrap="none">
            <a:spAutoFit/>
          </a:bodyPr>
          <a:lstStyle/>
          <a:p>
            <a:pPr lvl="1" indent="-457200" defTabSz="914400" eaLnBrk="0" fontAlgn="base" hangingPunct="0">
              <a:spcBef>
                <a:spcPct val="0"/>
              </a:spcBef>
              <a:spcAft>
                <a:spcPct val="0"/>
              </a:spcAft>
            </a:pPr>
            <a:r>
              <a:rPr lang="en-US" altLang="en-US" sz="1400" b="1" dirty="0">
                <a:solidFill>
                  <a:srgbClr val="000000"/>
                </a:solidFill>
                <a:latin typeface="Times New Roman" panose="02020603050405020304" pitchFamily="18" charset="0"/>
                <a:cs typeface="Times New Roman" panose="02020603050405020304" pitchFamily="18" charset="0"/>
              </a:rPr>
              <a:t>CREATE </a:t>
            </a:r>
            <a:r>
              <a:rPr lang="en-US" altLang="en-US" sz="1400" b="1" dirty="0" smtClean="0">
                <a:solidFill>
                  <a:srgbClr val="000000"/>
                </a:solidFill>
                <a:latin typeface="Times New Roman" panose="02020603050405020304" pitchFamily="18" charset="0"/>
                <a:cs typeface="Times New Roman" panose="02020603050405020304" pitchFamily="18" charset="0"/>
              </a:rPr>
              <a:t>TABLE:-</a:t>
            </a:r>
            <a:endParaRPr lang="en-US" altLang="en-US" sz="1400" b="1" dirty="0">
              <a:solidFill>
                <a:srgbClr val="0000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1689463" y="2854040"/>
            <a:ext cx="5991497" cy="1061829"/>
          </a:xfrm>
          <a:prstGeom prst="rect">
            <a:avLst/>
          </a:prstGeom>
        </p:spPr>
        <p:txBody>
          <a:bodyPr wrap="square">
            <a:spAutoFit/>
          </a:bodyPr>
          <a:lstStyle/>
          <a:p>
            <a:r>
              <a:rPr lang="en-IN" sz="1500" b="1" dirty="0">
                <a:solidFill>
                  <a:srgbClr val="000000"/>
                </a:solidFill>
                <a:latin typeface="verdana" panose="020B0604030504040204" pitchFamily="34" charset="0"/>
              </a:rPr>
              <a:t>Syntax:</a:t>
            </a:r>
            <a:endParaRPr lang="en-IN" sz="1500" dirty="0">
              <a:solidFill>
                <a:srgbClr val="000000"/>
              </a:solidFill>
              <a:latin typeface="verdana" panose="020B0604030504040204" pitchFamily="34" charset="0"/>
            </a:endParaRPr>
          </a:p>
          <a:p>
            <a:r>
              <a:rPr lang="en-IN" sz="1500" dirty="0">
                <a:solidFill>
                  <a:srgbClr val="000000"/>
                </a:solidFill>
                <a:latin typeface="Times New Roman" panose="02020603050405020304" pitchFamily="18" charset="0"/>
                <a:cs typeface="Times New Roman" panose="02020603050405020304" pitchFamily="18" charset="0"/>
              </a:rPr>
              <a:t>Following is a generic syntax for creating a MySQL table in the database</a:t>
            </a:r>
            <a:r>
              <a:rPr lang="en-IN" sz="1500" dirty="0" smtClean="0">
                <a:solidFill>
                  <a:srgbClr val="000000"/>
                </a:solidFill>
                <a:latin typeface="Times New Roman" panose="02020603050405020304" pitchFamily="18" charset="0"/>
                <a:cs typeface="Times New Roman" panose="02020603050405020304" pitchFamily="18" charset="0"/>
              </a:rPr>
              <a:t>.</a:t>
            </a:r>
          </a:p>
          <a:p>
            <a:endParaRPr lang="en-IN" sz="1500" dirty="0">
              <a:solidFill>
                <a:srgbClr val="000000"/>
              </a:solidFill>
              <a:latin typeface="Times New Roman" panose="02020603050405020304" pitchFamily="18" charset="0"/>
              <a:cs typeface="Times New Roman" panose="02020603050405020304" pitchFamily="18" charset="0"/>
            </a:endParaRPr>
          </a:p>
          <a:p>
            <a:pPr>
              <a:buFont typeface="+mj-lt"/>
              <a:buAutoNum type="arabicPeriod"/>
            </a:pPr>
            <a:r>
              <a:rPr lang="en-IN" sz="1500" b="1" dirty="0">
                <a:solidFill>
                  <a:srgbClr val="006699"/>
                </a:solidFill>
                <a:latin typeface="Times New Roman" panose="02020603050405020304" pitchFamily="18" charset="0"/>
                <a:cs typeface="Times New Roman" panose="02020603050405020304" pitchFamily="18" charset="0"/>
              </a:rPr>
              <a:t>CREATE</a:t>
            </a:r>
            <a:r>
              <a:rPr lang="en-IN" sz="1500" dirty="0">
                <a:solidFill>
                  <a:srgbClr val="000000"/>
                </a:solidFill>
                <a:latin typeface="Times New Roman" panose="02020603050405020304" pitchFamily="18" charset="0"/>
                <a:cs typeface="Times New Roman" panose="02020603050405020304" pitchFamily="18" charset="0"/>
              </a:rPr>
              <a:t> </a:t>
            </a:r>
            <a:r>
              <a:rPr lang="en-IN" sz="1500" b="1" dirty="0">
                <a:solidFill>
                  <a:srgbClr val="006699"/>
                </a:solidFill>
                <a:latin typeface="Times New Roman" panose="02020603050405020304" pitchFamily="18" charset="0"/>
                <a:cs typeface="Times New Roman" panose="02020603050405020304" pitchFamily="18" charset="0"/>
              </a:rPr>
              <a:t>TABLE</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err="1">
                <a:solidFill>
                  <a:srgbClr val="000000"/>
                </a:solidFill>
                <a:latin typeface="Times New Roman" panose="02020603050405020304" pitchFamily="18" charset="0"/>
                <a:cs typeface="Times New Roman" panose="02020603050405020304" pitchFamily="18" charset="0"/>
              </a:rPr>
              <a:t>table_name</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err="1">
                <a:solidFill>
                  <a:srgbClr val="000000"/>
                </a:solidFill>
                <a:latin typeface="Times New Roman" panose="02020603050405020304" pitchFamily="18" charset="0"/>
                <a:cs typeface="Times New Roman" panose="02020603050405020304" pitchFamily="18" charset="0"/>
              </a:rPr>
              <a:t>column_name</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err="1">
                <a:solidFill>
                  <a:srgbClr val="000000"/>
                </a:solidFill>
                <a:latin typeface="Times New Roman" panose="02020603050405020304" pitchFamily="18" charset="0"/>
                <a:cs typeface="Times New Roman" panose="02020603050405020304" pitchFamily="18" charset="0"/>
              </a:rPr>
              <a:t>column_type</a:t>
            </a:r>
            <a:r>
              <a:rPr lang="en-IN" sz="1500" dirty="0">
                <a:solidFill>
                  <a:srgbClr val="000000"/>
                </a:solidFill>
                <a:latin typeface="Times New Roman" panose="02020603050405020304" pitchFamily="18" charset="0"/>
                <a:cs typeface="Times New Roman" panose="02020603050405020304" pitchFamily="18" charset="0"/>
              </a:rPr>
              <a:t>...); </a:t>
            </a:r>
            <a:r>
              <a:rPr lang="en-IN" dirty="0">
                <a:solidFill>
                  <a:srgbClr val="000000"/>
                </a:solidFill>
                <a:latin typeface="verdana" panose="020B0604030504040204" pitchFamily="34" charset="0"/>
              </a:rPr>
              <a:t>  </a:t>
            </a:r>
            <a:endParaRPr lang="en-IN" b="0" i="0" dirty="0">
              <a:solidFill>
                <a:srgbClr val="000000"/>
              </a:solidFill>
              <a:effectLst/>
              <a:latin typeface="verdana" panose="020B0604030504040204" pitchFamily="34" charset="0"/>
            </a:endParaRPr>
          </a:p>
        </p:txBody>
      </p:sp>
      <p:sp>
        <p:nvSpPr>
          <p:cNvPr id="8" name="Rectangle 7"/>
          <p:cNvSpPr/>
          <p:nvPr/>
        </p:nvSpPr>
        <p:spPr>
          <a:xfrm>
            <a:off x="1689463" y="4061744"/>
            <a:ext cx="6096000" cy="1938992"/>
          </a:xfrm>
          <a:prstGeom prst="rect">
            <a:avLst/>
          </a:prstGeom>
        </p:spPr>
        <p:txBody>
          <a:bodyPr>
            <a:spAutoFit/>
          </a:bodyPr>
          <a:lstStyle/>
          <a:p>
            <a:r>
              <a:rPr lang="en-IN" sz="1500" b="1" dirty="0">
                <a:solidFill>
                  <a:srgbClr val="000000"/>
                </a:solidFill>
                <a:latin typeface="Times New Roman" panose="02020603050405020304" pitchFamily="18" charset="0"/>
                <a:cs typeface="Times New Roman" panose="02020603050405020304" pitchFamily="18" charset="0"/>
              </a:rPr>
              <a:t>Example:</a:t>
            </a:r>
            <a:endParaRPr lang="en-IN" sz="1500" dirty="0">
              <a:solidFill>
                <a:srgbClr val="000000"/>
              </a:solidFill>
              <a:latin typeface="Times New Roman" panose="02020603050405020304" pitchFamily="18" charset="0"/>
              <a:cs typeface="Times New Roman" panose="02020603050405020304" pitchFamily="18" charset="0"/>
            </a:endParaRPr>
          </a:p>
          <a:p>
            <a:r>
              <a:rPr lang="en-IN" sz="1500" dirty="0">
                <a:solidFill>
                  <a:srgbClr val="000000"/>
                </a:solidFill>
                <a:latin typeface="Times New Roman" panose="02020603050405020304" pitchFamily="18" charset="0"/>
                <a:cs typeface="Times New Roman" panose="02020603050405020304" pitchFamily="18" charset="0"/>
              </a:rPr>
              <a:t>Here, we will create a table named "</a:t>
            </a:r>
            <a:r>
              <a:rPr lang="en-IN" sz="1500" dirty="0" err="1">
                <a:solidFill>
                  <a:srgbClr val="000000"/>
                </a:solidFill>
                <a:latin typeface="Times New Roman" panose="02020603050405020304" pitchFamily="18" charset="0"/>
                <a:cs typeface="Times New Roman" panose="02020603050405020304" pitchFamily="18" charset="0"/>
              </a:rPr>
              <a:t>cus_tbl</a:t>
            </a:r>
            <a:r>
              <a:rPr lang="en-IN" sz="1500" dirty="0">
                <a:solidFill>
                  <a:srgbClr val="000000"/>
                </a:solidFill>
                <a:latin typeface="Times New Roman" panose="02020603050405020304" pitchFamily="18" charset="0"/>
                <a:cs typeface="Times New Roman" panose="02020603050405020304" pitchFamily="18" charset="0"/>
              </a:rPr>
              <a:t>" in the database "customers".</a:t>
            </a:r>
          </a:p>
          <a:p>
            <a:pPr>
              <a:buFont typeface="+mj-lt"/>
              <a:buAutoNum type="arabicPeriod"/>
            </a:pPr>
            <a:r>
              <a:rPr lang="en-IN" sz="1500" b="1" dirty="0">
                <a:solidFill>
                  <a:srgbClr val="006699"/>
                </a:solidFill>
                <a:latin typeface="Times New Roman" panose="02020603050405020304" pitchFamily="18" charset="0"/>
                <a:cs typeface="Times New Roman" panose="02020603050405020304" pitchFamily="18" charset="0"/>
              </a:rPr>
              <a:t>CREATE</a:t>
            </a:r>
            <a:r>
              <a:rPr lang="en-IN" sz="1500" dirty="0">
                <a:solidFill>
                  <a:srgbClr val="000000"/>
                </a:solidFill>
                <a:latin typeface="Times New Roman" panose="02020603050405020304" pitchFamily="18" charset="0"/>
                <a:cs typeface="Times New Roman" panose="02020603050405020304" pitchFamily="18" charset="0"/>
              </a:rPr>
              <a:t> </a:t>
            </a:r>
            <a:r>
              <a:rPr lang="en-IN" sz="1500" b="1" dirty="0">
                <a:solidFill>
                  <a:srgbClr val="006699"/>
                </a:solidFill>
                <a:latin typeface="Times New Roman" panose="02020603050405020304" pitchFamily="18" charset="0"/>
                <a:cs typeface="Times New Roman" panose="02020603050405020304" pitchFamily="18" charset="0"/>
              </a:rPr>
              <a:t>TABLE</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err="1">
                <a:solidFill>
                  <a:srgbClr val="000000"/>
                </a:solidFill>
                <a:latin typeface="Times New Roman" panose="02020603050405020304" pitchFamily="18" charset="0"/>
                <a:cs typeface="Times New Roman" panose="02020603050405020304" pitchFamily="18" charset="0"/>
              </a:rPr>
              <a:t>cus_tbl</a:t>
            </a:r>
            <a:r>
              <a:rPr lang="en-IN" sz="15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   </a:t>
            </a:r>
            <a:r>
              <a:rPr lang="en-IN" sz="1500" dirty="0" err="1">
                <a:solidFill>
                  <a:srgbClr val="000000"/>
                </a:solidFill>
                <a:latin typeface="Times New Roman" panose="02020603050405020304" pitchFamily="18" charset="0"/>
                <a:cs typeface="Times New Roman" panose="02020603050405020304" pitchFamily="18" charset="0"/>
              </a:rPr>
              <a:t>cus_id</a:t>
            </a:r>
            <a:r>
              <a:rPr lang="en-IN" sz="1500" dirty="0">
                <a:solidFill>
                  <a:srgbClr val="000000"/>
                </a:solidFill>
                <a:latin typeface="Times New Roman" panose="02020603050405020304" pitchFamily="18" charset="0"/>
                <a:cs typeface="Times New Roman" panose="02020603050405020304" pitchFamily="18" charset="0"/>
              </a:rPr>
              <a:t> </a:t>
            </a:r>
            <a:r>
              <a:rPr lang="en-IN" sz="1500" b="1" dirty="0">
                <a:solidFill>
                  <a:srgbClr val="006699"/>
                </a:solidFill>
                <a:latin typeface="Times New Roman" panose="02020603050405020304" pitchFamily="18" charset="0"/>
                <a:cs typeface="Times New Roman" panose="02020603050405020304" pitchFamily="18" charset="0"/>
              </a:rPr>
              <a:t>INT</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a:solidFill>
                  <a:srgbClr val="808080"/>
                </a:solidFill>
                <a:latin typeface="Times New Roman" panose="02020603050405020304" pitchFamily="18" charset="0"/>
                <a:cs typeface="Times New Roman" panose="02020603050405020304" pitchFamily="18" charset="0"/>
              </a:rPr>
              <a:t>NOT</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a:solidFill>
                  <a:srgbClr val="808080"/>
                </a:solidFill>
                <a:latin typeface="Times New Roman" panose="02020603050405020304" pitchFamily="18" charset="0"/>
                <a:cs typeface="Times New Roman" panose="02020603050405020304" pitchFamily="18" charset="0"/>
              </a:rPr>
              <a:t>NULL</a:t>
            </a:r>
            <a:r>
              <a:rPr lang="en-IN" sz="1500" dirty="0">
                <a:solidFill>
                  <a:srgbClr val="000000"/>
                </a:solidFill>
                <a:latin typeface="Times New Roman" panose="02020603050405020304" pitchFamily="18" charset="0"/>
                <a:cs typeface="Times New Roman" panose="02020603050405020304" pitchFamily="18" charset="0"/>
              </a:rPr>
              <a:t> AUTO_INCREMENT,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   </a:t>
            </a:r>
            <a:r>
              <a:rPr lang="en-IN" sz="1500" dirty="0" err="1">
                <a:solidFill>
                  <a:srgbClr val="000000"/>
                </a:solidFill>
                <a:latin typeface="Times New Roman" panose="02020603050405020304" pitchFamily="18" charset="0"/>
                <a:cs typeface="Times New Roman" panose="02020603050405020304" pitchFamily="18" charset="0"/>
              </a:rPr>
              <a:t>cus_firstname</a:t>
            </a:r>
            <a:r>
              <a:rPr lang="en-IN" sz="1500" dirty="0">
                <a:solidFill>
                  <a:srgbClr val="000000"/>
                </a:solidFill>
                <a:latin typeface="Times New Roman" panose="02020603050405020304" pitchFamily="18" charset="0"/>
                <a:cs typeface="Times New Roman" panose="02020603050405020304" pitchFamily="18" charset="0"/>
              </a:rPr>
              <a:t> </a:t>
            </a:r>
            <a:r>
              <a:rPr lang="en-IN" sz="1500" b="1" dirty="0">
                <a:solidFill>
                  <a:srgbClr val="006699"/>
                </a:solidFill>
                <a:latin typeface="Times New Roman" panose="02020603050405020304" pitchFamily="18" charset="0"/>
                <a:cs typeface="Times New Roman" panose="02020603050405020304" pitchFamily="18" charset="0"/>
              </a:rPr>
              <a:t>VARCHAR</a:t>
            </a:r>
            <a:r>
              <a:rPr lang="en-IN" sz="1500" dirty="0">
                <a:solidFill>
                  <a:srgbClr val="000000"/>
                </a:solidFill>
                <a:latin typeface="Times New Roman" panose="02020603050405020304" pitchFamily="18" charset="0"/>
                <a:cs typeface="Times New Roman" panose="02020603050405020304" pitchFamily="18" charset="0"/>
              </a:rPr>
              <a:t>(100) </a:t>
            </a:r>
            <a:r>
              <a:rPr lang="en-IN" sz="1500" dirty="0">
                <a:solidFill>
                  <a:srgbClr val="808080"/>
                </a:solidFill>
                <a:latin typeface="Times New Roman" panose="02020603050405020304" pitchFamily="18" charset="0"/>
                <a:cs typeface="Times New Roman" panose="02020603050405020304" pitchFamily="18" charset="0"/>
              </a:rPr>
              <a:t>NOT</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a:solidFill>
                  <a:srgbClr val="808080"/>
                </a:solidFill>
                <a:latin typeface="Times New Roman" panose="02020603050405020304" pitchFamily="18" charset="0"/>
                <a:cs typeface="Times New Roman" panose="02020603050405020304" pitchFamily="18" charset="0"/>
              </a:rPr>
              <a:t>NULL</a:t>
            </a:r>
            <a:r>
              <a:rPr lang="en-IN" sz="15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   </a:t>
            </a:r>
            <a:r>
              <a:rPr lang="en-IN" sz="1500" dirty="0" err="1">
                <a:solidFill>
                  <a:srgbClr val="000000"/>
                </a:solidFill>
                <a:latin typeface="Times New Roman" panose="02020603050405020304" pitchFamily="18" charset="0"/>
                <a:cs typeface="Times New Roman" panose="02020603050405020304" pitchFamily="18" charset="0"/>
              </a:rPr>
              <a:t>cus_surname</a:t>
            </a:r>
            <a:r>
              <a:rPr lang="en-IN" sz="1500" dirty="0">
                <a:solidFill>
                  <a:srgbClr val="000000"/>
                </a:solidFill>
                <a:latin typeface="Times New Roman" panose="02020603050405020304" pitchFamily="18" charset="0"/>
                <a:cs typeface="Times New Roman" panose="02020603050405020304" pitchFamily="18" charset="0"/>
              </a:rPr>
              <a:t> </a:t>
            </a:r>
            <a:r>
              <a:rPr lang="en-IN" sz="1500" b="1" dirty="0">
                <a:solidFill>
                  <a:srgbClr val="006699"/>
                </a:solidFill>
                <a:latin typeface="Times New Roman" panose="02020603050405020304" pitchFamily="18" charset="0"/>
                <a:cs typeface="Times New Roman" panose="02020603050405020304" pitchFamily="18" charset="0"/>
              </a:rPr>
              <a:t>VARCHAR</a:t>
            </a:r>
            <a:r>
              <a:rPr lang="en-IN" sz="1500" dirty="0">
                <a:solidFill>
                  <a:srgbClr val="000000"/>
                </a:solidFill>
                <a:latin typeface="Times New Roman" panose="02020603050405020304" pitchFamily="18" charset="0"/>
                <a:cs typeface="Times New Roman" panose="02020603050405020304" pitchFamily="18" charset="0"/>
              </a:rPr>
              <a:t>(100) </a:t>
            </a:r>
            <a:r>
              <a:rPr lang="en-IN" sz="1500" dirty="0">
                <a:solidFill>
                  <a:srgbClr val="808080"/>
                </a:solidFill>
                <a:latin typeface="Times New Roman" panose="02020603050405020304" pitchFamily="18" charset="0"/>
                <a:cs typeface="Times New Roman" panose="02020603050405020304" pitchFamily="18" charset="0"/>
              </a:rPr>
              <a:t>NOT</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a:solidFill>
                  <a:srgbClr val="808080"/>
                </a:solidFill>
                <a:latin typeface="Times New Roman" panose="02020603050405020304" pitchFamily="18" charset="0"/>
                <a:cs typeface="Times New Roman" panose="02020603050405020304" pitchFamily="18" charset="0"/>
              </a:rPr>
              <a:t>NULL</a:t>
            </a:r>
            <a:r>
              <a:rPr lang="en-IN" sz="15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   </a:t>
            </a:r>
            <a:r>
              <a:rPr lang="en-IN" sz="1500" b="1" dirty="0">
                <a:solidFill>
                  <a:srgbClr val="006699"/>
                </a:solidFill>
                <a:latin typeface="Times New Roman" panose="02020603050405020304" pitchFamily="18" charset="0"/>
                <a:cs typeface="Times New Roman" panose="02020603050405020304" pitchFamily="18" charset="0"/>
              </a:rPr>
              <a:t>PRIMARY</a:t>
            </a:r>
            <a:r>
              <a:rPr lang="en-IN" sz="1500" dirty="0">
                <a:solidFill>
                  <a:srgbClr val="000000"/>
                </a:solidFill>
                <a:latin typeface="Times New Roman" panose="02020603050405020304" pitchFamily="18" charset="0"/>
                <a:cs typeface="Times New Roman" panose="02020603050405020304" pitchFamily="18" charset="0"/>
              </a:rPr>
              <a:t> </a:t>
            </a:r>
            <a:r>
              <a:rPr lang="en-IN" sz="1500" b="1" dirty="0">
                <a:solidFill>
                  <a:srgbClr val="006699"/>
                </a:solidFill>
                <a:latin typeface="Times New Roman" panose="02020603050405020304" pitchFamily="18" charset="0"/>
                <a:cs typeface="Times New Roman" panose="02020603050405020304" pitchFamily="18" charset="0"/>
              </a:rPr>
              <a:t>KEY</a:t>
            </a:r>
            <a:r>
              <a:rPr lang="en-IN" sz="1500" dirty="0">
                <a:solidFill>
                  <a:srgbClr val="000000"/>
                </a:solidFill>
                <a:latin typeface="Times New Roman" panose="02020603050405020304" pitchFamily="18" charset="0"/>
                <a:cs typeface="Times New Roman" panose="02020603050405020304" pitchFamily="18" charset="0"/>
              </a:rPr>
              <a:t> ( </a:t>
            </a:r>
            <a:r>
              <a:rPr lang="en-IN" sz="1500" dirty="0" err="1">
                <a:solidFill>
                  <a:srgbClr val="000000"/>
                </a:solidFill>
                <a:latin typeface="Times New Roman" panose="02020603050405020304" pitchFamily="18" charset="0"/>
                <a:cs typeface="Times New Roman" panose="02020603050405020304" pitchFamily="18" charset="0"/>
              </a:rPr>
              <a:t>cus_id</a:t>
            </a:r>
            <a:r>
              <a:rPr lang="en-IN" sz="1500" dirty="0">
                <a:solidFill>
                  <a:srgbClr val="000000"/>
                </a:solidFill>
                <a:latin typeface="Times New Roman" panose="02020603050405020304" pitchFamily="18" charset="0"/>
                <a:cs typeface="Times New Roman" panose="02020603050405020304" pitchFamily="18" charset="0"/>
              </a:rPr>
              <a:t> )  </a:t>
            </a:r>
          </a:p>
          <a:p>
            <a:pPr>
              <a:buFont typeface="+mj-lt"/>
              <a:buAutoNum type="arabicPeriod"/>
            </a:pPr>
            <a:r>
              <a:rPr lang="en-IN" sz="1500" dirty="0">
                <a:solidFill>
                  <a:srgbClr val="000000"/>
                </a:solidFill>
                <a:latin typeface="Times New Roman" panose="02020603050405020304" pitchFamily="18" charset="0"/>
                <a:cs typeface="Times New Roman" panose="02020603050405020304" pitchFamily="18" charset="0"/>
              </a:rPr>
              <a:t>);  </a:t>
            </a:r>
            <a:endParaRPr lang="en-IN" sz="1500" b="0" i="0" dirty="0">
              <a:solidFill>
                <a:srgbClr val="000000"/>
              </a:solidFill>
              <a:effectLst/>
              <a:latin typeface="Times New Roman" panose="02020603050405020304" pitchFamily="18" charset="0"/>
              <a:cs typeface="Times New Roman" panose="02020603050405020304" pitchFamily="18" charset="0"/>
            </a:endParaRPr>
          </a:p>
        </p:txBody>
      </p:sp>
      <p:sp>
        <p:nvSpPr>
          <p:cNvPr id="9" name="Rectangle 8"/>
          <p:cNvSpPr/>
          <p:nvPr/>
        </p:nvSpPr>
        <p:spPr>
          <a:xfrm>
            <a:off x="3120914" y="13063"/>
            <a:ext cx="5791970" cy="584775"/>
          </a:xfrm>
          <a:prstGeom prst="rect">
            <a:avLst/>
          </a:prstGeom>
        </p:spPr>
        <p:txBody>
          <a:bodyPr wrap="none">
            <a:spAutoFit/>
          </a:bodyPr>
          <a:lstStyle/>
          <a:p>
            <a:r>
              <a:rPr lang="en-IN" sz="3200" b="1" u="sng" dirty="0" smtClean="0">
                <a:solidFill>
                  <a:srgbClr val="000000"/>
                </a:solidFill>
                <a:latin typeface="Times New Roman" panose="02020603050405020304" pitchFamily="18" charset="0"/>
                <a:cs typeface="Times New Roman" panose="02020603050405020304" pitchFamily="18" charset="0"/>
              </a:rPr>
              <a:t>Database </a:t>
            </a:r>
            <a:r>
              <a:rPr lang="en-IN" sz="3200" b="1" u="sng" dirty="0" err="1" smtClean="0">
                <a:solidFill>
                  <a:srgbClr val="000000"/>
                </a:solidFill>
                <a:latin typeface="Times New Roman" panose="02020603050405020304" pitchFamily="18" charset="0"/>
                <a:cs typeface="Times New Roman" panose="02020603050405020304" pitchFamily="18" charset="0"/>
              </a:rPr>
              <a:t>Sql</a:t>
            </a:r>
            <a:r>
              <a:rPr lang="en-IN" sz="3200" b="1" u="sng" dirty="0" smtClean="0">
                <a:solidFill>
                  <a:srgbClr val="000000"/>
                </a:solidFill>
                <a:latin typeface="Times New Roman" panose="02020603050405020304" pitchFamily="18" charset="0"/>
                <a:cs typeface="Times New Roman" panose="02020603050405020304" pitchFamily="18" charset="0"/>
              </a:rPr>
              <a:t> Commands - DDL</a:t>
            </a:r>
            <a:endParaRPr lang="en-IN" sz="3200" b="1" i="0" u="sng"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087435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76662" y="780107"/>
            <a:ext cx="1931170" cy="369332"/>
          </a:xfrm>
          <a:prstGeom prst="rect">
            <a:avLst/>
          </a:prstGeom>
        </p:spPr>
        <p:txBody>
          <a:bodyPr wrap="none">
            <a:spAutoFit/>
          </a:bodyPr>
          <a:lstStyle/>
          <a:p>
            <a:pPr lvl="1" indent="-457200" defTabSz="914400" eaLnBrk="0" fontAlgn="base" hangingPunct="0">
              <a:spcBef>
                <a:spcPct val="0"/>
              </a:spcBef>
              <a:spcAft>
                <a:spcPct val="0"/>
              </a:spcAft>
            </a:pPr>
            <a:r>
              <a:rPr lang="en-US" altLang="en-US" b="1" u="sng" dirty="0">
                <a:solidFill>
                  <a:srgbClr val="000000"/>
                </a:solidFill>
                <a:latin typeface="Times New Roman" panose="02020603050405020304" pitchFamily="18" charset="0"/>
                <a:cs typeface="Times New Roman" panose="02020603050405020304" pitchFamily="18" charset="0"/>
              </a:rPr>
              <a:t>ALTER </a:t>
            </a:r>
            <a:r>
              <a:rPr lang="en-US" altLang="en-US" b="1" u="sng" dirty="0" smtClean="0">
                <a:solidFill>
                  <a:srgbClr val="000000"/>
                </a:solidFill>
                <a:latin typeface="Times New Roman" panose="02020603050405020304" pitchFamily="18" charset="0"/>
                <a:cs typeface="Times New Roman" panose="02020603050405020304" pitchFamily="18" charset="0"/>
              </a:rPr>
              <a:t>TABLE:-</a:t>
            </a:r>
            <a:endParaRPr lang="en-US" altLang="en-US" b="1" u="sng" dirty="0">
              <a:solidFill>
                <a:srgbClr val="00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1776662" y="1369844"/>
            <a:ext cx="857927" cy="338554"/>
          </a:xfrm>
          <a:prstGeom prst="rect">
            <a:avLst/>
          </a:prstGeom>
        </p:spPr>
        <p:txBody>
          <a:bodyPr wrap="none">
            <a:spAutoFit/>
          </a:bodyPr>
          <a:lstStyle/>
          <a:p>
            <a:r>
              <a:rPr lang="en-IN" sz="1600" b="1" dirty="0">
                <a:solidFill>
                  <a:srgbClr val="000000"/>
                </a:solidFill>
                <a:latin typeface="Times New Roman" panose="02020603050405020304" pitchFamily="18" charset="0"/>
                <a:cs typeface="Times New Roman" panose="02020603050405020304" pitchFamily="18" charset="0"/>
              </a:rPr>
              <a:t>Syntax:</a:t>
            </a:r>
            <a:endParaRPr lang="en-IN" sz="1600" dirty="0">
              <a:latin typeface="Times New Roman" panose="02020603050405020304" pitchFamily="18" charset="0"/>
              <a:cs typeface="Times New Roman" panose="02020603050405020304" pitchFamily="18" charset="0"/>
            </a:endParaRPr>
          </a:p>
        </p:txBody>
      </p:sp>
      <p:sp>
        <p:nvSpPr>
          <p:cNvPr id="6" name="Rectangle 5"/>
          <p:cNvSpPr/>
          <p:nvPr/>
        </p:nvSpPr>
        <p:spPr>
          <a:xfrm>
            <a:off x="1776662" y="1710676"/>
            <a:ext cx="6096000" cy="1815882"/>
          </a:xfrm>
          <a:prstGeom prst="rect">
            <a:avLst/>
          </a:prstGeom>
        </p:spPr>
        <p:txBody>
          <a:bodyPr>
            <a:spAutoFit/>
          </a:bodyPr>
          <a:lstStyle/>
          <a:p>
            <a:pPr>
              <a:buFont typeface="+mj-lt"/>
              <a:buAutoNum type="arabicPeriod"/>
            </a:pPr>
            <a:r>
              <a:rPr lang="en-IN" sz="1600" b="1" dirty="0">
                <a:solidFill>
                  <a:srgbClr val="006699"/>
                </a:solidFill>
                <a:latin typeface="Times New Roman" panose="02020603050405020304" pitchFamily="18" charset="0"/>
                <a:cs typeface="Times New Roman" panose="02020603050405020304" pitchFamily="18" charset="0"/>
              </a:rPr>
              <a:t>ALTER</a:t>
            </a:r>
            <a:r>
              <a:rPr lang="en-IN" sz="1600" dirty="0">
                <a:solidFill>
                  <a:srgbClr val="000000"/>
                </a:solidFill>
                <a:latin typeface="Times New Roman" panose="02020603050405020304" pitchFamily="18" charset="0"/>
                <a:cs typeface="Times New Roman" panose="02020603050405020304" pitchFamily="18" charset="0"/>
              </a:rPr>
              <a:t> </a:t>
            </a:r>
            <a:r>
              <a:rPr lang="en-IN" sz="1600" b="1" dirty="0">
                <a:solidFill>
                  <a:srgbClr val="006699"/>
                </a:solidFill>
                <a:latin typeface="Times New Roman" panose="02020603050405020304" pitchFamily="18" charset="0"/>
                <a:cs typeface="Times New Roman" panose="02020603050405020304" pitchFamily="18" charset="0"/>
              </a:rPr>
              <a:t>TABLE</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table_name</a:t>
            </a:r>
            <a:r>
              <a:rPr lang="en-IN" sz="16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600" dirty="0">
                <a:solidFill>
                  <a:srgbClr val="000000"/>
                </a:solidFill>
                <a:latin typeface="Times New Roman" panose="02020603050405020304" pitchFamily="18" charset="0"/>
                <a:cs typeface="Times New Roman" panose="02020603050405020304" pitchFamily="18" charset="0"/>
              </a:rPr>
              <a:t> </a:t>
            </a:r>
            <a:r>
              <a:rPr lang="en-IN" sz="1600" b="1" dirty="0">
                <a:solidFill>
                  <a:srgbClr val="006699"/>
                </a:solidFill>
                <a:latin typeface="Times New Roman" panose="02020603050405020304" pitchFamily="18" charset="0"/>
                <a:cs typeface="Times New Roman" panose="02020603050405020304" pitchFamily="18" charset="0"/>
              </a:rPr>
              <a:t>ADD</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new_column_name</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column_definition</a:t>
            </a:r>
            <a:r>
              <a:rPr lang="en-IN" sz="16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600" dirty="0">
                <a:solidFill>
                  <a:srgbClr val="000000"/>
                </a:solidFill>
                <a:latin typeface="Times New Roman" panose="02020603050405020304" pitchFamily="18" charset="0"/>
                <a:cs typeface="Times New Roman" panose="02020603050405020304" pitchFamily="18" charset="0"/>
              </a:rPr>
              <a:t> [ </a:t>
            </a:r>
            <a:r>
              <a:rPr lang="en-IN" sz="1600" b="1" dirty="0">
                <a:solidFill>
                  <a:srgbClr val="006699"/>
                </a:solidFill>
                <a:latin typeface="Times New Roman" panose="02020603050405020304" pitchFamily="18" charset="0"/>
                <a:cs typeface="Times New Roman" panose="02020603050405020304" pitchFamily="18" charset="0"/>
              </a:rPr>
              <a:t>FIRST</a:t>
            </a:r>
            <a:r>
              <a:rPr lang="en-IN" sz="1600" dirty="0">
                <a:solidFill>
                  <a:srgbClr val="000000"/>
                </a:solidFill>
                <a:latin typeface="Times New Roman" panose="02020603050405020304" pitchFamily="18" charset="0"/>
                <a:cs typeface="Times New Roman" panose="02020603050405020304" pitchFamily="18" charset="0"/>
              </a:rPr>
              <a:t> | </a:t>
            </a:r>
            <a:r>
              <a:rPr lang="en-IN" sz="1600" b="1" dirty="0">
                <a:solidFill>
                  <a:srgbClr val="006699"/>
                </a:solidFill>
                <a:latin typeface="Times New Roman" panose="02020603050405020304" pitchFamily="18" charset="0"/>
                <a:cs typeface="Times New Roman" panose="02020603050405020304" pitchFamily="18" charset="0"/>
              </a:rPr>
              <a:t>AFTER</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column_name</a:t>
            </a:r>
            <a:r>
              <a:rPr lang="en-IN" sz="1600" dirty="0">
                <a:solidFill>
                  <a:srgbClr val="000000"/>
                </a:solidFill>
                <a:latin typeface="Times New Roman" panose="02020603050405020304" pitchFamily="18" charset="0"/>
                <a:cs typeface="Times New Roman" panose="02020603050405020304" pitchFamily="18" charset="0"/>
              </a:rPr>
              <a:t> ],  </a:t>
            </a:r>
          </a:p>
          <a:p>
            <a:pPr>
              <a:buFont typeface="+mj-lt"/>
              <a:buAutoNum type="arabicPeriod"/>
            </a:pPr>
            <a:r>
              <a:rPr lang="en-IN" sz="1600" b="1" dirty="0">
                <a:solidFill>
                  <a:srgbClr val="006699"/>
                </a:solidFill>
                <a:latin typeface="Times New Roman" panose="02020603050405020304" pitchFamily="18" charset="0"/>
                <a:cs typeface="Times New Roman" panose="02020603050405020304" pitchFamily="18" charset="0"/>
              </a:rPr>
              <a:t>ADD</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new_column_name</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column_definition</a:t>
            </a:r>
            <a:r>
              <a:rPr lang="en-IN" sz="16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600" dirty="0">
                <a:solidFill>
                  <a:srgbClr val="000000"/>
                </a:solidFill>
                <a:latin typeface="Times New Roman" panose="02020603050405020304" pitchFamily="18" charset="0"/>
                <a:cs typeface="Times New Roman" panose="02020603050405020304" pitchFamily="18" charset="0"/>
              </a:rPr>
              <a:t>[ </a:t>
            </a:r>
            <a:r>
              <a:rPr lang="en-IN" sz="1600" b="1" dirty="0">
                <a:solidFill>
                  <a:srgbClr val="006699"/>
                </a:solidFill>
                <a:latin typeface="Times New Roman" panose="02020603050405020304" pitchFamily="18" charset="0"/>
                <a:cs typeface="Times New Roman" panose="02020603050405020304" pitchFamily="18" charset="0"/>
              </a:rPr>
              <a:t>FIRST</a:t>
            </a:r>
            <a:r>
              <a:rPr lang="en-IN" sz="1600" dirty="0">
                <a:solidFill>
                  <a:srgbClr val="000000"/>
                </a:solidFill>
                <a:latin typeface="Times New Roman" panose="02020603050405020304" pitchFamily="18" charset="0"/>
                <a:cs typeface="Times New Roman" panose="02020603050405020304" pitchFamily="18" charset="0"/>
              </a:rPr>
              <a:t> | </a:t>
            </a:r>
            <a:r>
              <a:rPr lang="en-IN" sz="1600" b="1" dirty="0">
                <a:solidFill>
                  <a:srgbClr val="006699"/>
                </a:solidFill>
                <a:latin typeface="Times New Roman" panose="02020603050405020304" pitchFamily="18" charset="0"/>
                <a:cs typeface="Times New Roman" panose="02020603050405020304" pitchFamily="18" charset="0"/>
              </a:rPr>
              <a:t>AFTER</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column_name</a:t>
            </a:r>
            <a:r>
              <a:rPr lang="en-IN" sz="1600" dirty="0">
                <a:solidFill>
                  <a:srgbClr val="000000"/>
                </a:solidFill>
                <a:latin typeface="Times New Roman" panose="02020603050405020304" pitchFamily="18" charset="0"/>
                <a:cs typeface="Times New Roman" panose="02020603050405020304" pitchFamily="18" charset="0"/>
              </a:rPr>
              <a:t> ],  </a:t>
            </a:r>
          </a:p>
          <a:p>
            <a:pPr>
              <a:buFont typeface="+mj-lt"/>
              <a:buAutoNum type="arabicPeriod"/>
            </a:pPr>
            <a:r>
              <a:rPr lang="en-IN" sz="1600" dirty="0">
                <a:solidFill>
                  <a:srgbClr val="000000"/>
                </a:solidFill>
                <a:latin typeface="Times New Roman" panose="02020603050405020304" pitchFamily="18" charset="0"/>
                <a:cs typeface="Times New Roman" panose="02020603050405020304" pitchFamily="18" charset="0"/>
              </a:rPr>
              <a:t>  ...  </a:t>
            </a:r>
          </a:p>
          <a:p>
            <a:pPr>
              <a:buFont typeface="+mj-lt"/>
              <a:buAutoNum type="arabicPeriod"/>
            </a:pPr>
            <a:r>
              <a:rPr lang="en-IN" sz="1600" dirty="0">
                <a:solidFill>
                  <a:srgbClr val="000000"/>
                </a:solidFill>
                <a:latin typeface="Times New Roman" panose="02020603050405020304" pitchFamily="18" charset="0"/>
                <a:cs typeface="Times New Roman" panose="02020603050405020304" pitchFamily="18" charset="0"/>
              </a:rPr>
              <a:t>;  </a:t>
            </a:r>
            <a:endParaRPr lang="en-IN" sz="1600" b="0" i="0" dirty="0">
              <a:solidFill>
                <a:srgbClr val="000000"/>
              </a:solidFill>
              <a:effectLst/>
              <a:latin typeface="Times New Roman" panose="02020603050405020304" pitchFamily="18" charset="0"/>
              <a:cs typeface="Times New Roman" panose="02020603050405020304" pitchFamily="18" charset="0"/>
            </a:endParaRPr>
          </a:p>
        </p:txBody>
      </p:sp>
      <p:sp>
        <p:nvSpPr>
          <p:cNvPr id="7" name="Rectangle 6"/>
          <p:cNvSpPr/>
          <p:nvPr/>
        </p:nvSpPr>
        <p:spPr>
          <a:xfrm>
            <a:off x="1776662" y="3693235"/>
            <a:ext cx="1029449" cy="338554"/>
          </a:xfrm>
          <a:prstGeom prst="rect">
            <a:avLst/>
          </a:prstGeom>
        </p:spPr>
        <p:txBody>
          <a:bodyPr wrap="none">
            <a:spAutoFit/>
          </a:bodyPr>
          <a:lstStyle/>
          <a:p>
            <a:r>
              <a:rPr lang="en-IN" sz="1600" b="1" dirty="0">
                <a:solidFill>
                  <a:srgbClr val="000000"/>
                </a:solidFill>
                <a:latin typeface="Times New Roman" panose="02020603050405020304" pitchFamily="18" charset="0"/>
                <a:cs typeface="Times New Roman" panose="02020603050405020304" pitchFamily="18" charset="0"/>
              </a:rPr>
              <a:t>Example:</a:t>
            </a:r>
            <a:endParaRPr lang="en-IN" sz="1600" dirty="0">
              <a:latin typeface="Times New Roman" panose="02020603050405020304" pitchFamily="18" charset="0"/>
              <a:cs typeface="Times New Roman" panose="02020603050405020304" pitchFamily="18" charset="0"/>
            </a:endParaRPr>
          </a:p>
        </p:txBody>
      </p:sp>
      <p:sp>
        <p:nvSpPr>
          <p:cNvPr id="8" name="Rectangle 7"/>
          <p:cNvSpPr/>
          <p:nvPr/>
        </p:nvSpPr>
        <p:spPr>
          <a:xfrm>
            <a:off x="1776662" y="4042538"/>
            <a:ext cx="6096000" cy="1323439"/>
          </a:xfrm>
          <a:prstGeom prst="rect">
            <a:avLst/>
          </a:prstGeom>
        </p:spPr>
        <p:txBody>
          <a:bodyPr>
            <a:spAutoFit/>
          </a:bodyPr>
          <a:lstStyle/>
          <a:p>
            <a:pPr>
              <a:buFont typeface="+mj-lt"/>
              <a:buAutoNum type="arabicPeriod"/>
            </a:pPr>
            <a:r>
              <a:rPr lang="en-IN" sz="1600" b="1" dirty="0">
                <a:solidFill>
                  <a:srgbClr val="006699"/>
                </a:solidFill>
                <a:latin typeface="Times New Roman" panose="02020603050405020304" pitchFamily="18" charset="0"/>
                <a:cs typeface="Times New Roman" panose="02020603050405020304" pitchFamily="18" charset="0"/>
              </a:rPr>
              <a:t>ALTER</a:t>
            </a:r>
            <a:r>
              <a:rPr lang="en-IN" sz="1600" dirty="0">
                <a:solidFill>
                  <a:srgbClr val="000000"/>
                </a:solidFill>
                <a:latin typeface="Times New Roman" panose="02020603050405020304" pitchFamily="18" charset="0"/>
                <a:cs typeface="Times New Roman" panose="02020603050405020304" pitchFamily="18" charset="0"/>
              </a:rPr>
              <a:t> </a:t>
            </a:r>
            <a:r>
              <a:rPr lang="en-IN" sz="1600" b="1" dirty="0">
                <a:solidFill>
                  <a:srgbClr val="006699"/>
                </a:solidFill>
                <a:latin typeface="Times New Roman" panose="02020603050405020304" pitchFamily="18" charset="0"/>
                <a:cs typeface="Times New Roman" panose="02020603050405020304" pitchFamily="18" charset="0"/>
              </a:rPr>
              <a:t>TABLE</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cus_tbl</a:t>
            </a:r>
            <a:r>
              <a:rPr lang="en-IN" sz="16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600" b="1" dirty="0">
                <a:solidFill>
                  <a:srgbClr val="006699"/>
                </a:solidFill>
                <a:latin typeface="Times New Roman" panose="02020603050405020304" pitchFamily="18" charset="0"/>
                <a:cs typeface="Times New Roman" panose="02020603050405020304" pitchFamily="18" charset="0"/>
              </a:rPr>
              <a:t>ADD</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cus_address</a:t>
            </a:r>
            <a:r>
              <a:rPr lang="en-IN" sz="1600" dirty="0">
                <a:solidFill>
                  <a:srgbClr val="000000"/>
                </a:solidFill>
                <a:latin typeface="Times New Roman" panose="02020603050405020304" pitchFamily="18" charset="0"/>
                <a:cs typeface="Times New Roman" panose="02020603050405020304" pitchFamily="18" charset="0"/>
              </a:rPr>
              <a:t> </a:t>
            </a:r>
            <a:r>
              <a:rPr lang="en-IN" sz="1600" b="1" dirty="0">
                <a:solidFill>
                  <a:srgbClr val="006699"/>
                </a:solidFill>
                <a:latin typeface="Times New Roman" panose="02020603050405020304" pitchFamily="18" charset="0"/>
                <a:cs typeface="Times New Roman" panose="02020603050405020304" pitchFamily="18" charset="0"/>
              </a:rPr>
              <a:t>varchar</a:t>
            </a:r>
            <a:r>
              <a:rPr lang="en-IN" sz="1600" dirty="0">
                <a:solidFill>
                  <a:srgbClr val="000000"/>
                </a:solidFill>
                <a:latin typeface="Times New Roman" panose="02020603050405020304" pitchFamily="18" charset="0"/>
                <a:cs typeface="Times New Roman" panose="02020603050405020304" pitchFamily="18" charset="0"/>
              </a:rPr>
              <a:t>(100) </a:t>
            </a:r>
            <a:r>
              <a:rPr lang="en-IN" sz="1600" dirty="0">
                <a:solidFill>
                  <a:srgbClr val="808080"/>
                </a:solidFill>
                <a:latin typeface="Times New Roman" panose="02020603050405020304" pitchFamily="18" charset="0"/>
                <a:cs typeface="Times New Roman" panose="02020603050405020304" pitchFamily="18" charset="0"/>
              </a:rPr>
              <a:t>NOT</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a:solidFill>
                  <a:srgbClr val="808080"/>
                </a:solidFill>
                <a:latin typeface="Times New Roman" panose="02020603050405020304" pitchFamily="18" charset="0"/>
                <a:cs typeface="Times New Roman" panose="02020603050405020304" pitchFamily="18" charset="0"/>
              </a:rPr>
              <a:t>NULL</a:t>
            </a:r>
            <a:r>
              <a:rPr lang="en-IN" sz="16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600" b="1" dirty="0">
                <a:solidFill>
                  <a:srgbClr val="006699"/>
                </a:solidFill>
                <a:latin typeface="Times New Roman" panose="02020603050405020304" pitchFamily="18" charset="0"/>
                <a:cs typeface="Times New Roman" panose="02020603050405020304" pitchFamily="18" charset="0"/>
              </a:rPr>
              <a:t>AFTER</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cus_surname</a:t>
            </a:r>
            <a:r>
              <a:rPr lang="en-IN" sz="16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600" b="1" dirty="0">
                <a:solidFill>
                  <a:srgbClr val="006699"/>
                </a:solidFill>
                <a:latin typeface="Times New Roman" panose="02020603050405020304" pitchFamily="18" charset="0"/>
                <a:cs typeface="Times New Roman" panose="02020603050405020304" pitchFamily="18" charset="0"/>
              </a:rPr>
              <a:t>ADD</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cus_salary</a:t>
            </a:r>
            <a:r>
              <a:rPr lang="en-IN" sz="1600" dirty="0">
                <a:solidFill>
                  <a:srgbClr val="000000"/>
                </a:solidFill>
                <a:latin typeface="Times New Roman" panose="02020603050405020304" pitchFamily="18" charset="0"/>
                <a:cs typeface="Times New Roman" panose="02020603050405020304" pitchFamily="18" charset="0"/>
              </a:rPr>
              <a:t> </a:t>
            </a:r>
            <a:r>
              <a:rPr lang="en-IN" sz="1600" b="1" dirty="0" err="1">
                <a:solidFill>
                  <a:srgbClr val="006699"/>
                </a:solidFill>
                <a:latin typeface="Times New Roman" panose="02020603050405020304" pitchFamily="18" charset="0"/>
                <a:cs typeface="Times New Roman" panose="02020603050405020304" pitchFamily="18" charset="0"/>
              </a:rPr>
              <a:t>int</a:t>
            </a:r>
            <a:r>
              <a:rPr lang="en-IN" sz="1600" dirty="0">
                <a:solidFill>
                  <a:srgbClr val="000000"/>
                </a:solidFill>
                <a:latin typeface="Times New Roman" panose="02020603050405020304" pitchFamily="18" charset="0"/>
                <a:cs typeface="Times New Roman" panose="02020603050405020304" pitchFamily="18" charset="0"/>
              </a:rPr>
              <a:t>(100) </a:t>
            </a:r>
            <a:r>
              <a:rPr lang="en-IN" sz="1600" dirty="0">
                <a:solidFill>
                  <a:srgbClr val="808080"/>
                </a:solidFill>
                <a:latin typeface="Times New Roman" panose="02020603050405020304" pitchFamily="18" charset="0"/>
                <a:cs typeface="Times New Roman" panose="02020603050405020304" pitchFamily="18" charset="0"/>
              </a:rPr>
              <a:t>NOT</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a:solidFill>
                  <a:srgbClr val="808080"/>
                </a:solidFill>
                <a:latin typeface="Times New Roman" panose="02020603050405020304" pitchFamily="18" charset="0"/>
                <a:cs typeface="Times New Roman" panose="02020603050405020304" pitchFamily="18" charset="0"/>
              </a:rPr>
              <a:t>NULL</a:t>
            </a:r>
            <a:r>
              <a:rPr lang="en-IN" sz="1600" dirty="0">
                <a:solidFill>
                  <a:srgbClr val="000000"/>
                </a:solidFill>
                <a:latin typeface="Times New Roman" panose="02020603050405020304" pitchFamily="18" charset="0"/>
                <a:cs typeface="Times New Roman" panose="02020603050405020304" pitchFamily="18" charset="0"/>
              </a:rPr>
              <a:t>  </a:t>
            </a:r>
          </a:p>
          <a:p>
            <a:pPr>
              <a:buFont typeface="+mj-lt"/>
              <a:buAutoNum type="arabicPeriod"/>
            </a:pPr>
            <a:r>
              <a:rPr lang="en-IN" sz="1600" b="1" dirty="0">
                <a:solidFill>
                  <a:srgbClr val="006699"/>
                </a:solidFill>
                <a:latin typeface="Times New Roman" panose="02020603050405020304" pitchFamily="18" charset="0"/>
                <a:cs typeface="Times New Roman" panose="02020603050405020304" pitchFamily="18" charset="0"/>
              </a:rPr>
              <a:t>AFTER</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err="1">
                <a:solidFill>
                  <a:srgbClr val="000000"/>
                </a:solidFill>
                <a:latin typeface="Times New Roman" panose="02020603050405020304" pitchFamily="18" charset="0"/>
                <a:cs typeface="Times New Roman" panose="02020603050405020304" pitchFamily="18" charset="0"/>
              </a:rPr>
              <a:t>cus_age</a:t>
            </a:r>
            <a:r>
              <a:rPr lang="en-IN" sz="1600" dirty="0">
                <a:solidFill>
                  <a:srgbClr val="000000"/>
                </a:solidFill>
                <a:latin typeface="Times New Roman" panose="02020603050405020304" pitchFamily="18" charset="0"/>
                <a:cs typeface="Times New Roman" panose="02020603050405020304" pitchFamily="18" charset="0"/>
              </a:rPr>
              <a:t> ;  </a:t>
            </a:r>
            <a:endParaRPr lang="en-IN" sz="1600" b="0" i="0" dirty="0">
              <a:solidFill>
                <a:srgbClr val="000000"/>
              </a:solidFill>
              <a:effectLst/>
              <a:latin typeface="Times New Roman" panose="02020603050405020304" pitchFamily="18" charset="0"/>
              <a:cs typeface="Times New Roman" panose="02020603050405020304" pitchFamily="18" charset="0"/>
            </a:endParaRPr>
          </a:p>
        </p:txBody>
      </p:sp>
      <p:sp>
        <p:nvSpPr>
          <p:cNvPr id="9" name="Rectangle 8"/>
          <p:cNvSpPr/>
          <p:nvPr/>
        </p:nvSpPr>
        <p:spPr>
          <a:xfrm>
            <a:off x="3120914" y="0"/>
            <a:ext cx="5791970" cy="584775"/>
          </a:xfrm>
          <a:prstGeom prst="rect">
            <a:avLst/>
          </a:prstGeom>
        </p:spPr>
        <p:txBody>
          <a:bodyPr wrap="none">
            <a:spAutoFit/>
          </a:bodyPr>
          <a:lstStyle/>
          <a:p>
            <a:r>
              <a:rPr lang="en-IN" sz="3200" b="1" u="sng" dirty="0" smtClean="0">
                <a:solidFill>
                  <a:srgbClr val="000000"/>
                </a:solidFill>
                <a:latin typeface="Times New Roman" panose="02020603050405020304" pitchFamily="18" charset="0"/>
                <a:cs typeface="Times New Roman" panose="02020603050405020304" pitchFamily="18" charset="0"/>
              </a:rPr>
              <a:t>Database </a:t>
            </a:r>
            <a:r>
              <a:rPr lang="en-IN" sz="3200" b="1" u="sng" dirty="0" err="1" smtClean="0">
                <a:solidFill>
                  <a:srgbClr val="000000"/>
                </a:solidFill>
                <a:latin typeface="Times New Roman" panose="02020603050405020304" pitchFamily="18" charset="0"/>
                <a:cs typeface="Times New Roman" panose="02020603050405020304" pitchFamily="18" charset="0"/>
              </a:rPr>
              <a:t>Sql</a:t>
            </a:r>
            <a:r>
              <a:rPr lang="en-IN" sz="3200" b="1" u="sng" dirty="0" smtClean="0">
                <a:solidFill>
                  <a:srgbClr val="000000"/>
                </a:solidFill>
                <a:latin typeface="Times New Roman" panose="02020603050405020304" pitchFamily="18" charset="0"/>
                <a:cs typeface="Times New Roman" panose="02020603050405020304" pitchFamily="18" charset="0"/>
              </a:rPr>
              <a:t> Commands - DDL</a:t>
            </a:r>
            <a:endParaRPr lang="en-IN" sz="3200" b="1" i="0" u="sng"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52816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0648" y="740923"/>
            <a:ext cx="1798506" cy="369332"/>
          </a:xfrm>
          <a:prstGeom prst="rect">
            <a:avLst/>
          </a:prstGeom>
        </p:spPr>
        <p:txBody>
          <a:bodyPr wrap="none">
            <a:spAutoFit/>
          </a:bodyPr>
          <a:lstStyle/>
          <a:p>
            <a:pPr lvl="1" indent="-457200" defTabSz="914400" eaLnBrk="0" fontAlgn="base" hangingPunct="0">
              <a:spcBef>
                <a:spcPct val="0"/>
              </a:spcBef>
              <a:spcAft>
                <a:spcPct val="0"/>
              </a:spcAft>
            </a:pPr>
            <a:r>
              <a:rPr lang="en-US" altLang="en-US" b="1" u="sng" dirty="0">
                <a:solidFill>
                  <a:srgbClr val="000000"/>
                </a:solidFill>
                <a:latin typeface="Times New Roman" panose="02020603050405020304" pitchFamily="18" charset="0"/>
                <a:cs typeface="Times New Roman" panose="02020603050405020304" pitchFamily="18" charset="0"/>
              </a:rPr>
              <a:t>DROP </a:t>
            </a:r>
            <a:r>
              <a:rPr lang="en-US" altLang="en-US" b="1" u="sng" dirty="0" smtClean="0">
                <a:solidFill>
                  <a:srgbClr val="000000"/>
                </a:solidFill>
                <a:latin typeface="Times New Roman" panose="02020603050405020304" pitchFamily="18" charset="0"/>
                <a:cs typeface="Times New Roman" panose="02020603050405020304" pitchFamily="18" charset="0"/>
              </a:rPr>
              <a:t>TABLE:-</a:t>
            </a:r>
            <a:endParaRPr lang="en-US" altLang="en-US" b="1" u="sng" dirty="0">
              <a:solidFill>
                <a:srgbClr val="000000"/>
              </a:solidFill>
              <a:latin typeface="Times New Roman" panose="02020603050405020304" pitchFamily="18" charset="0"/>
              <a:cs typeface="Times New Roman" panose="02020603050405020304" pitchFamily="18" charset="0"/>
            </a:endParaRPr>
          </a:p>
        </p:txBody>
      </p:sp>
      <p:sp>
        <p:nvSpPr>
          <p:cNvPr id="6" name="Rectangle 5"/>
          <p:cNvSpPr/>
          <p:nvPr/>
        </p:nvSpPr>
        <p:spPr>
          <a:xfrm>
            <a:off x="1866204" y="1141219"/>
            <a:ext cx="899605" cy="353943"/>
          </a:xfrm>
          <a:prstGeom prst="rect">
            <a:avLst/>
          </a:prstGeom>
        </p:spPr>
        <p:txBody>
          <a:bodyPr wrap="none">
            <a:spAutoFit/>
          </a:bodyPr>
          <a:lstStyle/>
          <a:p>
            <a:r>
              <a:rPr lang="en-IN" sz="1700" b="1" dirty="0">
                <a:solidFill>
                  <a:srgbClr val="000000"/>
                </a:solidFill>
                <a:latin typeface="Times New Roman" panose="02020603050405020304" pitchFamily="18" charset="0"/>
                <a:cs typeface="Times New Roman" panose="02020603050405020304" pitchFamily="18" charset="0"/>
              </a:rPr>
              <a:t>Syntax:</a:t>
            </a:r>
            <a:endParaRPr lang="en-IN" sz="1700" dirty="0">
              <a:latin typeface="Times New Roman" panose="02020603050405020304" pitchFamily="18" charset="0"/>
              <a:cs typeface="Times New Roman" panose="02020603050405020304" pitchFamily="18" charset="0"/>
            </a:endParaRPr>
          </a:p>
        </p:txBody>
      </p:sp>
      <p:sp>
        <p:nvSpPr>
          <p:cNvPr id="7" name="Rectangle 6"/>
          <p:cNvSpPr/>
          <p:nvPr/>
        </p:nvSpPr>
        <p:spPr>
          <a:xfrm>
            <a:off x="1820648" y="1510822"/>
            <a:ext cx="3026662" cy="353943"/>
          </a:xfrm>
          <a:prstGeom prst="rect">
            <a:avLst/>
          </a:prstGeom>
        </p:spPr>
        <p:txBody>
          <a:bodyPr wrap="none">
            <a:spAutoFit/>
          </a:bodyPr>
          <a:lstStyle/>
          <a:p>
            <a:pPr>
              <a:buFont typeface="+mj-lt"/>
              <a:buAutoNum type="arabicPeriod"/>
            </a:pPr>
            <a:r>
              <a:rPr lang="en-IN" sz="1700" b="1" dirty="0">
                <a:solidFill>
                  <a:srgbClr val="006699"/>
                </a:solidFill>
                <a:latin typeface="Times New Roman" panose="02020603050405020304" pitchFamily="18" charset="0"/>
                <a:cs typeface="Times New Roman" panose="02020603050405020304" pitchFamily="18" charset="0"/>
              </a:rPr>
              <a:t>DROP</a:t>
            </a:r>
            <a:r>
              <a:rPr lang="en-IN" sz="1700" dirty="0">
                <a:solidFill>
                  <a:srgbClr val="000000"/>
                </a:solidFill>
                <a:latin typeface="Times New Roman" panose="02020603050405020304" pitchFamily="18" charset="0"/>
                <a:cs typeface="Times New Roman" panose="02020603050405020304" pitchFamily="18" charset="0"/>
              </a:rPr>
              <a:t> </a:t>
            </a:r>
            <a:r>
              <a:rPr lang="en-IN" sz="1700" b="1" dirty="0">
                <a:solidFill>
                  <a:srgbClr val="006699"/>
                </a:solidFill>
                <a:latin typeface="Times New Roman" panose="02020603050405020304" pitchFamily="18" charset="0"/>
                <a:cs typeface="Times New Roman" panose="02020603050405020304" pitchFamily="18" charset="0"/>
              </a:rPr>
              <a:t>TABLE</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err="1">
                <a:solidFill>
                  <a:srgbClr val="000000"/>
                </a:solidFill>
                <a:latin typeface="Times New Roman" panose="02020603050405020304" pitchFamily="18" charset="0"/>
                <a:cs typeface="Times New Roman" panose="02020603050405020304" pitchFamily="18" charset="0"/>
              </a:rPr>
              <a:t>table_name</a:t>
            </a:r>
            <a:r>
              <a:rPr lang="en-IN" sz="1700" dirty="0">
                <a:solidFill>
                  <a:srgbClr val="000000"/>
                </a:solidFill>
                <a:latin typeface="Times New Roman" panose="02020603050405020304" pitchFamily="18" charset="0"/>
                <a:cs typeface="Times New Roman" panose="02020603050405020304" pitchFamily="18" charset="0"/>
              </a:rPr>
              <a:t>;  </a:t>
            </a:r>
            <a:endParaRPr lang="en-IN" sz="1700" b="0" i="0" dirty="0">
              <a:solidFill>
                <a:srgbClr val="000000"/>
              </a:solidFill>
              <a:effectLst/>
              <a:latin typeface="Times New Roman" panose="02020603050405020304" pitchFamily="18" charset="0"/>
              <a:cs typeface="Times New Roman" panose="02020603050405020304" pitchFamily="18" charset="0"/>
            </a:endParaRPr>
          </a:p>
        </p:txBody>
      </p:sp>
      <p:sp>
        <p:nvSpPr>
          <p:cNvPr id="8" name="Rectangle 7"/>
          <p:cNvSpPr/>
          <p:nvPr/>
        </p:nvSpPr>
        <p:spPr>
          <a:xfrm>
            <a:off x="1866204" y="2041228"/>
            <a:ext cx="1080745" cy="353943"/>
          </a:xfrm>
          <a:prstGeom prst="rect">
            <a:avLst/>
          </a:prstGeom>
        </p:spPr>
        <p:txBody>
          <a:bodyPr wrap="none">
            <a:spAutoFit/>
          </a:bodyPr>
          <a:lstStyle/>
          <a:p>
            <a:r>
              <a:rPr lang="en-IN" sz="1700" b="1" dirty="0">
                <a:solidFill>
                  <a:srgbClr val="000000"/>
                </a:solidFill>
                <a:latin typeface="Times New Roman" panose="02020603050405020304" pitchFamily="18" charset="0"/>
                <a:cs typeface="Times New Roman" panose="02020603050405020304" pitchFamily="18" charset="0"/>
              </a:rPr>
              <a:t>Example:</a:t>
            </a:r>
            <a:endParaRPr lang="en-IN" sz="1700" dirty="0">
              <a:latin typeface="Times New Roman" panose="02020603050405020304" pitchFamily="18" charset="0"/>
              <a:cs typeface="Times New Roman" panose="02020603050405020304" pitchFamily="18" charset="0"/>
            </a:endParaRPr>
          </a:p>
        </p:txBody>
      </p:sp>
      <p:sp>
        <p:nvSpPr>
          <p:cNvPr id="9" name="Rectangle 8"/>
          <p:cNvSpPr/>
          <p:nvPr/>
        </p:nvSpPr>
        <p:spPr>
          <a:xfrm>
            <a:off x="1820648" y="2410831"/>
            <a:ext cx="2380652" cy="353943"/>
          </a:xfrm>
          <a:prstGeom prst="rect">
            <a:avLst/>
          </a:prstGeom>
        </p:spPr>
        <p:txBody>
          <a:bodyPr wrap="none">
            <a:spAutoFit/>
          </a:bodyPr>
          <a:lstStyle/>
          <a:p>
            <a:r>
              <a:rPr lang="en-IN" sz="1700" b="1" dirty="0">
                <a:solidFill>
                  <a:srgbClr val="006699"/>
                </a:solidFill>
                <a:latin typeface="Times New Roman" panose="02020603050405020304" pitchFamily="18" charset="0"/>
                <a:cs typeface="Times New Roman" panose="02020603050405020304" pitchFamily="18" charset="0"/>
              </a:rPr>
              <a:t>DROP</a:t>
            </a:r>
            <a:r>
              <a:rPr lang="en-IN" sz="1700" dirty="0">
                <a:solidFill>
                  <a:srgbClr val="000000"/>
                </a:solidFill>
                <a:latin typeface="Times New Roman" panose="02020603050405020304" pitchFamily="18" charset="0"/>
                <a:cs typeface="Times New Roman" panose="02020603050405020304" pitchFamily="18" charset="0"/>
              </a:rPr>
              <a:t> </a:t>
            </a:r>
            <a:r>
              <a:rPr lang="en-IN" sz="1700" b="1" dirty="0">
                <a:solidFill>
                  <a:srgbClr val="006699"/>
                </a:solidFill>
                <a:latin typeface="Times New Roman" panose="02020603050405020304" pitchFamily="18" charset="0"/>
                <a:cs typeface="Times New Roman" panose="02020603050405020304" pitchFamily="18" charset="0"/>
              </a:rPr>
              <a:t>TABLE</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err="1">
                <a:solidFill>
                  <a:srgbClr val="000000"/>
                </a:solidFill>
                <a:latin typeface="Times New Roman" panose="02020603050405020304" pitchFamily="18" charset="0"/>
                <a:cs typeface="Times New Roman" panose="02020603050405020304" pitchFamily="18" charset="0"/>
              </a:rPr>
              <a:t>cus_tbl</a:t>
            </a:r>
            <a:r>
              <a:rPr lang="en-IN" sz="1700" dirty="0">
                <a:solidFill>
                  <a:srgbClr val="000000"/>
                </a:solidFill>
                <a:latin typeface="Times New Roman" panose="02020603050405020304" pitchFamily="18" charset="0"/>
                <a:cs typeface="Times New Roman" panose="02020603050405020304" pitchFamily="18" charset="0"/>
              </a:rPr>
              <a:t>;</a:t>
            </a:r>
            <a:endParaRPr lang="en-IN" sz="1700" dirty="0">
              <a:latin typeface="Times New Roman" panose="02020603050405020304" pitchFamily="18" charset="0"/>
              <a:cs typeface="Times New Roman" panose="02020603050405020304" pitchFamily="18" charset="0"/>
            </a:endParaRPr>
          </a:p>
        </p:txBody>
      </p:sp>
      <p:sp>
        <p:nvSpPr>
          <p:cNvPr id="10" name="Rectangle 9"/>
          <p:cNvSpPr/>
          <p:nvPr/>
        </p:nvSpPr>
        <p:spPr>
          <a:xfrm>
            <a:off x="1820648" y="3226625"/>
            <a:ext cx="1930850" cy="369332"/>
          </a:xfrm>
          <a:prstGeom prst="rect">
            <a:avLst/>
          </a:prstGeom>
        </p:spPr>
        <p:txBody>
          <a:bodyPr wrap="none">
            <a:spAutoFit/>
          </a:bodyPr>
          <a:lstStyle/>
          <a:p>
            <a:pPr lvl="1" indent="-457200" defTabSz="914400" eaLnBrk="0" fontAlgn="base" hangingPunct="0">
              <a:spcBef>
                <a:spcPct val="0"/>
              </a:spcBef>
              <a:spcAft>
                <a:spcPct val="0"/>
              </a:spcAft>
            </a:pPr>
            <a:r>
              <a:rPr lang="en-US" altLang="en-US" b="1" u="sng" dirty="0">
                <a:solidFill>
                  <a:srgbClr val="000000"/>
                </a:solidFill>
                <a:latin typeface="Times New Roman" panose="02020603050405020304" pitchFamily="18" charset="0"/>
                <a:cs typeface="Times New Roman" panose="02020603050405020304" pitchFamily="18" charset="0"/>
              </a:rPr>
              <a:t>CREATE INDEX</a:t>
            </a:r>
          </a:p>
        </p:txBody>
      </p:sp>
      <p:sp>
        <p:nvSpPr>
          <p:cNvPr id="11" name="Rectangle 10"/>
          <p:cNvSpPr/>
          <p:nvPr/>
        </p:nvSpPr>
        <p:spPr>
          <a:xfrm>
            <a:off x="1811465" y="5179637"/>
            <a:ext cx="2981106" cy="615553"/>
          </a:xfrm>
          <a:prstGeom prst="rect">
            <a:avLst/>
          </a:prstGeom>
        </p:spPr>
        <p:txBody>
          <a:bodyPr wrap="square">
            <a:spAutoFit/>
          </a:bodyPr>
          <a:lstStyle/>
          <a:p>
            <a:r>
              <a:rPr lang="en-IN" sz="1700" dirty="0">
                <a:solidFill>
                  <a:srgbClr val="0000CD"/>
                </a:solidFill>
                <a:latin typeface="Times New Roman" panose="02020603050405020304" pitchFamily="18" charset="0"/>
                <a:cs typeface="Times New Roman" panose="02020603050405020304" pitchFamily="18" charset="0"/>
              </a:rPr>
              <a:t>CREATE</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INDEX</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err="1">
                <a:solidFill>
                  <a:srgbClr val="000000"/>
                </a:solidFill>
                <a:latin typeface="Times New Roman" panose="02020603050405020304" pitchFamily="18" charset="0"/>
                <a:cs typeface="Times New Roman" panose="02020603050405020304" pitchFamily="18" charset="0"/>
              </a:rPr>
              <a:t>idx_lastname</a:t>
            </a:r>
            <a:r>
              <a:rPr lang="en-IN" sz="1700" dirty="0">
                <a:latin typeface="Times New Roman" panose="02020603050405020304" pitchFamily="18" charset="0"/>
                <a:cs typeface="Times New Roman" panose="02020603050405020304" pitchFamily="18" charset="0"/>
              </a:rPr>
              <a:t/>
            </a:r>
            <a:br>
              <a:rPr lang="en-IN" sz="1700" dirty="0">
                <a:latin typeface="Times New Roman" panose="02020603050405020304" pitchFamily="18" charset="0"/>
                <a:cs typeface="Times New Roman" panose="02020603050405020304" pitchFamily="18" charset="0"/>
              </a:rPr>
            </a:br>
            <a:r>
              <a:rPr lang="en-IN" sz="1700" dirty="0">
                <a:solidFill>
                  <a:srgbClr val="0000CD"/>
                </a:solidFill>
                <a:latin typeface="Times New Roman" panose="02020603050405020304" pitchFamily="18" charset="0"/>
                <a:cs typeface="Times New Roman" panose="02020603050405020304" pitchFamily="18" charset="0"/>
              </a:rPr>
              <a:t>ON</a:t>
            </a:r>
            <a:r>
              <a:rPr lang="en-IN" sz="1700" dirty="0">
                <a:solidFill>
                  <a:srgbClr val="000000"/>
                </a:solidFill>
                <a:latin typeface="Times New Roman" panose="02020603050405020304" pitchFamily="18" charset="0"/>
                <a:cs typeface="Times New Roman" panose="02020603050405020304" pitchFamily="18" charset="0"/>
              </a:rPr>
              <a:t> Persons (</a:t>
            </a:r>
            <a:r>
              <a:rPr lang="en-IN" sz="1700" dirty="0" err="1">
                <a:solidFill>
                  <a:srgbClr val="000000"/>
                </a:solidFill>
                <a:latin typeface="Times New Roman" panose="02020603050405020304" pitchFamily="18" charset="0"/>
                <a:cs typeface="Times New Roman" panose="02020603050405020304" pitchFamily="18" charset="0"/>
              </a:rPr>
              <a:t>LastName</a:t>
            </a:r>
            <a:r>
              <a:rPr lang="en-IN" sz="1700" dirty="0">
                <a:solidFill>
                  <a:srgbClr val="000000"/>
                </a:solidFill>
                <a:latin typeface="Times New Roman" panose="02020603050405020304" pitchFamily="18" charset="0"/>
                <a:cs typeface="Times New Roman" panose="02020603050405020304" pitchFamily="18" charset="0"/>
              </a:rPr>
              <a:t>);</a:t>
            </a:r>
            <a:endParaRPr lang="en-IN" sz="1700" dirty="0">
              <a:latin typeface="Times New Roman" panose="02020603050405020304" pitchFamily="18" charset="0"/>
              <a:cs typeface="Times New Roman" panose="02020603050405020304" pitchFamily="18" charset="0"/>
            </a:endParaRPr>
          </a:p>
        </p:txBody>
      </p:sp>
      <p:sp>
        <p:nvSpPr>
          <p:cNvPr id="12" name="Rectangle 11"/>
          <p:cNvSpPr/>
          <p:nvPr/>
        </p:nvSpPr>
        <p:spPr>
          <a:xfrm>
            <a:off x="1811465" y="4063998"/>
            <a:ext cx="3818626" cy="615553"/>
          </a:xfrm>
          <a:prstGeom prst="rect">
            <a:avLst/>
          </a:prstGeom>
        </p:spPr>
        <p:txBody>
          <a:bodyPr wrap="square">
            <a:spAutoFit/>
          </a:bodyPr>
          <a:lstStyle/>
          <a:p>
            <a:r>
              <a:rPr lang="en-IN" sz="1700" dirty="0" smtClean="0">
                <a:solidFill>
                  <a:srgbClr val="0000CD"/>
                </a:solidFill>
                <a:latin typeface="Times New Roman" panose="02020603050405020304" pitchFamily="18" charset="0"/>
                <a:cs typeface="Times New Roman" panose="02020603050405020304" pitchFamily="18" charset="0"/>
              </a:rPr>
              <a:t>CREATE</a:t>
            </a:r>
            <a:r>
              <a:rPr lang="en-IN" sz="1700" dirty="0" smtClean="0">
                <a:solidFill>
                  <a:srgbClr val="000000"/>
                </a:solidFill>
                <a:latin typeface="Times New Roman" panose="02020603050405020304" pitchFamily="18" charset="0"/>
                <a:cs typeface="Times New Roman" panose="02020603050405020304" pitchFamily="18" charset="0"/>
              </a:rPr>
              <a:t> </a:t>
            </a:r>
            <a:r>
              <a:rPr lang="en-IN" sz="1700" dirty="0" smtClean="0">
                <a:solidFill>
                  <a:srgbClr val="0000CD"/>
                </a:solidFill>
                <a:latin typeface="Times New Roman" panose="02020603050405020304" pitchFamily="18" charset="0"/>
                <a:cs typeface="Times New Roman" panose="02020603050405020304" pitchFamily="18" charset="0"/>
              </a:rPr>
              <a:t>UNIQUE</a:t>
            </a:r>
            <a:r>
              <a:rPr lang="en-IN" sz="1700" dirty="0" smtClean="0">
                <a:solidFill>
                  <a:srgbClr val="000000"/>
                </a:solidFill>
                <a:latin typeface="Times New Roman" panose="02020603050405020304" pitchFamily="18" charset="0"/>
                <a:cs typeface="Times New Roman" panose="02020603050405020304" pitchFamily="18" charset="0"/>
              </a:rPr>
              <a:t> </a:t>
            </a:r>
            <a:r>
              <a:rPr lang="en-IN" sz="1700" dirty="0" smtClean="0">
                <a:solidFill>
                  <a:srgbClr val="0000CD"/>
                </a:solidFill>
                <a:latin typeface="Times New Roman" panose="02020603050405020304" pitchFamily="18" charset="0"/>
                <a:cs typeface="Times New Roman" panose="02020603050405020304" pitchFamily="18" charset="0"/>
              </a:rPr>
              <a:t>INDEX</a:t>
            </a:r>
            <a:r>
              <a:rPr lang="en-IN" sz="1700" dirty="0" smtClean="0">
                <a:solidFill>
                  <a:srgbClr val="000000"/>
                </a:solidFill>
                <a:latin typeface="Times New Roman" panose="02020603050405020304" pitchFamily="18" charset="0"/>
                <a:cs typeface="Times New Roman" panose="02020603050405020304" pitchFamily="18" charset="0"/>
              </a:rPr>
              <a:t> </a:t>
            </a:r>
            <a:r>
              <a:rPr lang="en-IN" sz="1700" i="1" dirty="0" err="1" smtClean="0">
                <a:solidFill>
                  <a:srgbClr val="000000"/>
                </a:solidFill>
                <a:latin typeface="Times New Roman" panose="02020603050405020304" pitchFamily="18" charset="0"/>
                <a:cs typeface="Times New Roman" panose="02020603050405020304" pitchFamily="18" charset="0"/>
              </a:rPr>
              <a:t>index_name</a:t>
            </a:r>
            <a:r>
              <a:rPr lang="en-IN" sz="1700" dirty="0" smtClean="0">
                <a:latin typeface="Times New Roman" panose="02020603050405020304" pitchFamily="18" charset="0"/>
                <a:cs typeface="Times New Roman" panose="02020603050405020304" pitchFamily="18" charset="0"/>
              </a:rPr>
              <a:t/>
            </a:r>
            <a:br>
              <a:rPr lang="en-IN" sz="1700" dirty="0" smtClean="0">
                <a:latin typeface="Times New Roman" panose="02020603050405020304" pitchFamily="18" charset="0"/>
                <a:cs typeface="Times New Roman" panose="02020603050405020304" pitchFamily="18" charset="0"/>
              </a:rPr>
            </a:br>
            <a:r>
              <a:rPr lang="en-IN" sz="1700" dirty="0" smtClean="0">
                <a:solidFill>
                  <a:srgbClr val="0000CD"/>
                </a:solidFill>
                <a:latin typeface="Times New Roman" panose="02020603050405020304" pitchFamily="18" charset="0"/>
                <a:cs typeface="Times New Roman" panose="02020603050405020304" pitchFamily="18" charset="0"/>
              </a:rPr>
              <a:t>ON</a:t>
            </a:r>
            <a:r>
              <a:rPr lang="en-IN" sz="1700" dirty="0" smtClean="0">
                <a:solidFill>
                  <a:srgbClr val="000000"/>
                </a:solidFill>
                <a:latin typeface="Times New Roman" panose="02020603050405020304" pitchFamily="18" charset="0"/>
                <a:cs typeface="Times New Roman" panose="02020603050405020304" pitchFamily="18" charset="0"/>
              </a:rPr>
              <a:t> </a:t>
            </a:r>
            <a:r>
              <a:rPr lang="en-IN" sz="1700" i="1" dirty="0" err="1" smtClean="0">
                <a:solidFill>
                  <a:srgbClr val="000000"/>
                </a:solidFill>
                <a:latin typeface="Times New Roman" panose="02020603050405020304" pitchFamily="18" charset="0"/>
                <a:cs typeface="Times New Roman" panose="02020603050405020304" pitchFamily="18" charset="0"/>
              </a:rPr>
              <a:t>table_name</a:t>
            </a:r>
            <a:r>
              <a:rPr lang="en-IN" sz="1700" dirty="0" smtClean="0">
                <a:solidFill>
                  <a:srgbClr val="000000"/>
                </a:solidFill>
                <a:latin typeface="Times New Roman" panose="02020603050405020304" pitchFamily="18" charset="0"/>
                <a:cs typeface="Times New Roman" panose="02020603050405020304" pitchFamily="18" charset="0"/>
              </a:rPr>
              <a:t> (</a:t>
            </a:r>
            <a:r>
              <a:rPr lang="en-IN" sz="1700" i="1" dirty="0" smtClean="0">
                <a:solidFill>
                  <a:srgbClr val="000000"/>
                </a:solidFill>
                <a:latin typeface="Times New Roman" panose="02020603050405020304" pitchFamily="18" charset="0"/>
                <a:cs typeface="Times New Roman" panose="02020603050405020304" pitchFamily="18" charset="0"/>
              </a:rPr>
              <a:t>column1</a:t>
            </a:r>
            <a:r>
              <a:rPr lang="en-IN" sz="1700" dirty="0" smtClean="0">
                <a:solidFill>
                  <a:srgbClr val="000000"/>
                </a:solidFill>
                <a:latin typeface="Times New Roman" panose="02020603050405020304" pitchFamily="18" charset="0"/>
                <a:cs typeface="Times New Roman" panose="02020603050405020304" pitchFamily="18" charset="0"/>
              </a:rPr>
              <a:t>, </a:t>
            </a:r>
            <a:r>
              <a:rPr lang="en-IN" sz="1700" i="1" dirty="0" smtClean="0">
                <a:solidFill>
                  <a:srgbClr val="000000"/>
                </a:solidFill>
                <a:latin typeface="Times New Roman" panose="02020603050405020304" pitchFamily="18" charset="0"/>
                <a:cs typeface="Times New Roman" panose="02020603050405020304" pitchFamily="18" charset="0"/>
              </a:rPr>
              <a:t>column2</a:t>
            </a:r>
            <a:r>
              <a:rPr lang="en-IN" sz="1700" dirty="0" smtClean="0">
                <a:solidFill>
                  <a:srgbClr val="000000"/>
                </a:solidFill>
                <a:latin typeface="Times New Roman" panose="02020603050405020304" pitchFamily="18" charset="0"/>
                <a:cs typeface="Times New Roman" panose="02020603050405020304" pitchFamily="18" charset="0"/>
              </a:rPr>
              <a:t>, ...);</a:t>
            </a:r>
            <a:endParaRPr lang="en-IN" sz="1700" dirty="0">
              <a:latin typeface="Times New Roman" panose="02020603050405020304" pitchFamily="18" charset="0"/>
              <a:cs typeface="Times New Roman" panose="02020603050405020304" pitchFamily="18" charset="0"/>
            </a:endParaRPr>
          </a:p>
        </p:txBody>
      </p:sp>
      <p:sp>
        <p:nvSpPr>
          <p:cNvPr id="13" name="Rectangle 12"/>
          <p:cNvSpPr/>
          <p:nvPr/>
        </p:nvSpPr>
        <p:spPr>
          <a:xfrm>
            <a:off x="1820648" y="3694395"/>
            <a:ext cx="971741" cy="353943"/>
          </a:xfrm>
          <a:prstGeom prst="rect">
            <a:avLst/>
          </a:prstGeom>
        </p:spPr>
        <p:txBody>
          <a:bodyPr wrap="none">
            <a:spAutoFit/>
          </a:bodyPr>
          <a:lstStyle/>
          <a:p>
            <a:r>
              <a:rPr lang="en-IN" sz="1700" b="1" u="sng" dirty="0" smtClean="0">
                <a:solidFill>
                  <a:srgbClr val="000000"/>
                </a:solidFill>
                <a:latin typeface="Times New Roman" panose="02020603050405020304" pitchFamily="18" charset="0"/>
                <a:cs typeface="Times New Roman" panose="02020603050405020304" pitchFamily="18" charset="0"/>
              </a:rPr>
              <a:t>Syntax:-</a:t>
            </a:r>
            <a:endParaRPr lang="en-IN" sz="1700" b="1" i="0" u="sng" dirty="0">
              <a:solidFill>
                <a:srgbClr val="000000"/>
              </a:solidFill>
              <a:effectLst/>
              <a:latin typeface="Times New Roman" panose="02020603050405020304" pitchFamily="18" charset="0"/>
              <a:cs typeface="Times New Roman" panose="02020603050405020304" pitchFamily="18" charset="0"/>
            </a:endParaRPr>
          </a:p>
        </p:txBody>
      </p:sp>
      <p:sp>
        <p:nvSpPr>
          <p:cNvPr id="14" name="Rectangle 13"/>
          <p:cNvSpPr/>
          <p:nvPr/>
        </p:nvSpPr>
        <p:spPr>
          <a:xfrm>
            <a:off x="1820648" y="4818508"/>
            <a:ext cx="1152880" cy="353943"/>
          </a:xfrm>
          <a:prstGeom prst="rect">
            <a:avLst/>
          </a:prstGeom>
        </p:spPr>
        <p:txBody>
          <a:bodyPr wrap="none">
            <a:spAutoFit/>
          </a:bodyPr>
          <a:lstStyle/>
          <a:p>
            <a:r>
              <a:rPr lang="en-IN" sz="1700" b="1" u="sng" dirty="0" smtClean="0">
                <a:solidFill>
                  <a:srgbClr val="000000"/>
                </a:solidFill>
                <a:latin typeface="Times New Roman" panose="02020603050405020304" pitchFamily="18" charset="0"/>
                <a:cs typeface="Times New Roman" panose="02020603050405020304" pitchFamily="18" charset="0"/>
              </a:rPr>
              <a:t>Example:-</a:t>
            </a:r>
            <a:endParaRPr lang="en-IN" sz="1700" b="1" i="0" u="sng" dirty="0">
              <a:solidFill>
                <a:srgbClr val="000000"/>
              </a:solidFill>
              <a:effectLst/>
              <a:latin typeface="Times New Roman" panose="02020603050405020304" pitchFamily="18" charset="0"/>
              <a:cs typeface="Times New Roman" panose="02020603050405020304" pitchFamily="18" charset="0"/>
            </a:endParaRPr>
          </a:p>
        </p:txBody>
      </p:sp>
      <p:sp>
        <p:nvSpPr>
          <p:cNvPr id="15" name="Rectangle 14"/>
          <p:cNvSpPr/>
          <p:nvPr/>
        </p:nvSpPr>
        <p:spPr>
          <a:xfrm>
            <a:off x="6179646" y="787276"/>
            <a:ext cx="3523722" cy="353943"/>
          </a:xfrm>
          <a:prstGeom prst="rect">
            <a:avLst/>
          </a:prstGeom>
        </p:spPr>
        <p:txBody>
          <a:bodyPr wrap="none">
            <a:spAutoFit/>
          </a:bodyPr>
          <a:lstStyle/>
          <a:p>
            <a:pPr lvl="1" indent="-457200" defTabSz="914400" eaLnBrk="0" fontAlgn="base" hangingPunct="0">
              <a:spcBef>
                <a:spcPct val="0"/>
              </a:spcBef>
              <a:spcAft>
                <a:spcPct val="0"/>
              </a:spcAft>
            </a:pPr>
            <a:r>
              <a:rPr lang="en-US" altLang="en-US" sz="1700" b="1" u="sng" dirty="0">
                <a:solidFill>
                  <a:srgbClr val="000000"/>
                </a:solidFill>
                <a:latin typeface="Times New Roman" panose="02020603050405020304" pitchFamily="18" charset="0"/>
                <a:cs typeface="Times New Roman" panose="02020603050405020304" pitchFamily="18" charset="0"/>
              </a:rPr>
              <a:t>ALTER </a:t>
            </a:r>
            <a:r>
              <a:rPr lang="en-US" altLang="en-US" sz="1700" b="1" u="sng" dirty="0" smtClean="0">
                <a:solidFill>
                  <a:srgbClr val="000000"/>
                </a:solidFill>
                <a:latin typeface="Times New Roman" panose="02020603050405020304" pitchFamily="18" charset="0"/>
                <a:cs typeface="Times New Roman" panose="02020603050405020304" pitchFamily="18" charset="0"/>
              </a:rPr>
              <a:t>INDEX &amp; DROP INDEX :-</a:t>
            </a:r>
            <a:endParaRPr lang="en-US" altLang="en-US" sz="1700" b="1" u="sng" dirty="0">
              <a:solidFill>
                <a:srgbClr val="000000"/>
              </a:solidFill>
              <a:latin typeface="Times New Roman" panose="02020603050405020304" pitchFamily="18" charset="0"/>
              <a:cs typeface="Times New Roman" panose="02020603050405020304" pitchFamily="18" charset="0"/>
            </a:endParaRPr>
          </a:p>
        </p:txBody>
      </p:sp>
      <p:sp>
        <p:nvSpPr>
          <p:cNvPr id="16" name="Rectangle 15"/>
          <p:cNvSpPr/>
          <p:nvPr/>
        </p:nvSpPr>
        <p:spPr>
          <a:xfrm>
            <a:off x="6271086" y="1309614"/>
            <a:ext cx="2964354" cy="615553"/>
          </a:xfrm>
          <a:prstGeom prst="rect">
            <a:avLst/>
          </a:prstGeom>
        </p:spPr>
        <p:txBody>
          <a:bodyPr wrap="square">
            <a:spAutoFit/>
          </a:bodyPr>
          <a:lstStyle/>
          <a:p>
            <a:r>
              <a:rPr lang="en-IN" sz="1700" dirty="0">
                <a:solidFill>
                  <a:srgbClr val="0000CD"/>
                </a:solidFill>
                <a:latin typeface="Times New Roman" panose="02020603050405020304" pitchFamily="18" charset="0"/>
                <a:cs typeface="Times New Roman" panose="02020603050405020304" pitchFamily="18" charset="0"/>
              </a:rPr>
              <a:t>ALTER</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TABLE</a:t>
            </a:r>
            <a:r>
              <a:rPr lang="en-IN" sz="1700" dirty="0">
                <a:solidFill>
                  <a:srgbClr val="000000"/>
                </a:solidFill>
                <a:latin typeface="Times New Roman" panose="02020603050405020304" pitchFamily="18" charset="0"/>
                <a:cs typeface="Times New Roman" panose="02020603050405020304" pitchFamily="18" charset="0"/>
              </a:rPr>
              <a:t> </a:t>
            </a:r>
            <a:r>
              <a:rPr lang="en-IN" sz="1700" i="1" dirty="0" err="1">
                <a:solidFill>
                  <a:srgbClr val="000000"/>
                </a:solidFill>
                <a:latin typeface="Times New Roman" panose="02020603050405020304" pitchFamily="18" charset="0"/>
                <a:cs typeface="Times New Roman" panose="02020603050405020304" pitchFamily="18" charset="0"/>
              </a:rPr>
              <a:t>table_name</a:t>
            </a:r>
            <a:r>
              <a:rPr lang="en-IN" sz="1700" i="1" dirty="0">
                <a:solidFill>
                  <a:srgbClr val="000000"/>
                </a:solidFill>
                <a:latin typeface="Times New Roman" panose="02020603050405020304" pitchFamily="18" charset="0"/>
                <a:cs typeface="Times New Roman" panose="02020603050405020304" pitchFamily="18" charset="0"/>
              </a:rPr>
              <a:t/>
            </a:r>
            <a:br>
              <a:rPr lang="en-IN" sz="1700" i="1" dirty="0">
                <a:solidFill>
                  <a:srgbClr val="000000"/>
                </a:solidFill>
                <a:latin typeface="Times New Roman" panose="02020603050405020304" pitchFamily="18" charset="0"/>
                <a:cs typeface="Times New Roman" panose="02020603050405020304" pitchFamily="18" charset="0"/>
              </a:rPr>
            </a:br>
            <a:r>
              <a:rPr lang="en-IN" sz="1700" dirty="0">
                <a:solidFill>
                  <a:srgbClr val="0000CD"/>
                </a:solidFill>
                <a:latin typeface="Times New Roman" panose="02020603050405020304" pitchFamily="18" charset="0"/>
                <a:cs typeface="Times New Roman" panose="02020603050405020304" pitchFamily="18" charset="0"/>
              </a:rPr>
              <a:t>DROP</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INDEX</a:t>
            </a:r>
            <a:r>
              <a:rPr lang="en-IN" sz="1700" dirty="0">
                <a:solidFill>
                  <a:srgbClr val="000000"/>
                </a:solidFill>
                <a:latin typeface="Times New Roman" panose="02020603050405020304" pitchFamily="18" charset="0"/>
                <a:cs typeface="Times New Roman" panose="02020603050405020304" pitchFamily="18" charset="0"/>
              </a:rPr>
              <a:t> </a:t>
            </a:r>
            <a:r>
              <a:rPr lang="en-IN" sz="1700" i="1" dirty="0" err="1">
                <a:solidFill>
                  <a:srgbClr val="000000"/>
                </a:solidFill>
                <a:latin typeface="Times New Roman" panose="02020603050405020304" pitchFamily="18" charset="0"/>
                <a:cs typeface="Times New Roman" panose="02020603050405020304" pitchFamily="18" charset="0"/>
              </a:rPr>
              <a:t>index_name</a:t>
            </a:r>
            <a:r>
              <a:rPr lang="en-IN" sz="1700" dirty="0">
                <a:solidFill>
                  <a:srgbClr val="000000"/>
                </a:solidFill>
                <a:latin typeface="Times New Roman" panose="02020603050405020304" pitchFamily="18" charset="0"/>
                <a:cs typeface="Times New Roman" panose="02020603050405020304" pitchFamily="18" charset="0"/>
              </a:rPr>
              <a:t>;</a:t>
            </a:r>
            <a:endParaRPr lang="en-IN" sz="1700" dirty="0">
              <a:latin typeface="Times New Roman" panose="02020603050405020304" pitchFamily="18" charset="0"/>
              <a:cs typeface="Times New Roman" panose="02020603050405020304" pitchFamily="18" charset="0"/>
            </a:endParaRPr>
          </a:p>
        </p:txBody>
      </p:sp>
      <p:sp>
        <p:nvSpPr>
          <p:cNvPr id="17" name="Rectangle 16"/>
          <p:cNvSpPr/>
          <p:nvPr/>
        </p:nvSpPr>
        <p:spPr>
          <a:xfrm>
            <a:off x="6334206" y="2087394"/>
            <a:ext cx="1866152" cy="353943"/>
          </a:xfrm>
          <a:prstGeom prst="rect">
            <a:avLst/>
          </a:prstGeom>
        </p:spPr>
        <p:txBody>
          <a:bodyPr wrap="none">
            <a:spAutoFit/>
          </a:bodyPr>
          <a:lstStyle/>
          <a:p>
            <a:pPr lvl="1" indent="-457200" defTabSz="914400" eaLnBrk="0" fontAlgn="base" hangingPunct="0">
              <a:spcBef>
                <a:spcPct val="0"/>
              </a:spcBef>
              <a:spcAft>
                <a:spcPct val="0"/>
              </a:spcAft>
            </a:pPr>
            <a:r>
              <a:rPr lang="en-US" altLang="en-US" sz="1700" b="1" u="sng" dirty="0">
                <a:solidFill>
                  <a:srgbClr val="000000"/>
                </a:solidFill>
                <a:latin typeface="Times New Roman" panose="02020603050405020304" pitchFamily="18" charset="0"/>
                <a:cs typeface="Times New Roman" panose="02020603050405020304" pitchFamily="18" charset="0"/>
              </a:rPr>
              <a:t>CREATE </a:t>
            </a:r>
            <a:r>
              <a:rPr lang="en-US" altLang="en-US" sz="1700" b="1" u="sng" dirty="0" smtClean="0">
                <a:solidFill>
                  <a:srgbClr val="000000"/>
                </a:solidFill>
                <a:latin typeface="Times New Roman" panose="02020603050405020304" pitchFamily="18" charset="0"/>
                <a:cs typeface="Times New Roman" panose="02020603050405020304" pitchFamily="18" charset="0"/>
              </a:rPr>
              <a:t>VIEW:-</a:t>
            </a:r>
            <a:endParaRPr lang="en-US" altLang="en-US" sz="1700" b="1" u="sng" dirty="0">
              <a:solidFill>
                <a:srgbClr val="000000"/>
              </a:solidFill>
              <a:latin typeface="Times New Roman" panose="02020603050405020304" pitchFamily="18" charset="0"/>
              <a:cs typeface="Times New Roman" panose="02020603050405020304" pitchFamily="18" charset="0"/>
            </a:endParaRPr>
          </a:p>
        </p:txBody>
      </p:sp>
      <p:sp>
        <p:nvSpPr>
          <p:cNvPr id="22" name="Rectangle 21"/>
          <p:cNvSpPr/>
          <p:nvPr/>
        </p:nvSpPr>
        <p:spPr>
          <a:xfrm>
            <a:off x="6334206" y="2371737"/>
            <a:ext cx="3084114" cy="1015663"/>
          </a:xfrm>
          <a:prstGeom prst="rect">
            <a:avLst/>
          </a:prstGeom>
        </p:spPr>
        <p:txBody>
          <a:bodyPr wrap="square">
            <a:spAutoFit/>
          </a:bodyPr>
          <a:lstStyle/>
          <a:p>
            <a:r>
              <a:rPr lang="en-IN" sz="1500" dirty="0">
                <a:solidFill>
                  <a:srgbClr val="0000CD"/>
                </a:solidFill>
                <a:latin typeface="Times New Roman" panose="02020603050405020304" pitchFamily="18" charset="0"/>
                <a:cs typeface="Times New Roman" panose="02020603050405020304" pitchFamily="18" charset="0"/>
              </a:rPr>
              <a:t>CREATE</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a:solidFill>
                  <a:srgbClr val="0000CD"/>
                </a:solidFill>
                <a:latin typeface="Times New Roman" panose="02020603050405020304" pitchFamily="18" charset="0"/>
                <a:cs typeface="Times New Roman" panose="02020603050405020304" pitchFamily="18" charset="0"/>
              </a:rPr>
              <a:t>VIEW</a:t>
            </a:r>
            <a:r>
              <a:rPr lang="en-IN" sz="1500" dirty="0">
                <a:solidFill>
                  <a:srgbClr val="000000"/>
                </a:solidFill>
                <a:latin typeface="Times New Roman" panose="02020603050405020304" pitchFamily="18" charset="0"/>
                <a:cs typeface="Times New Roman" panose="02020603050405020304" pitchFamily="18" charset="0"/>
              </a:rPr>
              <a:t> </a:t>
            </a:r>
            <a:r>
              <a:rPr lang="en-IN" sz="1500" i="1" dirty="0" err="1">
                <a:solidFill>
                  <a:srgbClr val="000000"/>
                </a:solidFill>
                <a:latin typeface="Times New Roman" panose="02020603050405020304" pitchFamily="18" charset="0"/>
                <a:cs typeface="Times New Roman" panose="02020603050405020304" pitchFamily="18" charset="0"/>
              </a:rPr>
              <a:t>view_name</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a:solidFill>
                  <a:srgbClr val="0000CD"/>
                </a:solidFill>
                <a:latin typeface="Times New Roman" panose="02020603050405020304" pitchFamily="18" charset="0"/>
                <a:cs typeface="Times New Roman" panose="02020603050405020304" pitchFamily="18" charset="0"/>
              </a:rPr>
              <a:t>AS</a:t>
            </a:r>
            <a:r>
              <a:rPr lang="en-IN" sz="1500" dirty="0">
                <a:latin typeface="Times New Roman" panose="02020603050405020304" pitchFamily="18" charset="0"/>
                <a:cs typeface="Times New Roman" panose="02020603050405020304" pitchFamily="18" charset="0"/>
              </a:rPr>
              <a:t/>
            </a:r>
            <a:br>
              <a:rPr lang="en-IN" sz="1500" dirty="0">
                <a:latin typeface="Times New Roman" panose="02020603050405020304" pitchFamily="18" charset="0"/>
                <a:cs typeface="Times New Roman" panose="02020603050405020304" pitchFamily="18" charset="0"/>
              </a:rPr>
            </a:br>
            <a:r>
              <a:rPr lang="en-IN" sz="1500" dirty="0">
                <a:solidFill>
                  <a:srgbClr val="0000CD"/>
                </a:solidFill>
                <a:latin typeface="Times New Roman" panose="02020603050405020304" pitchFamily="18" charset="0"/>
                <a:cs typeface="Times New Roman" panose="02020603050405020304" pitchFamily="18" charset="0"/>
              </a:rPr>
              <a:t>SELECT</a:t>
            </a:r>
            <a:r>
              <a:rPr lang="en-IN" sz="1500" dirty="0">
                <a:solidFill>
                  <a:srgbClr val="000000"/>
                </a:solidFill>
                <a:latin typeface="Times New Roman" panose="02020603050405020304" pitchFamily="18" charset="0"/>
                <a:cs typeface="Times New Roman" panose="02020603050405020304" pitchFamily="18" charset="0"/>
              </a:rPr>
              <a:t> </a:t>
            </a:r>
            <a:r>
              <a:rPr lang="en-IN" sz="1500" i="1" dirty="0">
                <a:solidFill>
                  <a:srgbClr val="000000"/>
                </a:solidFill>
                <a:latin typeface="Times New Roman" panose="02020603050405020304" pitchFamily="18" charset="0"/>
                <a:cs typeface="Times New Roman" panose="02020603050405020304" pitchFamily="18" charset="0"/>
              </a:rPr>
              <a:t>column1</a:t>
            </a:r>
            <a:r>
              <a:rPr lang="en-IN" sz="1500" dirty="0">
                <a:solidFill>
                  <a:srgbClr val="000000"/>
                </a:solidFill>
                <a:latin typeface="Times New Roman" panose="02020603050405020304" pitchFamily="18" charset="0"/>
                <a:cs typeface="Times New Roman" panose="02020603050405020304" pitchFamily="18" charset="0"/>
              </a:rPr>
              <a:t>, </a:t>
            </a:r>
            <a:r>
              <a:rPr lang="en-IN" sz="1500" i="1" dirty="0">
                <a:solidFill>
                  <a:srgbClr val="000000"/>
                </a:solidFill>
                <a:latin typeface="Times New Roman" panose="02020603050405020304" pitchFamily="18" charset="0"/>
                <a:cs typeface="Times New Roman" panose="02020603050405020304" pitchFamily="18" charset="0"/>
              </a:rPr>
              <a:t>column2</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a:latin typeface="Times New Roman" panose="02020603050405020304" pitchFamily="18" charset="0"/>
                <a:cs typeface="Times New Roman" panose="02020603050405020304" pitchFamily="18" charset="0"/>
              </a:rPr>
              <a:t/>
            </a:r>
            <a:br>
              <a:rPr lang="en-IN" sz="1500" dirty="0">
                <a:latin typeface="Times New Roman" panose="02020603050405020304" pitchFamily="18" charset="0"/>
                <a:cs typeface="Times New Roman" panose="02020603050405020304" pitchFamily="18" charset="0"/>
              </a:rPr>
            </a:br>
            <a:r>
              <a:rPr lang="en-IN" sz="1500" dirty="0">
                <a:solidFill>
                  <a:srgbClr val="0000CD"/>
                </a:solidFill>
                <a:latin typeface="Times New Roman" panose="02020603050405020304" pitchFamily="18" charset="0"/>
                <a:cs typeface="Times New Roman" panose="02020603050405020304" pitchFamily="18" charset="0"/>
              </a:rPr>
              <a:t>FROM</a:t>
            </a:r>
            <a:r>
              <a:rPr lang="en-IN" sz="1500" dirty="0">
                <a:solidFill>
                  <a:srgbClr val="000000"/>
                </a:solidFill>
                <a:latin typeface="Times New Roman" panose="02020603050405020304" pitchFamily="18" charset="0"/>
                <a:cs typeface="Times New Roman" panose="02020603050405020304" pitchFamily="18" charset="0"/>
              </a:rPr>
              <a:t> </a:t>
            </a:r>
            <a:r>
              <a:rPr lang="en-IN" sz="1500" i="1" dirty="0" err="1">
                <a:solidFill>
                  <a:srgbClr val="000000"/>
                </a:solidFill>
                <a:latin typeface="Times New Roman" panose="02020603050405020304" pitchFamily="18" charset="0"/>
                <a:cs typeface="Times New Roman" panose="02020603050405020304" pitchFamily="18" charset="0"/>
              </a:rPr>
              <a:t>table_name</a:t>
            </a:r>
            <a:r>
              <a:rPr lang="en-IN" sz="1500" dirty="0">
                <a:latin typeface="Times New Roman" panose="02020603050405020304" pitchFamily="18" charset="0"/>
                <a:cs typeface="Times New Roman" panose="02020603050405020304" pitchFamily="18" charset="0"/>
              </a:rPr>
              <a:t/>
            </a:r>
            <a:br>
              <a:rPr lang="en-IN" sz="1500" dirty="0">
                <a:latin typeface="Times New Roman" panose="02020603050405020304" pitchFamily="18" charset="0"/>
                <a:cs typeface="Times New Roman" panose="02020603050405020304" pitchFamily="18" charset="0"/>
              </a:rPr>
            </a:br>
            <a:r>
              <a:rPr lang="en-IN" sz="1500" dirty="0">
                <a:solidFill>
                  <a:srgbClr val="0000CD"/>
                </a:solidFill>
                <a:latin typeface="Times New Roman" panose="02020603050405020304" pitchFamily="18" charset="0"/>
                <a:cs typeface="Times New Roman" panose="02020603050405020304" pitchFamily="18" charset="0"/>
              </a:rPr>
              <a:t>WHERE</a:t>
            </a:r>
            <a:r>
              <a:rPr lang="en-IN" sz="1500" dirty="0">
                <a:solidFill>
                  <a:srgbClr val="000000"/>
                </a:solidFill>
                <a:latin typeface="Times New Roman" panose="02020603050405020304" pitchFamily="18" charset="0"/>
                <a:cs typeface="Times New Roman" panose="02020603050405020304" pitchFamily="18" charset="0"/>
              </a:rPr>
              <a:t> </a:t>
            </a:r>
            <a:r>
              <a:rPr lang="en-IN" sz="1500" i="1" dirty="0">
                <a:solidFill>
                  <a:srgbClr val="000000"/>
                </a:solidFill>
                <a:latin typeface="Times New Roman" panose="02020603050405020304" pitchFamily="18" charset="0"/>
                <a:cs typeface="Times New Roman" panose="02020603050405020304" pitchFamily="18" charset="0"/>
              </a:rPr>
              <a:t>condition</a:t>
            </a:r>
            <a:r>
              <a:rPr lang="en-IN" sz="1500" dirty="0">
                <a:solidFill>
                  <a:srgbClr val="000000"/>
                </a:solidFill>
                <a:latin typeface="Times New Roman" panose="02020603050405020304" pitchFamily="18" charset="0"/>
                <a:cs typeface="Times New Roman" panose="02020603050405020304" pitchFamily="18" charset="0"/>
              </a:rPr>
              <a:t>;</a:t>
            </a:r>
            <a:endParaRPr lang="en-IN" sz="1500" dirty="0">
              <a:latin typeface="Times New Roman" panose="02020603050405020304" pitchFamily="18" charset="0"/>
              <a:cs typeface="Times New Roman" panose="02020603050405020304" pitchFamily="18" charset="0"/>
            </a:endParaRPr>
          </a:p>
        </p:txBody>
      </p:sp>
      <p:sp>
        <p:nvSpPr>
          <p:cNvPr id="23" name="Rectangle 22"/>
          <p:cNvSpPr/>
          <p:nvPr/>
        </p:nvSpPr>
        <p:spPr>
          <a:xfrm>
            <a:off x="6334206" y="3495416"/>
            <a:ext cx="960519" cy="338554"/>
          </a:xfrm>
          <a:prstGeom prst="rect">
            <a:avLst/>
          </a:prstGeom>
        </p:spPr>
        <p:txBody>
          <a:bodyPr wrap="none">
            <a:spAutoFit/>
          </a:bodyPr>
          <a:lstStyle/>
          <a:p>
            <a:r>
              <a:rPr lang="en-IN" sz="1600" b="1" u="sng" dirty="0">
                <a:solidFill>
                  <a:srgbClr val="000000"/>
                </a:solidFill>
                <a:latin typeface="Times New Roman" panose="02020603050405020304" pitchFamily="18" charset="0"/>
                <a:cs typeface="Times New Roman" panose="02020603050405020304" pitchFamily="18" charset="0"/>
              </a:rPr>
              <a:t>Example</a:t>
            </a:r>
            <a:endParaRPr lang="en-IN" sz="1600" b="1" i="0" u="sng" dirty="0">
              <a:solidFill>
                <a:srgbClr val="000000"/>
              </a:solidFill>
              <a:effectLst/>
              <a:latin typeface="Times New Roman" panose="02020603050405020304" pitchFamily="18" charset="0"/>
              <a:cs typeface="Times New Roman" panose="02020603050405020304" pitchFamily="18" charset="0"/>
            </a:endParaRPr>
          </a:p>
        </p:txBody>
      </p:sp>
      <p:sp>
        <p:nvSpPr>
          <p:cNvPr id="24" name="Rectangle 23"/>
          <p:cNvSpPr/>
          <p:nvPr/>
        </p:nvSpPr>
        <p:spPr>
          <a:xfrm>
            <a:off x="6334206" y="3874273"/>
            <a:ext cx="3867885" cy="1015663"/>
          </a:xfrm>
          <a:prstGeom prst="rect">
            <a:avLst/>
          </a:prstGeom>
        </p:spPr>
        <p:txBody>
          <a:bodyPr wrap="square">
            <a:spAutoFit/>
          </a:bodyPr>
          <a:lstStyle/>
          <a:p>
            <a:r>
              <a:rPr lang="en-IN" sz="1500" dirty="0">
                <a:solidFill>
                  <a:srgbClr val="0000CD"/>
                </a:solidFill>
                <a:latin typeface="Times New Roman" panose="02020603050405020304" pitchFamily="18" charset="0"/>
                <a:cs typeface="Times New Roman" panose="02020603050405020304" pitchFamily="18" charset="0"/>
              </a:rPr>
              <a:t>CREATE</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a:solidFill>
                  <a:srgbClr val="0000CD"/>
                </a:solidFill>
                <a:latin typeface="Times New Roman" panose="02020603050405020304" pitchFamily="18" charset="0"/>
                <a:cs typeface="Times New Roman" panose="02020603050405020304" pitchFamily="18" charset="0"/>
              </a:rPr>
              <a:t>VIEW</a:t>
            </a:r>
            <a:r>
              <a:rPr lang="en-IN" sz="1500" dirty="0">
                <a:solidFill>
                  <a:srgbClr val="000000"/>
                </a:solidFill>
                <a:latin typeface="Times New Roman" panose="02020603050405020304" pitchFamily="18" charset="0"/>
                <a:cs typeface="Times New Roman" panose="02020603050405020304" pitchFamily="18" charset="0"/>
              </a:rPr>
              <a:t> [Brazil Customers] </a:t>
            </a:r>
            <a:r>
              <a:rPr lang="en-IN" sz="1500" dirty="0">
                <a:solidFill>
                  <a:srgbClr val="0000CD"/>
                </a:solidFill>
                <a:latin typeface="Times New Roman" panose="02020603050405020304" pitchFamily="18" charset="0"/>
                <a:cs typeface="Times New Roman" panose="02020603050405020304" pitchFamily="18" charset="0"/>
              </a:rPr>
              <a:t>AS</a:t>
            </a:r>
            <a:r>
              <a:rPr lang="en-IN" sz="1500" dirty="0">
                <a:latin typeface="Times New Roman" panose="02020603050405020304" pitchFamily="18" charset="0"/>
                <a:cs typeface="Times New Roman" panose="02020603050405020304" pitchFamily="18" charset="0"/>
              </a:rPr>
              <a:t/>
            </a:r>
            <a:br>
              <a:rPr lang="en-IN" sz="1500" dirty="0">
                <a:latin typeface="Times New Roman" panose="02020603050405020304" pitchFamily="18" charset="0"/>
                <a:cs typeface="Times New Roman" panose="02020603050405020304" pitchFamily="18" charset="0"/>
              </a:rPr>
            </a:br>
            <a:r>
              <a:rPr lang="en-IN" sz="1500" dirty="0">
                <a:solidFill>
                  <a:srgbClr val="0000CD"/>
                </a:solidFill>
                <a:latin typeface="Times New Roman" panose="02020603050405020304" pitchFamily="18" charset="0"/>
                <a:cs typeface="Times New Roman" panose="02020603050405020304" pitchFamily="18" charset="0"/>
              </a:rPr>
              <a:t>SELECT</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err="1">
                <a:solidFill>
                  <a:srgbClr val="000000"/>
                </a:solidFill>
                <a:latin typeface="Times New Roman" panose="02020603050405020304" pitchFamily="18" charset="0"/>
                <a:cs typeface="Times New Roman" panose="02020603050405020304" pitchFamily="18" charset="0"/>
              </a:rPr>
              <a:t>CustomerName</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err="1">
                <a:solidFill>
                  <a:srgbClr val="000000"/>
                </a:solidFill>
                <a:latin typeface="Times New Roman" panose="02020603050405020304" pitchFamily="18" charset="0"/>
                <a:cs typeface="Times New Roman" panose="02020603050405020304" pitchFamily="18" charset="0"/>
              </a:rPr>
              <a:t>ContactName</a:t>
            </a:r>
            <a:r>
              <a:rPr lang="en-IN" sz="1500" dirty="0">
                <a:latin typeface="Times New Roman" panose="02020603050405020304" pitchFamily="18" charset="0"/>
                <a:cs typeface="Times New Roman" panose="02020603050405020304" pitchFamily="18" charset="0"/>
              </a:rPr>
              <a:t/>
            </a:r>
            <a:br>
              <a:rPr lang="en-IN" sz="1500" dirty="0">
                <a:latin typeface="Times New Roman" panose="02020603050405020304" pitchFamily="18" charset="0"/>
                <a:cs typeface="Times New Roman" panose="02020603050405020304" pitchFamily="18" charset="0"/>
              </a:rPr>
            </a:br>
            <a:r>
              <a:rPr lang="en-IN" sz="1500" dirty="0">
                <a:solidFill>
                  <a:srgbClr val="0000CD"/>
                </a:solidFill>
                <a:latin typeface="Times New Roman" panose="02020603050405020304" pitchFamily="18" charset="0"/>
                <a:cs typeface="Times New Roman" panose="02020603050405020304" pitchFamily="18" charset="0"/>
              </a:rPr>
              <a:t>FROM</a:t>
            </a:r>
            <a:r>
              <a:rPr lang="en-IN" sz="1500" dirty="0">
                <a:solidFill>
                  <a:srgbClr val="000000"/>
                </a:solidFill>
                <a:latin typeface="Times New Roman" panose="02020603050405020304" pitchFamily="18" charset="0"/>
                <a:cs typeface="Times New Roman" panose="02020603050405020304" pitchFamily="18" charset="0"/>
              </a:rPr>
              <a:t> Customers</a:t>
            </a:r>
            <a:r>
              <a:rPr lang="en-IN" sz="1500" dirty="0">
                <a:latin typeface="Times New Roman" panose="02020603050405020304" pitchFamily="18" charset="0"/>
                <a:cs typeface="Times New Roman" panose="02020603050405020304" pitchFamily="18" charset="0"/>
              </a:rPr>
              <a:t/>
            </a:r>
            <a:br>
              <a:rPr lang="en-IN" sz="1500" dirty="0">
                <a:latin typeface="Times New Roman" panose="02020603050405020304" pitchFamily="18" charset="0"/>
                <a:cs typeface="Times New Roman" panose="02020603050405020304" pitchFamily="18" charset="0"/>
              </a:rPr>
            </a:br>
            <a:r>
              <a:rPr lang="en-IN" sz="1500" dirty="0">
                <a:solidFill>
                  <a:srgbClr val="0000CD"/>
                </a:solidFill>
                <a:latin typeface="Times New Roman" panose="02020603050405020304" pitchFamily="18" charset="0"/>
                <a:cs typeface="Times New Roman" panose="02020603050405020304" pitchFamily="18" charset="0"/>
              </a:rPr>
              <a:t>WHERE</a:t>
            </a:r>
            <a:r>
              <a:rPr lang="en-IN" sz="1500" dirty="0">
                <a:solidFill>
                  <a:srgbClr val="000000"/>
                </a:solidFill>
                <a:latin typeface="Times New Roman" panose="02020603050405020304" pitchFamily="18" charset="0"/>
                <a:cs typeface="Times New Roman" panose="02020603050405020304" pitchFamily="18" charset="0"/>
              </a:rPr>
              <a:t> Country = </a:t>
            </a:r>
            <a:r>
              <a:rPr lang="en-IN" sz="1500" dirty="0">
                <a:solidFill>
                  <a:srgbClr val="A52A2A"/>
                </a:solidFill>
                <a:latin typeface="Times New Roman" panose="02020603050405020304" pitchFamily="18" charset="0"/>
                <a:cs typeface="Times New Roman" panose="02020603050405020304" pitchFamily="18" charset="0"/>
              </a:rPr>
              <a:t>"Brazil"</a:t>
            </a:r>
            <a:r>
              <a:rPr lang="en-IN" sz="1500" dirty="0">
                <a:solidFill>
                  <a:srgbClr val="000000"/>
                </a:solidFill>
                <a:latin typeface="Times New Roman" panose="02020603050405020304" pitchFamily="18" charset="0"/>
                <a:cs typeface="Times New Roman" panose="02020603050405020304" pitchFamily="18" charset="0"/>
              </a:rPr>
              <a:t>;</a:t>
            </a:r>
            <a:endParaRPr lang="en-IN" sz="1500" dirty="0">
              <a:latin typeface="Times New Roman" panose="02020603050405020304" pitchFamily="18" charset="0"/>
              <a:cs typeface="Times New Roman" panose="02020603050405020304" pitchFamily="18" charset="0"/>
            </a:endParaRPr>
          </a:p>
        </p:txBody>
      </p:sp>
      <p:sp>
        <p:nvSpPr>
          <p:cNvPr id="25" name="Rectangle 24"/>
          <p:cNvSpPr/>
          <p:nvPr/>
        </p:nvSpPr>
        <p:spPr>
          <a:xfrm>
            <a:off x="6334206" y="5459743"/>
            <a:ext cx="2333652" cy="338554"/>
          </a:xfrm>
          <a:prstGeom prst="rect">
            <a:avLst/>
          </a:prstGeom>
        </p:spPr>
        <p:txBody>
          <a:bodyPr wrap="none">
            <a:spAutoFit/>
          </a:bodyPr>
          <a:lstStyle/>
          <a:p>
            <a:r>
              <a:rPr lang="en-IN" sz="1600" dirty="0">
                <a:solidFill>
                  <a:srgbClr val="0000CD"/>
                </a:solidFill>
                <a:latin typeface="Times New Roman" panose="02020603050405020304" pitchFamily="18" charset="0"/>
                <a:cs typeface="Times New Roman" panose="02020603050405020304" pitchFamily="18" charset="0"/>
              </a:rPr>
              <a:t>DROP</a:t>
            </a:r>
            <a:r>
              <a:rPr lang="en-IN" sz="1600" dirty="0">
                <a:solidFill>
                  <a:srgbClr val="000000"/>
                </a:solidFill>
                <a:latin typeface="Times New Roman" panose="02020603050405020304" pitchFamily="18" charset="0"/>
                <a:cs typeface="Times New Roman" panose="02020603050405020304" pitchFamily="18" charset="0"/>
              </a:rPr>
              <a:t> </a:t>
            </a:r>
            <a:r>
              <a:rPr lang="en-IN" sz="1600" dirty="0">
                <a:solidFill>
                  <a:srgbClr val="0000CD"/>
                </a:solidFill>
                <a:latin typeface="Times New Roman" panose="02020603050405020304" pitchFamily="18" charset="0"/>
                <a:cs typeface="Times New Roman" panose="02020603050405020304" pitchFamily="18" charset="0"/>
              </a:rPr>
              <a:t>VIEW</a:t>
            </a:r>
            <a:r>
              <a:rPr lang="en-IN" sz="1600" dirty="0">
                <a:solidFill>
                  <a:srgbClr val="000000"/>
                </a:solidFill>
                <a:latin typeface="Times New Roman" panose="02020603050405020304" pitchFamily="18" charset="0"/>
                <a:cs typeface="Times New Roman" panose="02020603050405020304" pitchFamily="18" charset="0"/>
              </a:rPr>
              <a:t> </a:t>
            </a:r>
            <a:r>
              <a:rPr lang="en-IN" sz="1600" i="1" dirty="0" err="1">
                <a:solidFill>
                  <a:srgbClr val="000000"/>
                </a:solidFill>
                <a:latin typeface="Times New Roman" panose="02020603050405020304" pitchFamily="18" charset="0"/>
                <a:cs typeface="Times New Roman" panose="02020603050405020304" pitchFamily="18" charset="0"/>
              </a:rPr>
              <a:t>view_name</a:t>
            </a:r>
            <a:r>
              <a:rPr lang="en-IN" sz="1600" dirty="0">
                <a:solidFill>
                  <a:srgbClr val="000000"/>
                </a:solidFill>
                <a:latin typeface="Times New Roman" panose="02020603050405020304" pitchFamily="18" charset="0"/>
                <a:cs typeface="Times New Roman" panose="02020603050405020304" pitchFamily="18" charset="0"/>
              </a:rPr>
              <a:t>;</a:t>
            </a:r>
            <a:endParaRPr lang="en-IN" sz="1600" dirty="0">
              <a:latin typeface="Times New Roman" panose="02020603050405020304" pitchFamily="18" charset="0"/>
              <a:cs typeface="Times New Roman" panose="02020603050405020304" pitchFamily="18" charset="0"/>
            </a:endParaRPr>
          </a:p>
        </p:txBody>
      </p:sp>
      <p:sp>
        <p:nvSpPr>
          <p:cNvPr id="27" name="Rectangle 26"/>
          <p:cNvSpPr/>
          <p:nvPr/>
        </p:nvSpPr>
        <p:spPr>
          <a:xfrm>
            <a:off x="6326548" y="5152235"/>
            <a:ext cx="1333442" cy="307777"/>
          </a:xfrm>
          <a:prstGeom prst="rect">
            <a:avLst/>
          </a:prstGeom>
        </p:spPr>
        <p:txBody>
          <a:bodyPr wrap="none">
            <a:spAutoFit/>
          </a:bodyPr>
          <a:lstStyle/>
          <a:p>
            <a:pPr lvl="1" indent="-457200" defTabSz="914400" eaLnBrk="0" fontAlgn="base" hangingPunct="0">
              <a:spcBef>
                <a:spcPct val="0"/>
              </a:spcBef>
              <a:spcAft>
                <a:spcPct val="0"/>
              </a:spcAft>
            </a:pPr>
            <a:r>
              <a:rPr lang="en-US" altLang="en-US" sz="1400" b="1" u="sng" dirty="0" smtClean="0">
                <a:solidFill>
                  <a:srgbClr val="000000"/>
                </a:solidFill>
                <a:latin typeface="Times New Roman" panose="02020603050405020304" pitchFamily="18" charset="0"/>
                <a:cs typeface="Times New Roman" panose="02020603050405020304" pitchFamily="18" charset="0"/>
              </a:rPr>
              <a:t>DROP VIEW:-</a:t>
            </a:r>
            <a:endParaRPr lang="en-US" altLang="en-US" sz="1400" b="1" u="sng" dirty="0">
              <a:solidFill>
                <a:srgbClr val="000000"/>
              </a:solidFill>
              <a:latin typeface="Times New Roman" panose="02020603050405020304" pitchFamily="18" charset="0"/>
              <a:cs typeface="Times New Roman" panose="02020603050405020304" pitchFamily="18" charset="0"/>
            </a:endParaRPr>
          </a:p>
        </p:txBody>
      </p:sp>
      <p:sp>
        <p:nvSpPr>
          <p:cNvPr id="28" name="Rectangle 27"/>
          <p:cNvSpPr/>
          <p:nvPr/>
        </p:nvSpPr>
        <p:spPr>
          <a:xfrm>
            <a:off x="6271086" y="6249612"/>
            <a:ext cx="2802755" cy="323165"/>
          </a:xfrm>
          <a:prstGeom prst="rect">
            <a:avLst/>
          </a:prstGeom>
        </p:spPr>
        <p:txBody>
          <a:bodyPr wrap="none">
            <a:spAutoFit/>
          </a:bodyPr>
          <a:lstStyle/>
          <a:p>
            <a:r>
              <a:rPr lang="en-IN" sz="1500" dirty="0">
                <a:solidFill>
                  <a:srgbClr val="0000CD"/>
                </a:solidFill>
                <a:latin typeface="Times New Roman" panose="02020603050405020304" pitchFamily="18" charset="0"/>
                <a:cs typeface="Times New Roman" panose="02020603050405020304" pitchFamily="18" charset="0"/>
              </a:rPr>
              <a:t>DROP</a:t>
            </a:r>
            <a:r>
              <a:rPr lang="en-IN" sz="1500" dirty="0">
                <a:solidFill>
                  <a:srgbClr val="000000"/>
                </a:solidFill>
                <a:latin typeface="Times New Roman" panose="02020603050405020304" pitchFamily="18" charset="0"/>
                <a:cs typeface="Times New Roman" panose="02020603050405020304" pitchFamily="18" charset="0"/>
              </a:rPr>
              <a:t> </a:t>
            </a:r>
            <a:r>
              <a:rPr lang="en-IN" sz="1500" dirty="0">
                <a:solidFill>
                  <a:srgbClr val="0000CD"/>
                </a:solidFill>
                <a:latin typeface="Times New Roman" panose="02020603050405020304" pitchFamily="18" charset="0"/>
                <a:cs typeface="Times New Roman" panose="02020603050405020304" pitchFamily="18" charset="0"/>
              </a:rPr>
              <a:t>VIEW</a:t>
            </a:r>
            <a:r>
              <a:rPr lang="en-IN" sz="1500" dirty="0">
                <a:solidFill>
                  <a:srgbClr val="000000"/>
                </a:solidFill>
                <a:latin typeface="Times New Roman" panose="02020603050405020304" pitchFamily="18" charset="0"/>
                <a:cs typeface="Times New Roman" panose="02020603050405020304" pitchFamily="18" charset="0"/>
              </a:rPr>
              <a:t> [Brazil Customers];</a:t>
            </a:r>
            <a:endParaRPr lang="en-IN" sz="1500" dirty="0">
              <a:latin typeface="Times New Roman" panose="02020603050405020304" pitchFamily="18" charset="0"/>
              <a:cs typeface="Times New Roman" panose="02020603050405020304" pitchFamily="18" charset="0"/>
            </a:endParaRPr>
          </a:p>
        </p:txBody>
      </p:sp>
      <p:sp>
        <p:nvSpPr>
          <p:cNvPr id="29" name="Rectangle 28"/>
          <p:cNvSpPr/>
          <p:nvPr/>
        </p:nvSpPr>
        <p:spPr>
          <a:xfrm>
            <a:off x="6334206" y="5882168"/>
            <a:ext cx="960519" cy="338554"/>
          </a:xfrm>
          <a:prstGeom prst="rect">
            <a:avLst/>
          </a:prstGeom>
        </p:spPr>
        <p:txBody>
          <a:bodyPr wrap="none">
            <a:spAutoFit/>
          </a:bodyPr>
          <a:lstStyle/>
          <a:p>
            <a:r>
              <a:rPr lang="en-IN" sz="1600" b="1" u="sng" dirty="0">
                <a:solidFill>
                  <a:srgbClr val="000000"/>
                </a:solidFill>
                <a:latin typeface="Times New Roman" panose="02020603050405020304" pitchFamily="18" charset="0"/>
                <a:cs typeface="Times New Roman" panose="02020603050405020304" pitchFamily="18" charset="0"/>
              </a:rPr>
              <a:t>Example</a:t>
            </a:r>
            <a:endParaRPr lang="en-IN" sz="1600" b="1" i="0" u="sng" dirty="0">
              <a:solidFill>
                <a:srgbClr val="000000"/>
              </a:solidFill>
              <a:effectLst/>
              <a:latin typeface="Times New Roman" panose="02020603050405020304" pitchFamily="18" charset="0"/>
              <a:cs typeface="Times New Roman" panose="02020603050405020304" pitchFamily="18" charset="0"/>
            </a:endParaRPr>
          </a:p>
        </p:txBody>
      </p:sp>
      <p:sp>
        <p:nvSpPr>
          <p:cNvPr id="26" name="Rectangle 25"/>
          <p:cNvSpPr/>
          <p:nvPr/>
        </p:nvSpPr>
        <p:spPr>
          <a:xfrm>
            <a:off x="3008911" y="-51551"/>
            <a:ext cx="5791970" cy="584775"/>
          </a:xfrm>
          <a:prstGeom prst="rect">
            <a:avLst/>
          </a:prstGeom>
        </p:spPr>
        <p:txBody>
          <a:bodyPr wrap="none">
            <a:spAutoFit/>
          </a:bodyPr>
          <a:lstStyle/>
          <a:p>
            <a:r>
              <a:rPr lang="en-IN" sz="3200" b="1" u="sng" dirty="0" smtClean="0">
                <a:solidFill>
                  <a:srgbClr val="000000"/>
                </a:solidFill>
                <a:latin typeface="Times New Roman" panose="02020603050405020304" pitchFamily="18" charset="0"/>
                <a:cs typeface="Times New Roman" panose="02020603050405020304" pitchFamily="18" charset="0"/>
              </a:rPr>
              <a:t>Database </a:t>
            </a:r>
            <a:r>
              <a:rPr lang="en-IN" sz="3200" b="1" u="sng" dirty="0" err="1" smtClean="0">
                <a:solidFill>
                  <a:srgbClr val="000000"/>
                </a:solidFill>
                <a:latin typeface="Times New Roman" panose="02020603050405020304" pitchFamily="18" charset="0"/>
                <a:cs typeface="Times New Roman" panose="02020603050405020304" pitchFamily="18" charset="0"/>
              </a:rPr>
              <a:t>Sql</a:t>
            </a:r>
            <a:r>
              <a:rPr lang="en-IN" sz="3200" b="1" u="sng" dirty="0" smtClean="0">
                <a:solidFill>
                  <a:srgbClr val="000000"/>
                </a:solidFill>
                <a:latin typeface="Times New Roman" panose="02020603050405020304" pitchFamily="18" charset="0"/>
                <a:cs typeface="Times New Roman" panose="02020603050405020304" pitchFamily="18" charset="0"/>
              </a:rPr>
              <a:t> Commands - DDL</a:t>
            </a:r>
            <a:endParaRPr lang="en-IN" sz="3200" b="1" i="0" u="sng"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26382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95985" y="797645"/>
            <a:ext cx="9681763" cy="1200329"/>
          </a:xfrm>
          <a:prstGeom prst="rect">
            <a:avLst/>
          </a:prstGeom>
        </p:spPr>
        <p:txBody>
          <a:bodyPr wrap="square">
            <a:spAutoFit/>
          </a:bodyPr>
          <a:lstStyle/>
          <a:p>
            <a:pPr lvl="0" defTabSz="914400" eaLnBrk="0" fontAlgn="base" hangingPunct="0">
              <a:spcBef>
                <a:spcPct val="0"/>
              </a:spcBef>
              <a:spcAft>
                <a:spcPct val="0"/>
              </a:spcAft>
            </a:pPr>
            <a:r>
              <a:rPr lang="en-US" altLang="en-US" b="1" i="1" u="sng" dirty="0">
                <a:solidFill>
                  <a:srgbClr val="000000"/>
                </a:solidFill>
                <a:latin typeface="Times New Roman" panose="02020603050405020304" pitchFamily="18" charset="0"/>
                <a:cs typeface="Times New Roman" panose="02020603050405020304" pitchFamily="18" charset="0"/>
              </a:rPr>
              <a:t>Data Manipulation Language, </a:t>
            </a:r>
            <a:r>
              <a:rPr lang="en-US" altLang="en-US" b="1" i="1" u="sng" dirty="0" smtClean="0">
                <a:solidFill>
                  <a:srgbClr val="000000"/>
                </a:solidFill>
                <a:latin typeface="Times New Roman" panose="02020603050405020304" pitchFamily="18" charset="0"/>
                <a:cs typeface="Times New Roman" panose="02020603050405020304" pitchFamily="18" charset="0"/>
              </a:rPr>
              <a:t>DML</a:t>
            </a:r>
            <a:r>
              <a:rPr lang="en-US" altLang="en-US" dirty="0" smtClean="0">
                <a:solidFill>
                  <a:srgbClr val="000000"/>
                </a:solidFill>
                <a:latin typeface="Times New Roman" panose="02020603050405020304" pitchFamily="18" charset="0"/>
                <a:cs typeface="Times New Roman" panose="02020603050405020304" pitchFamily="18" charset="0"/>
              </a:rPr>
              <a:t> </a:t>
            </a:r>
            <a:r>
              <a:rPr lang="en-US" altLang="en-US" dirty="0">
                <a:solidFill>
                  <a:srgbClr val="000000"/>
                </a:solidFill>
                <a:latin typeface="Times New Roman" panose="02020603050405020304" pitchFamily="18" charset="0"/>
                <a:cs typeface="Times New Roman" panose="02020603050405020304" pitchFamily="18" charset="0"/>
              </a:rPr>
              <a:t>is the part of SQL used to manipulate data within objects of a relational </a:t>
            </a:r>
            <a:r>
              <a:rPr lang="en-US" altLang="en-US" dirty="0" smtClean="0">
                <a:solidFill>
                  <a:srgbClr val="000000"/>
                </a:solidFill>
                <a:latin typeface="Times New Roman" panose="02020603050405020304" pitchFamily="18" charset="0"/>
                <a:cs typeface="Times New Roman" panose="02020603050405020304" pitchFamily="18" charset="0"/>
              </a:rPr>
              <a:t>database.</a:t>
            </a:r>
            <a:endParaRPr lang="en-US" altLang="en-US" dirty="0" smtClean="0">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endParaRPr lang="en-US" altLang="en-US" dirty="0">
              <a:solidFill>
                <a:srgbClr val="000000"/>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dirty="0" smtClean="0">
                <a:solidFill>
                  <a:srgbClr val="000000"/>
                </a:solidFill>
                <a:latin typeface="Times New Roman" panose="02020603050405020304" pitchFamily="18" charset="0"/>
                <a:cs typeface="Times New Roman" panose="02020603050405020304" pitchFamily="18" charset="0"/>
              </a:rPr>
              <a:t>There </a:t>
            </a:r>
            <a:r>
              <a:rPr lang="en-US" altLang="en-US" dirty="0">
                <a:solidFill>
                  <a:srgbClr val="000000"/>
                </a:solidFill>
                <a:latin typeface="Times New Roman" panose="02020603050405020304" pitchFamily="18" charset="0"/>
                <a:cs typeface="Times New Roman" panose="02020603050405020304" pitchFamily="18" charset="0"/>
              </a:rPr>
              <a:t>are three basic DML commands:</a:t>
            </a:r>
          </a:p>
        </p:txBody>
      </p:sp>
      <p:sp>
        <p:nvSpPr>
          <p:cNvPr id="6" name="Rectangle 5"/>
          <p:cNvSpPr/>
          <p:nvPr/>
        </p:nvSpPr>
        <p:spPr>
          <a:xfrm>
            <a:off x="1860150" y="2113390"/>
            <a:ext cx="989695" cy="353943"/>
          </a:xfrm>
          <a:prstGeom prst="rect">
            <a:avLst/>
          </a:prstGeom>
        </p:spPr>
        <p:txBody>
          <a:bodyPr wrap="square">
            <a:spAutoFit/>
          </a:bodyPr>
          <a:lstStyle/>
          <a:p>
            <a:pPr lvl="1" indent="-457200" defTabSz="914400" eaLnBrk="0" fontAlgn="base" hangingPunct="0">
              <a:spcBef>
                <a:spcPct val="0"/>
              </a:spcBef>
              <a:spcAft>
                <a:spcPct val="0"/>
              </a:spcAft>
            </a:pPr>
            <a:r>
              <a:rPr lang="en-US" altLang="en-US" sz="1700" b="1" u="sng" dirty="0" smtClean="0">
                <a:solidFill>
                  <a:srgbClr val="000000"/>
                </a:solidFill>
                <a:latin typeface="Times New Roman" panose="02020603050405020304" pitchFamily="18" charset="0"/>
                <a:cs typeface="Times New Roman" panose="02020603050405020304" pitchFamily="18" charset="0"/>
              </a:rPr>
              <a:t>INSERT</a:t>
            </a:r>
            <a:endParaRPr lang="en-US" altLang="en-US" sz="1700" b="1" u="sng" dirty="0">
              <a:solidFill>
                <a:srgbClr val="0000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1860149" y="2467333"/>
            <a:ext cx="6264947" cy="338554"/>
          </a:xfrm>
          <a:prstGeom prst="rect">
            <a:avLst/>
          </a:prstGeom>
        </p:spPr>
        <p:txBody>
          <a:bodyPr wrap="square">
            <a:spAutoFit/>
          </a:bodyPr>
          <a:lstStyle/>
          <a:p>
            <a:r>
              <a:rPr lang="en-IN" sz="1600" dirty="0">
                <a:solidFill>
                  <a:srgbClr val="222222"/>
                </a:solidFill>
                <a:latin typeface="Times New Roman" panose="02020603050405020304" pitchFamily="18" charset="0"/>
                <a:cs typeface="Times New Roman" panose="02020603050405020304" pitchFamily="18" charset="0"/>
              </a:rPr>
              <a:t>The </a:t>
            </a:r>
            <a:r>
              <a:rPr lang="en-IN" sz="1600" b="1" dirty="0">
                <a:solidFill>
                  <a:srgbClr val="222222"/>
                </a:solidFill>
                <a:latin typeface="Times New Roman" panose="02020603050405020304" pitchFamily="18" charset="0"/>
                <a:cs typeface="Times New Roman" panose="02020603050405020304" pitchFamily="18" charset="0"/>
              </a:rPr>
              <a:t>INSERT command creates a new row</a:t>
            </a:r>
            <a:r>
              <a:rPr lang="en-IN" sz="1600" dirty="0">
                <a:solidFill>
                  <a:srgbClr val="222222"/>
                </a:solidFill>
                <a:latin typeface="Times New Roman" panose="02020603050405020304" pitchFamily="18" charset="0"/>
                <a:cs typeface="Times New Roman" panose="02020603050405020304" pitchFamily="18" charset="0"/>
              </a:rPr>
              <a:t> in the table to store data.</a:t>
            </a:r>
            <a:endParaRPr lang="en-IN" sz="1600" dirty="0">
              <a:latin typeface="Times New Roman" panose="02020603050405020304" pitchFamily="18" charset="0"/>
              <a:cs typeface="Times New Roman" panose="02020603050405020304" pitchFamily="18" charset="0"/>
            </a:endParaRPr>
          </a:p>
        </p:txBody>
      </p:sp>
      <p:sp>
        <p:nvSpPr>
          <p:cNvPr id="8" name="Rectangle 7"/>
          <p:cNvSpPr/>
          <p:nvPr/>
        </p:nvSpPr>
        <p:spPr>
          <a:xfrm>
            <a:off x="1860148" y="2790498"/>
            <a:ext cx="926857" cy="338554"/>
          </a:xfrm>
          <a:prstGeom prst="rect">
            <a:avLst/>
          </a:prstGeom>
        </p:spPr>
        <p:txBody>
          <a:bodyPr wrap="none">
            <a:spAutoFit/>
          </a:bodyPr>
          <a:lstStyle/>
          <a:p>
            <a:r>
              <a:rPr lang="en-IN" sz="1600" b="1" u="sng" dirty="0" smtClean="0">
                <a:solidFill>
                  <a:srgbClr val="222222"/>
                </a:solidFill>
                <a:latin typeface="Times New Roman" panose="02020603050405020304" pitchFamily="18" charset="0"/>
                <a:cs typeface="Times New Roman" panose="02020603050405020304" pitchFamily="18" charset="0"/>
              </a:rPr>
              <a:t>Syntax:-</a:t>
            </a:r>
            <a:endParaRPr lang="en-IN" sz="1600" b="1" i="0" u="sng" dirty="0">
              <a:solidFill>
                <a:srgbClr val="222222"/>
              </a:solidFill>
              <a:effectLst/>
              <a:latin typeface="Times New Roman" panose="02020603050405020304" pitchFamily="18" charset="0"/>
              <a:cs typeface="Times New Roman" panose="02020603050405020304" pitchFamily="18" charset="0"/>
            </a:endParaRPr>
          </a:p>
        </p:txBody>
      </p:sp>
      <p:sp>
        <p:nvSpPr>
          <p:cNvPr id="10" name="Rectangle 9"/>
          <p:cNvSpPr/>
          <p:nvPr/>
        </p:nvSpPr>
        <p:spPr>
          <a:xfrm>
            <a:off x="1860147" y="3198301"/>
            <a:ext cx="6839715" cy="323165"/>
          </a:xfrm>
          <a:prstGeom prst="rect">
            <a:avLst/>
          </a:prstGeom>
        </p:spPr>
        <p:txBody>
          <a:bodyPr wrap="square">
            <a:spAutoFit/>
          </a:bodyPr>
          <a:lstStyle/>
          <a:p>
            <a:pPr lvl="0" defTabSz="914400" eaLnBrk="0" fontAlgn="base" hangingPunct="0">
              <a:spcBef>
                <a:spcPct val="0"/>
              </a:spcBef>
              <a:spcAft>
                <a:spcPct val="0"/>
              </a:spcAft>
            </a:pPr>
            <a:r>
              <a:rPr lang="en-US" altLang="en-US" sz="1500" dirty="0">
                <a:solidFill>
                  <a:srgbClr val="222222"/>
                </a:solidFill>
                <a:latin typeface="Times New Roman" panose="02020603050405020304" pitchFamily="18" charset="0"/>
                <a:cs typeface="Times New Roman" panose="02020603050405020304" pitchFamily="18" charset="0"/>
              </a:rPr>
              <a:t>INSERT INTO `</a:t>
            </a:r>
            <a:r>
              <a:rPr lang="en-US" altLang="en-US" sz="1500" dirty="0" err="1">
                <a:solidFill>
                  <a:srgbClr val="222222"/>
                </a:solidFill>
                <a:latin typeface="Times New Roman" panose="02020603050405020304" pitchFamily="18" charset="0"/>
                <a:cs typeface="Times New Roman" panose="02020603050405020304" pitchFamily="18" charset="0"/>
              </a:rPr>
              <a:t>table_name</a:t>
            </a:r>
            <a:r>
              <a:rPr lang="en-US" altLang="en-US" sz="1500" dirty="0">
                <a:solidFill>
                  <a:srgbClr val="222222"/>
                </a:solidFill>
                <a:latin typeface="Times New Roman" panose="02020603050405020304" pitchFamily="18" charset="0"/>
                <a:cs typeface="Times New Roman" panose="02020603050405020304" pitchFamily="18" charset="0"/>
              </a:rPr>
              <a:t>`(column_1,column_2,...) VALUES (value_1,value_2,...);</a:t>
            </a:r>
            <a:r>
              <a:rPr lang="en-US" altLang="en-US" sz="1500" dirty="0">
                <a:latin typeface="Times New Roman" panose="02020603050405020304" pitchFamily="18" charset="0"/>
                <a:cs typeface="Times New Roman" panose="02020603050405020304" pitchFamily="18" charset="0"/>
              </a:rPr>
              <a:t> </a:t>
            </a:r>
          </a:p>
        </p:txBody>
      </p:sp>
      <p:sp>
        <p:nvSpPr>
          <p:cNvPr id="12" name="Rectangle 11"/>
          <p:cNvSpPr/>
          <p:nvPr/>
        </p:nvSpPr>
        <p:spPr>
          <a:xfrm>
            <a:off x="1860147" y="4109894"/>
            <a:ext cx="9214970" cy="553998"/>
          </a:xfrm>
          <a:prstGeom prst="rect">
            <a:avLst/>
          </a:prstGeom>
        </p:spPr>
        <p:txBody>
          <a:bodyPr wrap="square">
            <a:spAutoFit/>
          </a:bodyPr>
          <a:lstStyle/>
          <a:p>
            <a:pPr lvl="0" defTabSz="914400" eaLnBrk="0" fontAlgn="base" hangingPunct="0">
              <a:spcBef>
                <a:spcPct val="0"/>
              </a:spcBef>
              <a:spcAft>
                <a:spcPct val="0"/>
              </a:spcAft>
            </a:pPr>
            <a:r>
              <a:rPr lang="en-US" altLang="en-US" sz="1500" dirty="0">
                <a:solidFill>
                  <a:srgbClr val="222222"/>
                </a:solidFill>
                <a:latin typeface="Times New Roman" panose="02020603050405020304" pitchFamily="18" charset="0"/>
                <a:cs typeface="Times New Roman" panose="02020603050405020304" pitchFamily="18" charset="0"/>
              </a:rPr>
              <a:t>INSERT INTO `members` (`full_names`,`gender`,`physical_address`,`</a:t>
            </a:r>
            <a:r>
              <a:rPr lang="en-US" altLang="en-US" sz="1500" dirty="0" err="1">
                <a:solidFill>
                  <a:srgbClr val="222222"/>
                </a:solidFill>
                <a:latin typeface="Times New Roman" panose="02020603050405020304" pitchFamily="18" charset="0"/>
                <a:cs typeface="Times New Roman" panose="02020603050405020304" pitchFamily="18" charset="0"/>
              </a:rPr>
              <a:t>contact_number</a:t>
            </a:r>
            <a:r>
              <a:rPr lang="en-US" altLang="en-US" sz="1500" dirty="0">
                <a:solidFill>
                  <a:srgbClr val="222222"/>
                </a:solidFill>
                <a:latin typeface="Times New Roman" panose="02020603050405020304" pitchFamily="18" charset="0"/>
                <a:cs typeface="Times New Roman" panose="02020603050405020304" pitchFamily="18" charset="0"/>
              </a:rPr>
              <a:t>`) VALUES ('Leonard Hofstadter','Male','Woodcrest',0845738767); </a:t>
            </a:r>
            <a:endParaRPr lang="en-US" altLang="en-US" sz="1500" dirty="0">
              <a:latin typeface="Times New Roman" panose="02020603050405020304" pitchFamily="18" charset="0"/>
              <a:cs typeface="Times New Roman" panose="02020603050405020304" pitchFamily="18" charset="0"/>
            </a:endParaRPr>
          </a:p>
        </p:txBody>
      </p:sp>
      <p:sp>
        <p:nvSpPr>
          <p:cNvPr id="13" name="Rectangle 12"/>
          <p:cNvSpPr/>
          <p:nvPr/>
        </p:nvSpPr>
        <p:spPr>
          <a:xfrm>
            <a:off x="1860147" y="3646403"/>
            <a:ext cx="1098378" cy="338554"/>
          </a:xfrm>
          <a:prstGeom prst="rect">
            <a:avLst/>
          </a:prstGeom>
        </p:spPr>
        <p:txBody>
          <a:bodyPr wrap="none">
            <a:spAutoFit/>
          </a:bodyPr>
          <a:lstStyle/>
          <a:p>
            <a:r>
              <a:rPr lang="en-IN" sz="1600" b="1" u="sng" dirty="0" smtClean="0">
                <a:solidFill>
                  <a:srgbClr val="222222"/>
                </a:solidFill>
                <a:latin typeface="Times New Roman" panose="02020603050405020304" pitchFamily="18" charset="0"/>
                <a:cs typeface="Times New Roman" panose="02020603050405020304" pitchFamily="18" charset="0"/>
              </a:rPr>
              <a:t>Example:-</a:t>
            </a:r>
            <a:endParaRPr lang="en-IN" sz="1600" b="1" i="0" u="sng" dirty="0">
              <a:solidFill>
                <a:srgbClr val="222222"/>
              </a:solidFill>
              <a:effectLst/>
              <a:latin typeface="Times New Roman" panose="02020603050405020304" pitchFamily="18" charset="0"/>
              <a:cs typeface="Times New Roman" panose="02020603050405020304" pitchFamily="18" charset="0"/>
            </a:endParaRPr>
          </a:p>
        </p:txBody>
      </p:sp>
      <p:sp>
        <p:nvSpPr>
          <p:cNvPr id="14" name="Rectangle 13"/>
          <p:cNvSpPr/>
          <p:nvPr/>
        </p:nvSpPr>
        <p:spPr>
          <a:xfrm>
            <a:off x="1860147" y="4876543"/>
            <a:ext cx="1064587" cy="353943"/>
          </a:xfrm>
          <a:prstGeom prst="rect">
            <a:avLst/>
          </a:prstGeom>
        </p:spPr>
        <p:txBody>
          <a:bodyPr wrap="none">
            <a:spAutoFit/>
          </a:bodyPr>
          <a:lstStyle/>
          <a:p>
            <a:r>
              <a:rPr lang="en-IN" sz="1700" b="1" u="sng" dirty="0" smtClean="0">
                <a:solidFill>
                  <a:srgbClr val="222222"/>
                </a:solidFill>
                <a:latin typeface="Times New Roman" panose="02020603050405020304" pitchFamily="18" charset="0"/>
                <a:cs typeface="Times New Roman" panose="02020603050405020304" pitchFamily="18" charset="0"/>
              </a:rPr>
              <a:t>UPDATE</a:t>
            </a:r>
            <a:endParaRPr lang="en-IN" sz="1700" b="1" i="0" u="sng" dirty="0">
              <a:solidFill>
                <a:srgbClr val="222222"/>
              </a:solidFill>
              <a:effectLst/>
              <a:latin typeface="Times New Roman" panose="02020603050405020304" pitchFamily="18" charset="0"/>
              <a:cs typeface="Times New Roman" panose="02020603050405020304" pitchFamily="18" charset="0"/>
            </a:endParaRPr>
          </a:p>
        </p:txBody>
      </p:sp>
      <p:sp>
        <p:nvSpPr>
          <p:cNvPr id="16" name="Rectangle 15"/>
          <p:cNvSpPr/>
          <p:nvPr/>
        </p:nvSpPr>
        <p:spPr>
          <a:xfrm>
            <a:off x="1860146" y="5352346"/>
            <a:ext cx="7100973" cy="323165"/>
          </a:xfrm>
          <a:prstGeom prst="rect">
            <a:avLst/>
          </a:prstGeom>
        </p:spPr>
        <p:txBody>
          <a:bodyPr wrap="square">
            <a:spAutoFit/>
          </a:bodyPr>
          <a:lstStyle/>
          <a:p>
            <a:pPr lvl="0" defTabSz="914400" eaLnBrk="0" fontAlgn="base" hangingPunct="0">
              <a:spcBef>
                <a:spcPct val="0"/>
              </a:spcBef>
              <a:spcAft>
                <a:spcPct val="0"/>
              </a:spcAft>
            </a:pPr>
            <a:r>
              <a:rPr lang="en-US" altLang="en-US" sz="1500" smtClean="0">
                <a:solidFill>
                  <a:srgbClr val="222222"/>
                </a:solidFill>
                <a:latin typeface="Times New Roman" panose="02020603050405020304" pitchFamily="18" charset="0"/>
                <a:cs typeface="Times New Roman" panose="02020603050405020304" pitchFamily="18" charset="0"/>
              </a:rPr>
              <a:t>UPDATE `table_name` SET `column_name` = `new_value' [WHERE condition];</a:t>
            </a:r>
            <a:r>
              <a:rPr lang="en-US" altLang="en-US" sz="1500" smtClean="0">
                <a:latin typeface="Times New Roman" panose="02020603050405020304" pitchFamily="18" charset="0"/>
                <a:cs typeface="Times New Roman" panose="02020603050405020304" pitchFamily="18" charset="0"/>
              </a:rPr>
              <a:t> </a:t>
            </a:r>
            <a:endParaRPr lang="en-US" altLang="en-US" sz="1500" dirty="0">
              <a:latin typeface="Times New Roman" panose="02020603050405020304" pitchFamily="18" charset="0"/>
              <a:cs typeface="Times New Roman" panose="02020603050405020304" pitchFamily="18" charset="0"/>
            </a:endParaRPr>
          </a:p>
        </p:txBody>
      </p:sp>
      <p:sp>
        <p:nvSpPr>
          <p:cNvPr id="18" name="Rectangle 17"/>
          <p:cNvSpPr/>
          <p:nvPr/>
        </p:nvSpPr>
        <p:spPr>
          <a:xfrm>
            <a:off x="1860146" y="6274710"/>
            <a:ext cx="5984975" cy="323165"/>
          </a:xfrm>
          <a:prstGeom prst="rect">
            <a:avLst/>
          </a:prstGeom>
        </p:spPr>
        <p:txBody>
          <a:bodyPr wrap="square">
            <a:spAutoFit/>
          </a:bodyPr>
          <a:lstStyle/>
          <a:p>
            <a:pPr lvl="0" defTabSz="914400" eaLnBrk="0" fontAlgn="base" hangingPunct="0">
              <a:spcBef>
                <a:spcPct val="0"/>
              </a:spcBef>
              <a:spcAft>
                <a:spcPct val="0"/>
              </a:spcAft>
            </a:pPr>
            <a:r>
              <a:rPr lang="en-US" altLang="en-US" sz="1500" dirty="0">
                <a:solidFill>
                  <a:srgbClr val="222222"/>
                </a:solidFill>
                <a:latin typeface="Times New Roman" panose="02020603050405020304" pitchFamily="18" charset="0"/>
                <a:cs typeface="Times New Roman" panose="02020603050405020304" pitchFamily="18" charset="0"/>
              </a:rPr>
              <a:t>SELECT * FROM `members` WHERE `</a:t>
            </a:r>
            <a:r>
              <a:rPr lang="en-US" altLang="en-US" sz="1500" dirty="0" err="1">
                <a:solidFill>
                  <a:srgbClr val="222222"/>
                </a:solidFill>
                <a:latin typeface="Times New Roman" panose="02020603050405020304" pitchFamily="18" charset="0"/>
                <a:cs typeface="Times New Roman" panose="02020603050405020304" pitchFamily="18" charset="0"/>
              </a:rPr>
              <a:t>membership_number</a:t>
            </a:r>
            <a:r>
              <a:rPr lang="en-US" altLang="en-US" sz="1500" dirty="0">
                <a:solidFill>
                  <a:srgbClr val="222222"/>
                </a:solidFill>
                <a:latin typeface="Times New Roman" panose="02020603050405020304" pitchFamily="18" charset="0"/>
                <a:cs typeface="Times New Roman" panose="02020603050405020304" pitchFamily="18" charset="0"/>
              </a:rPr>
              <a:t>` = 1;</a:t>
            </a:r>
            <a:r>
              <a:rPr lang="en-US" altLang="en-US" sz="1500" dirty="0">
                <a:latin typeface="Times New Roman" panose="02020603050405020304" pitchFamily="18" charset="0"/>
                <a:cs typeface="Times New Roman" panose="02020603050405020304" pitchFamily="18" charset="0"/>
              </a:rPr>
              <a:t> </a:t>
            </a:r>
          </a:p>
        </p:txBody>
      </p:sp>
      <p:sp>
        <p:nvSpPr>
          <p:cNvPr id="19" name="Rectangle 18"/>
          <p:cNvSpPr/>
          <p:nvPr/>
        </p:nvSpPr>
        <p:spPr>
          <a:xfrm>
            <a:off x="1860147" y="5814011"/>
            <a:ext cx="1098378" cy="338554"/>
          </a:xfrm>
          <a:prstGeom prst="rect">
            <a:avLst/>
          </a:prstGeom>
        </p:spPr>
        <p:txBody>
          <a:bodyPr wrap="none">
            <a:spAutoFit/>
          </a:bodyPr>
          <a:lstStyle/>
          <a:p>
            <a:r>
              <a:rPr lang="en-IN" sz="1600" b="1" u="sng" dirty="0" smtClean="0">
                <a:solidFill>
                  <a:srgbClr val="222222"/>
                </a:solidFill>
                <a:latin typeface="Times New Roman" panose="02020603050405020304" pitchFamily="18" charset="0"/>
                <a:cs typeface="Times New Roman" panose="02020603050405020304" pitchFamily="18" charset="0"/>
              </a:rPr>
              <a:t>Example:-</a:t>
            </a:r>
            <a:endParaRPr lang="en-IN" sz="1600" b="1" i="0" u="sng" dirty="0">
              <a:solidFill>
                <a:srgbClr val="222222"/>
              </a:solidFill>
              <a:effectLst/>
              <a:latin typeface="Times New Roman" panose="02020603050405020304" pitchFamily="18" charset="0"/>
              <a:cs typeface="Times New Roman" panose="02020603050405020304" pitchFamily="18" charset="0"/>
            </a:endParaRPr>
          </a:p>
        </p:txBody>
      </p:sp>
      <p:sp>
        <p:nvSpPr>
          <p:cNvPr id="15" name="Rectangle 14"/>
          <p:cNvSpPr/>
          <p:nvPr/>
        </p:nvSpPr>
        <p:spPr>
          <a:xfrm>
            <a:off x="3120914" y="0"/>
            <a:ext cx="5883342" cy="584775"/>
          </a:xfrm>
          <a:prstGeom prst="rect">
            <a:avLst/>
          </a:prstGeom>
        </p:spPr>
        <p:txBody>
          <a:bodyPr wrap="none">
            <a:spAutoFit/>
          </a:bodyPr>
          <a:lstStyle/>
          <a:p>
            <a:r>
              <a:rPr lang="en-IN" sz="3200" b="1" u="sng" dirty="0" smtClean="0">
                <a:solidFill>
                  <a:srgbClr val="000000"/>
                </a:solidFill>
                <a:latin typeface="Times New Roman" panose="02020603050405020304" pitchFamily="18" charset="0"/>
                <a:cs typeface="Times New Roman" panose="02020603050405020304" pitchFamily="18" charset="0"/>
              </a:rPr>
              <a:t>Database </a:t>
            </a:r>
            <a:r>
              <a:rPr lang="en-IN" sz="3200" b="1" u="sng" dirty="0" err="1" smtClean="0">
                <a:solidFill>
                  <a:srgbClr val="000000"/>
                </a:solidFill>
                <a:latin typeface="Times New Roman" panose="02020603050405020304" pitchFamily="18" charset="0"/>
                <a:cs typeface="Times New Roman" panose="02020603050405020304" pitchFamily="18" charset="0"/>
              </a:rPr>
              <a:t>Sql</a:t>
            </a:r>
            <a:r>
              <a:rPr lang="en-IN" sz="3200" b="1" u="sng" dirty="0" smtClean="0">
                <a:solidFill>
                  <a:srgbClr val="000000"/>
                </a:solidFill>
                <a:latin typeface="Times New Roman" panose="02020603050405020304" pitchFamily="18" charset="0"/>
                <a:cs typeface="Times New Roman" panose="02020603050405020304" pitchFamily="18" charset="0"/>
              </a:rPr>
              <a:t> Commands - DML</a:t>
            </a:r>
            <a:endParaRPr lang="en-IN" sz="3200" b="1" i="0" u="sng"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393680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31113" y="695529"/>
            <a:ext cx="1071127" cy="353943"/>
          </a:xfrm>
          <a:prstGeom prst="rect">
            <a:avLst/>
          </a:prstGeom>
        </p:spPr>
        <p:txBody>
          <a:bodyPr wrap="none">
            <a:spAutoFit/>
          </a:bodyPr>
          <a:lstStyle/>
          <a:p>
            <a:pPr lvl="1" indent="-457200" defTabSz="914400" eaLnBrk="0" fontAlgn="base" hangingPunct="0">
              <a:spcBef>
                <a:spcPct val="0"/>
              </a:spcBef>
              <a:spcAft>
                <a:spcPct val="0"/>
              </a:spcAft>
            </a:pPr>
            <a:r>
              <a:rPr lang="en-US" altLang="en-US" sz="1700" b="1" u="sng" dirty="0">
                <a:solidFill>
                  <a:srgbClr val="000000"/>
                </a:solidFill>
                <a:latin typeface="Times New Roman" panose="02020603050405020304" pitchFamily="18" charset="0"/>
                <a:cs typeface="Times New Roman" panose="02020603050405020304" pitchFamily="18" charset="0"/>
              </a:rPr>
              <a:t>DELETE</a:t>
            </a:r>
          </a:p>
        </p:txBody>
      </p:sp>
      <p:sp>
        <p:nvSpPr>
          <p:cNvPr id="5" name="Rectangle 4"/>
          <p:cNvSpPr/>
          <p:nvPr/>
        </p:nvSpPr>
        <p:spPr>
          <a:xfrm>
            <a:off x="1795074" y="1004934"/>
            <a:ext cx="755335" cy="338554"/>
          </a:xfrm>
          <a:prstGeom prst="rect">
            <a:avLst/>
          </a:prstGeom>
        </p:spPr>
        <p:txBody>
          <a:bodyPr wrap="none">
            <a:spAutoFit/>
          </a:bodyPr>
          <a:lstStyle/>
          <a:p>
            <a:r>
              <a:rPr lang="en-IN" sz="1600" b="1" u="sng" dirty="0">
                <a:solidFill>
                  <a:srgbClr val="222222"/>
                </a:solidFill>
                <a:latin typeface="Times New Roman" panose="02020603050405020304" pitchFamily="18" charset="0"/>
                <a:cs typeface="Times New Roman" panose="02020603050405020304" pitchFamily="18" charset="0"/>
              </a:rPr>
              <a:t>syntax</a:t>
            </a:r>
            <a:endParaRPr lang="en-IN" sz="1600" b="1" i="0" u="sng" dirty="0">
              <a:solidFill>
                <a:srgbClr val="222222"/>
              </a:solidFill>
              <a:effectLst/>
              <a:latin typeface="Times New Roman" panose="02020603050405020304" pitchFamily="18" charset="0"/>
              <a:cs typeface="Times New Roman" panose="02020603050405020304" pitchFamily="18" charset="0"/>
            </a:endParaRPr>
          </a:p>
        </p:txBody>
      </p:sp>
      <p:sp>
        <p:nvSpPr>
          <p:cNvPr id="7" name="Rectangle 6"/>
          <p:cNvSpPr/>
          <p:nvPr/>
        </p:nvSpPr>
        <p:spPr>
          <a:xfrm>
            <a:off x="1786318" y="1383294"/>
            <a:ext cx="4296369" cy="323165"/>
          </a:xfrm>
          <a:prstGeom prst="rect">
            <a:avLst/>
          </a:prstGeom>
        </p:spPr>
        <p:txBody>
          <a:bodyPr wrap="none">
            <a:spAutoFit/>
          </a:bodyPr>
          <a:lstStyle/>
          <a:p>
            <a:pPr lvl="0" defTabSz="914400" eaLnBrk="0" fontAlgn="base" hangingPunct="0">
              <a:spcBef>
                <a:spcPct val="0"/>
              </a:spcBef>
              <a:spcAft>
                <a:spcPct val="0"/>
              </a:spcAft>
            </a:pPr>
            <a:r>
              <a:rPr lang="en-US" altLang="en-US" sz="1500" dirty="0">
                <a:solidFill>
                  <a:srgbClr val="222222"/>
                </a:solidFill>
                <a:latin typeface="Times New Roman" panose="02020603050405020304" pitchFamily="18" charset="0"/>
                <a:cs typeface="Times New Roman" panose="02020603050405020304" pitchFamily="18" charset="0"/>
              </a:rPr>
              <a:t>DELETE FROM `</a:t>
            </a:r>
            <a:r>
              <a:rPr lang="en-US" altLang="en-US" sz="1500" dirty="0" err="1">
                <a:solidFill>
                  <a:srgbClr val="222222"/>
                </a:solidFill>
                <a:latin typeface="Times New Roman" panose="02020603050405020304" pitchFamily="18" charset="0"/>
                <a:cs typeface="Times New Roman" panose="02020603050405020304" pitchFamily="18" charset="0"/>
              </a:rPr>
              <a:t>table_name</a:t>
            </a:r>
            <a:r>
              <a:rPr lang="en-US" altLang="en-US" sz="1500" dirty="0">
                <a:solidFill>
                  <a:srgbClr val="222222"/>
                </a:solidFill>
                <a:latin typeface="Times New Roman" panose="02020603050405020304" pitchFamily="18" charset="0"/>
                <a:cs typeface="Times New Roman" panose="02020603050405020304" pitchFamily="18" charset="0"/>
              </a:rPr>
              <a:t>` [WHERE condition];</a:t>
            </a:r>
            <a:r>
              <a:rPr lang="en-US" altLang="en-US" sz="1500" dirty="0">
                <a:latin typeface="Times New Roman" panose="02020603050405020304" pitchFamily="18" charset="0"/>
                <a:cs typeface="Times New Roman" panose="02020603050405020304" pitchFamily="18" charset="0"/>
              </a:rPr>
              <a:t> </a:t>
            </a:r>
          </a:p>
        </p:txBody>
      </p:sp>
      <p:sp>
        <p:nvSpPr>
          <p:cNvPr id="9" name="Rectangle 8"/>
          <p:cNvSpPr/>
          <p:nvPr/>
        </p:nvSpPr>
        <p:spPr>
          <a:xfrm>
            <a:off x="1799562" y="1933754"/>
            <a:ext cx="4646913" cy="338554"/>
          </a:xfrm>
          <a:prstGeom prst="rect">
            <a:avLst/>
          </a:prstGeom>
        </p:spPr>
        <p:txBody>
          <a:bodyPr wrap="none">
            <a:spAutoFit/>
          </a:bodyPr>
          <a:lstStyle/>
          <a:p>
            <a:pPr lvl="0" defTabSz="914400" eaLnBrk="0" fontAlgn="base" hangingPunct="0">
              <a:spcBef>
                <a:spcPct val="0"/>
              </a:spcBef>
              <a:spcAft>
                <a:spcPct val="0"/>
              </a:spcAft>
            </a:pPr>
            <a:r>
              <a:rPr lang="en-US" altLang="en-US" sz="1600" dirty="0">
                <a:solidFill>
                  <a:srgbClr val="222222"/>
                </a:solidFill>
                <a:latin typeface="Times New Roman" panose="02020603050405020304" pitchFamily="18" charset="0"/>
                <a:cs typeface="Times New Roman" panose="02020603050405020304" pitchFamily="18" charset="0"/>
              </a:rPr>
              <a:t>DELETE FROM `movies` WHERE `</a:t>
            </a:r>
            <a:r>
              <a:rPr lang="en-US" altLang="en-US" sz="1600" dirty="0" err="1">
                <a:solidFill>
                  <a:srgbClr val="222222"/>
                </a:solidFill>
                <a:latin typeface="Times New Roman" panose="02020603050405020304" pitchFamily="18" charset="0"/>
                <a:cs typeface="Times New Roman" panose="02020603050405020304" pitchFamily="18" charset="0"/>
              </a:rPr>
              <a:t>movie_id</a:t>
            </a:r>
            <a:r>
              <a:rPr lang="en-US" altLang="en-US" sz="1600" dirty="0">
                <a:solidFill>
                  <a:srgbClr val="222222"/>
                </a:solidFill>
                <a:latin typeface="Times New Roman" panose="02020603050405020304" pitchFamily="18" charset="0"/>
                <a:cs typeface="Times New Roman" panose="02020603050405020304" pitchFamily="18" charset="0"/>
              </a:rPr>
              <a:t>` = 18;</a:t>
            </a:r>
            <a:r>
              <a:rPr lang="en-US" altLang="en-US" sz="1600" dirty="0">
                <a:latin typeface="Times New Roman" panose="02020603050405020304" pitchFamily="18" charset="0"/>
                <a:cs typeface="Times New Roman" panose="02020603050405020304" pitchFamily="18" charset="0"/>
              </a:rPr>
              <a:t> </a:t>
            </a:r>
          </a:p>
        </p:txBody>
      </p:sp>
      <p:sp>
        <p:nvSpPr>
          <p:cNvPr id="10" name="Rectangle 9"/>
          <p:cNvSpPr/>
          <p:nvPr/>
        </p:nvSpPr>
        <p:spPr>
          <a:xfrm>
            <a:off x="1786318" y="1627026"/>
            <a:ext cx="960519" cy="338554"/>
          </a:xfrm>
          <a:prstGeom prst="rect">
            <a:avLst/>
          </a:prstGeom>
        </p:spPr>
        <p:txBody>
          <a:bodyPr wrap="none">
            <a:spAutoFit/>
          </a:bodyPr>
          <a:lstStyle/>
          <a:p>
            <a:r>
              <a:rPr lang="en-IN" sz="1600" b="1" u="sng" dirty="0" smtClean="0">
                <a:solidFill>
                  <a:srgbClr val="222222"/>
                </a:solidFill>
                <a:latin typeface="Times New Roman" panose="02020603050405020304" pitchFamily="18" charset="0"/>
                <a:cs typeface="Times New Roman" panose="02020603050405020304" pitchFamily="18" charset="0"/>
              </a:rPr>
              <a:t>Example</a:t>
            </a:r>
            <a:endParaRPr lang="en-IN" sz="1600" b="1" i="0" u="sng" dirty="0">
              <a:solidFill>
                <a:srgbClr val="222222"/>
              </a:solidFill>
              <a:effectLst/>
              <a:latin typeface="Times New Roman" panose="02020603050405020304" pitchFamily="18" charset="0"/>
              <a:cs typeface="Times New Roman" panose="02020603050405020304" pitchFamily="18" charset="0"/>
            </a:endParaRPr>
          </a:p>
        </p:txBody>
      </p:sp>
      <p:sp>
        <p:nvSpPr>
          <p:cNvPr id="11" name="Rectangle 10"/>
          <p:cNvSpPr/>
          <p:nvPr/>
        </p:nvSpPr>
        <p:spPr>
          <a:xfrm>
            <a:off x="1731013" y="2247456"/>
            <a:ext cx="10166196" cy="615553"/>
          </a:xfrm>
          <a:prstGeom prst="rect">
            <a:avLst/>
          </a:prstGeom>
        </p:spPr>
        <p:txBody>
          <a:bodyPr wrap="square">
            <a:spAutoFit/>
          </a:bodyPr>
          <a:lstStyle/>
          <a:p>
            <a:r>
              <a:rPr lang="en-IN" sz="1700" b="1" u="sng" dirty="0">
                <a:solidFill>
                  <a:srgbClr val="000000"/>
                </a:solidFill>
                <a:latin typeface="Times New Roman" panose="02020603050405020304" pitchFamily="18" charset="0"/>
                <a:cs typeface="Times New Roman" panose="02020603050405020304" pitchFamily="18" charset="0"/>
              </a:rPr>
              <a:t>Data Query Language (DQL)</a:t>
            </a:r>
            <a:r>
              <a:rPr lang="en-IN" sz="1700" b="1" dirty="0">
                <a:solidFill>
                  <a:srgbClr val="000000"/>
                </a:solidFill>
                <a:latin typeface="Times New Roman" panose="02020603050405020304" pitchFamily="18" charset="0"/>
                <a:cs typeface="Times New Roman" panose="02020603050405020304" pitchFamily="18" charset="0"/>
              </a:rPr>
              <a:t> </a:t>
            </a:r>
            <a:r>
              <a:rPr lang="en-IN" sz="1700" b="1" dirty="0" smtClean="0">
                <a:solidFill>
                  <a:srgbClr val="000000"/>
                </a:solidFill>
                <a:latin typeface="Times New Roman" panose="02020603050405020304" pitchFamily="18" charset="0"/>
                <a:cs typeface="Times New Roman" panose="02020603050405020304" pitchFamily="18" charset="0"/>
              </a:rPr>
              <a:t> </a:t>
            </a:r>
            <a:r>
              <a:rPr lang="en-IN" sz="1700" dirty="0" smtClean="0">
                <a:solidFill>
                  <a:srgbClr val="000000"/>
                </a:solidFill>
                <a:latin typeface="Times New Roman" panose="02020603050405020304" pitchFamily="18" charset="0"/>
                <a:cs typeface="Times New Roman" panose="02020603050405020304" pitchFamily="18" charset="0"/>
              </a:rPr>
              <a:t>is </a:t>
            </a:r>
            <a:r>
              <a:rPr lang="en-IN" sz="1700" dirty="0">
                <a:solidFill>
                  <a:srgbClr val="000000"/>
                </a:solidFill>
                <a:latin typeface="Times New Roman" panose="02020603050405020304" pitchFamily="18" charset="0"/>
                <a:cs typeface="Times New Roman" panose="02020603050405020304" pitchFamily="18" charset="0"/>
              </a:rPr>
              <a:t>the most concentrated focus of SQL for modern relational database users. The base command is as follows:</a:t>
            </a:r>
            <a:endParaRPr lang="en-IN" sz="1700" dirty="0">
              <a:latin typeface="Times New Roman" panose="02020603050405020304" pitchFamily="18" charset="0"/>
              <a:cs typeface="Times New Roman" panose="02020603050405020304" pitchFamily="18" charset="0"/>
            </a:endParaRPr>
          </a:p>
        </p:txBody>
      </p:sp>
      <p:sp>
        <p:nvSpPr>
          <p:cNvPr id="12" name="Rectangle 11"/>
          <p:cNvSpPr/>
          <p:nvPr/>
        </p:nvSpPr>
        <p:spPr>
          <a:xfrm>
            <a:off x="1795074" y="2822768"/>
            <a:ext cx="2327945" cy="353943"/>
          </a:xfrm>
          <a:prstGeom prst="rect">
            <a:avLst/>
          </a:prstGeom>
        </p:spPr>
        <p:txBody>
          <a:bodyPr wrap="none">
            <a:spAutoFit/>
          </a:bodyPr>
          <a:lstStyle/>
          <a:p>
            <a:r>
              <a:rPr lang="en-IN" sz="1700" b="1" u="sng" dirty="0">
                <a:solidFill>
                  <a:srgbClr val="222222"/>
                </a:solidFill>
                <a:latin typeface="Times New Roman" panose="02020603050405020304" pitchFamily="18" charset="0"/>
                <a:cs typeface="Times New Roman" panose="02020603050405020304" pitchFamily="18" charset="0"/>
              </a:rPr>
              <a:t>SQL SELECT </a:t>
            </a:r>
            <a:r>
              <a:rPr lang="en-IN" sz="1700" b="1" u="sng" dirty="0" smtClean="0">
                <a:solidFill>
                  <a:srgbClr val="222222"/>
                </a:solidFill>
                <a:latin typeface="Times New Roman" panose="02020603050405020304" pitchFamily="18" charset="0"/>
                <a:cs typeface="Times New Roman" panose="02020603050405020304" pitchFamily="18" charset="0"/>
              </a:rPr>
              <a:t>syntax:-</a:t>
            </a:r>
            <a:endParaRPr lang="en-IN" sz="1700" b="1" i="0" u="sng" dirty="0">
              <a:solidFill>
                <a:srgbClr val="222222"/>
              </a:solidFill>
              <a:effectLst/>
              <a:latin typeface="Times New Roman" panose="02020603050405020304" pitchFamily="18" charset="0"/>
              <a:cs typeface="Times New Roman" panose="02020603050405020304" pitchFamily="18" charset="0"/>
            </a:endParaRPr>
          </a:p>
        </p:txBody>
      </p:sp>
      <p:sp>
        <p:nvSpPr>
          <p:cNvPr id="14" name="Rectangle 13"/>
          <p:cNvSpPr/>
          <p:nvPr/>
        </p:nvSpPr>
        <p:spPr>
          <a:xfrm>
            <a:off x="1786318" y="3215696"/>
            <a:ext cx="10166196" cy="553998"/>
          </a:xfrm>
          <a:prstGeom prst="rect">
            <a:avLst/>
          </a:prstGeom>
        </p:spPr>
        <p:txBody>
          <a:bodyPr wrap="square">
            <a:spAutoFit/>
          </a:bodyPr>
          <a:lstStyle/>
          <a:p>
            <a:r>
              <a:rPr lang="en-US" altLang="en-US" sz="1500" dirty="0">
                <a:solidFill>
                  <a:srgbClr val="222222"/>
                </a:solidFill>
                <a:latin typeface="Times New Roman" panose="02020603050405020304" pitchFamily="18" charset="0"/>
                <a:cs typeface="Times New Roman" panose="02020603050405020304" pitchFamily="18" charset="0"/>
              </a:rPr>
              <a:t>SELECT [DISTINCT|ALL ] { * | [</a:t>
            </a:r>
            <a:r>
              <a:rPr lang="en-US" altLang="en-US" sz="1500" dirty="0" err="1">
                <a:solidFill>
                  <a:srgbClr val="222222"/>
                </a:solidFill>
                <a:latin typeface="Times New Roman" panose="02020603050405020304" pitchFamily="18" charset="0"/>
                <a:cs typeface="Times New Roman" panose="02020603050405020304" pitchFamily="18" charset="0"/>
              </a:rPr>
              <a:t>fieldExpression</a:t>
            </a:r>
            <a:r>
              <a:rPr lang="en-US" altLang="en-US" sz="1500" dirty="0">
                <a:solidFill>
                  <a:srgbClr val="222222"/>
                </a:solidFill>
                <a:latin typeface="Times New Roman" panose="02020603050405020304" pitchFamily="18" charset="0"/>
                <a:cs typeface="Times New Roman" panose="02020603050405020304" pitchFamily="18" charset="0"/>
              </a:rPr>
              <a:t> [AS </a:t>
            </a:r>
            <a:r>
              <a:rPr lang="en-US" altLang="en-US" sz="1500" dirty="0" err="1">
                <a:solidFill>
                  <a:srgbClr val="222222"/>
                </a:solidFill>
                <a:latin typeface="Times New Roman" panose="02020603050405020304" pitchFamily="18" charset="0"/>
                <a:cs typeface="Times New Roman" panose="02020603050405020304" pitchFamily="18" charset="0"/>
              </a:rPr>
              <a:t>newName</a:t>
            </a:r>
            <a:r>
              <a:rPr lang="en-US" altLang="en-US" sz="1500" dirty="0">
                <a:solidFill>
                  <a:srgbClr val="222222"/>
                </a:solidFill>
                <a:latin typeface="Times New Roman" panose="02020603050405020304" pitchFamily="18" charset="0"/>
                <a:cs typeface="Times New Roman" panose="02020603050405020304" pitchFamily="18" charset="0"/>
              </a:rPr>
              <a:t>]} FROM </a:t>
            </a:r>
            <a:r>
              <a:rPr lang="en-US" altLang="en-US" sz="1500" dirty="0" err="1">
                <a:solidFill>
                  <a:srgbClr val="222222"/>
                </a:solidFill>
                <a:latin typeface="Times New Roman" panose="02020603050405020304" pitchFamily="18" charset="0"/>
                <a:cs typeface="Times New Roman" panose="02020603050405020304" pitchFamily="18" charset="0"/>
              </a:rPr>
              <a:t>tableName</a:t>
            </a:r>
            <a:r>
              <a:rPr lang="en-US" altLang="en-US" sz="1500" dirty="0">
                <a:solidFill>
                  <a:srgbClr val="222222"/>
                </a:solidFill>
                <a:latin typeface="Times New Roman" panose="02020603050405020304" pitchFamily="18" charset="0"/>
                <a:cs typeface="Times New Roman" panose="02020603050405020304" pitchFamily="18" charset="0"/>
              </a:rPr>
              <a:t> [alias] [WHERE condition][GROUP BY </a:t>
            </a:r>
            <a:r>
              <a:rPr lang="en-US" altLang="en-US" sz="1500" dirty="0" err="1">
                <a:solidFill>
                  <a:srgbClr val="222222"/>
                </a:solidFill>
                <a:latin typeface="Times New Roman" panose="02020603050405020304" pitchFamily="18" charset="0"/>
                <a:cs typeface="Times New Roman" panose="02020603050405020304" pitchFamily="18" charset="0"/>
              </a:rPr>
              <a:t>fieldName</a:t>
            </a:r>
            <a:r>
              <a:rPr lang="en-US" altLang="en-US" sz="1500" dirty="0">
                <a:solidFill>
                  <a:srgbClr val="222222"/>
                </a:solidFill>
                <a:latin typeface="Times New Roman" panose="02020603050405020304" pitchFamily="18" charset="0"/>
                <a:cs typeface="Times New Roman" panose="02020603050405020304" pitchFamily="18" charset="0"/>
              </a:rPr>
              <a:t>(s)] [HAVING condition] ORDER BY </a:t>
            </a:r>
            <a:r>
              <a:rPr lang="en-US" altLang="en-US" sz="1500" dirty="0" err="1">
                <a:solidFill>
                  <a:srgbClr val="222222"/>
                </a:solidFill>
                <a:latin typeface="Times New Roman" panose="02020603050405020304" pitchFamily="18" charset="0"/>
                <a:cs typeface="Times New Roman" panose="02020603050405020304" pitchFamily="18" charset="0"/>
              </a:rPr>
              <a:t>fieldName</a:t>
            </a:r>
            <a:r>
              <a:rPr lang="en-US" altLang="en-US" sz="1500" dirty="0">
                <a:solidFill>
                  <a:srgbClr val="222222"/>
                </a:solidFill>
                <a:latin typeface="Times New Roman" panose="02020603050405020304" pitchFamily="18" charset="0"/>
                <a:cs typeface="Times New Roman" panose="02020603050405020304" pitchFamily="18" charset="0"/>
              </a:rPr>
              <a:t>(s)</a:t>
            </a:r>
            <a:r>
              <a:rPr lang="en-US" altLang="en-US" sz="1500" dirty="0">
                <a:latin typeface="Times New Roman" panose="02020603050405020304" pitchFamily="18" charset="0"/>
                <a:cs typeface="Times New Roman" panose="02020603050405020304" pitchFamily="18" charset="0"/>
              </a:rPr>
              <a:t> </a:t>
            </a:r>
            <a:endParaRPr lang="en-IN" sz="1500" dirty="0">
              <a:latin typeface="Times New Roman" panose="02020603050405020304" pitchFamily="18" charset="0"/>
              <a:cs typeface="Times New Roman" panose="02020603050405020304" pitchFamily="18" charset="0"/>
            </a:endParaRPr>
          </a:p>
        </p:txBody>
      </p:sp>
      <p:sp>
        <p:nvSpPr>
          <p:cNvPr id="15" name="Rectangle 14"/>
          <p:cNvSpPr/>
          <p:nvPr/>
        </p:nvSpPr>
        <p:spPr>
          <a:xfrm>
            <a:off x="1786318" y="4255878"/>
            <a:ext cx="10296825" cy="2631490"/>
          </a:xfrm>
          <a:prstGeom prst="rect">
            <a:avLst/>
          </a:prstGeom>
        </p:spPr>
        <p:txBody>
          <a:bodyPr wrap="square">
            <a:spAutoFit/>
          </a:bodyPr>
          <a:lstStyle/>
          <a:p>
            <a:pPr>
              <a:buFont typeface="Arial" panose="020B0604020202020204" pitchFamily="34" charset="0"/>
              <a:buChar char="•"/>
            </a:pPr>
            <a:r>
              <a:rPr lang="en-IN" sz="1500" b="1" dirty="0">
                <a:solidFill>
                  <a:srgbClr val="222222"/>
                </a:solidFill>
                <a:latin typeface="Times New Roman" panose="02020603050405020304" pitchFamily="18" charset="0"/>
                <a:cs typeface="Times New Roman" panose="02020603050405020304" pitchFamily="18" charset="0"/>
              </a:rPr>
              <a:t>SELECT</a:t>
            </a:r>
            <a:r>
              <a:rPr lang="en-IN" sz="1500" dirty="0">
                <a:solidFill>
                  <a:srgbClr val="222222"/>
                </a:solidFill>
                <a:latin typeface="Times New Roman" panose="02020603050405020304" pitchFamily="18" charset="0"/>
                <a:cs typeface="Times New Roman" panose="02020603050405020304" pitchFamily="18" charset="0"/>
              </a:rPr>
              <a:t> is the SQL keyword that lets the database know that you want to retrieve data</a:t>
            </a:r>
            <a:r>
              <a:rPr lang="en-IN" sz="1500" dirty="0" smtClean="0">
                <a:solidFill>
                  <a:srgbClr val="222222"/>
                </a:solidFill>
                <a:latin typeface="Times New Roman" panose="02020603050405020304" pitchFamily="18" charset="0"/>
                <a:cs typeface="Times New Roman" panose="02020603050405020304" pitchFamily="18" charset="0"/>
              </a:rPr>
              <a:t>.</a:t>
            </a:r>
          </a:p>
          <a:p>
            <a:endParaRPr lang="en-IN" sz="1500" dirty="0">
              <a:solidFill>
                <a:srgbClr val="222222"/>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500" b="1" dirty="0">
                <a:solidFill>
                  <a:srgbClr val="222222"/>
                </a:solidFill>
                <a:latin typeface="Times New Roman" panose="02020603050405020304" pitchFamily="18" charset="0"/>
                <a:cs typeface="Times New Roman" panose="02020603050405020304" pitchFamily="18" charset="0"/>
              </a:rPr>
              <a:t>[DISTINCT | ALL]</a:t>
            </a:r>
            <a:r>
              <a:rPr lang="en-IN" sz="1500" dirty="0">
                <a:solidFill>
                  <a:srgbClr val="222222"/>
                </a:solidFill>
                <a:latin typeface="Times New Roman" panose="02020603050405020304" pitchFamily="18" charset="0"/>
                <a:cs typeface="Times New Roman" panose="02020603050405020304" pitchFamily="18" charset="0"/>
              </a:rPr>
              <a:t> are optional keywords that can be used to fine tune the results returned from the SQL SELECT statement. If nothing is specified then ALL is assumed as the default</a:t>
            </a:r>
            <a:r>
              <a:rPr lang="en-IN" sz="1500" dirty="0" smtClean="0">
                <a:solidFill>
                  <a:srgbClr val="222222"/>
                </a:solidFill>
                <a:latin typeface="Times New Roman" panose="02020603050405020304" pitchFamily="18" charset="0"/>
                <a:cs typeface="Times New Roman" panose="02020603050405020304" pitchFamily="18" charset="0"/>
              </a:rPr>
              <a:t>.</a:t>
            </a:r>
          </a:p>
          <a:p>
            <a:endParaRPr lang="en-IN" sz="1500" dirty="0">
              <a:solidFill>
                <a:srgbClr val="222222"/>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500" b="1" dirty="0">
                <a:solidFill>
                  <a:srgbClr val="222222"/>
                </a:solidFill>
                <a:latin typeface="Times New Roman" panose="02020603050405020304" pitchFamily="18" charset="0"/>
                <a:cs typeface="Times New Roman" panose="02020603050405020304" pitchFamily="18" charset="0"/>
              </a:rPr>
              <a:t>{*| [</a:t>
            </a:r>
            <a:r>
              <a:rPr lang="en-IN" sz="1500" b="1" dirty="0" err="1">
                <a:solidFill>
                  <a:srgbClr val="222222"/>
                </a:solidFill>
                <a:latin typeface="Times New Roman" panose="02020603050405020304" pitchFamily="18" charset="0"/>
                <a:cs typeface="Times New Roman" panose="02020603050405020304" pitchFamily="18" charset="0"/>
              </a:rPr>
              <a:t>fieldExpression</a:t>
            </a:r>
            <a:r>
              <a:rPr lang="en-IN" sz="1500" b="1" dirty="0">
                <a:solidFill>
                  <a:srgbClr val="222222"/>
                </a:solidFill>
                <a:latin typeface="Times New Roman" panose="02020603050405020304" pitchFamily="18" charset="0"/>
                <a:cs typeface="Times New Roman" panose="02020603050405020304" pitchFamily="18" charset="0"/>
              </a:rPr>
              <a:t> [AS </a:t>
            </a:r>
            <a:r>
              <a:rPr lang="en-IN" sz="1500" b="1" dirty="0" err="1">
                <a:solidFill>
                  <a:srgbClr val="222222"/>
                </a:solidFill>
                <a:latin typeface="Times New Roman" panose="02020603050405020304" pitchFamily="18" charset="0"/>
                <a:cs typeface="Times New Roman" panose="02020603050405020304" pitchFamily="18" charset="0"/>
              </a:rPr>
              <a:t>newName</a:t>
            </a:r>
            <a:r>
              <a:rPr lang="en-IN" sz="1500" b="1" dirty="0">
                <a:solidFill>
                  <a:srgbClr val="222222"/>
                </a:solidFill>
                <a:latin typeface="Times New Roman" panose="02020603050405020304" pitchFamily="18" charset="0"/>
                <a:cs typeface="Times New Roman" panose="02020603050405020304" pitchFamily="18" charset="0"/>
              </a:rPr>
              <a:t>]}</a:t>
            </a:r>
            <a:r>
              <a:rPr lang="en-IN" sz="1500" dirty="0">
                <a:solidFill>
                  <a:srgbClr val="222222"/>
                </a:solidFill>
                <a:latin typeface="Times New Roman" panose="02020603050405020304" pitchFamily="18" charset="0"/>
                <a:cs typeface="Times New Roman" panose="02020603050405020304" pitchFamily="18" charset="0"/>
              </a:rPr>
              <a:t> at least one part must be specified, "*" selected all the fields from the specified table name, </a:t>
            </a:r>
            <a:r>
              <a:rPr lang="en-IN" sz="1500" dirty="0" err="1">
                <a:solidFill>
                  <a:srgbClr val="222222"/>
                </a:solidFill>
                <a:latin typeface="Times New Roman" panose="02020603050405020304" pitchFamily="18" charset="0"/>
                <a:cs typeface="Times New Roman" panose="02020603050405020304" pitchFamily="18" charset="0"/>
              </a:rPr>
              <a:t>fieldExpression</a:t>
            </a:r>
            <a:r>
              <a:rPr lang="en-IN" sz="1500" dirty="0">
                <a:solidFill>
                  <a:srgbClr val="222222"/>
                </a:solidFill>
                <a:latin typeface="Times New Roman" panose="02020603050405020304" pitchFamily="18" charset="0"/>
                <a:cs typeface="Times New Roman" panose="02020603050405020304" pitchFamily="18" charset="0"/>
              </a:rPr>
              <a:t> performs some computations on the specified fields such as adding numbers or putting together two string fields into </a:t>
            </a:r>
            <a:r>
              <a:rPr lang="en-IN" sz="1500" dirty="0" smtClean="0">
                <a:solidFill>
                  <a:srgbClr val="222222"/>
                </a:solidFill>
                <a:latin typeface="Times New Roman" panose="02020603050405020304" pitchFamily="18" charset="0"/>
                <a:cs typeface="Times New Roman" panose="02020603050405020304" pitchFamily="18" charset="0"/>
              </a:rPr>
              <a:t>one.</a:t>
            </a:r>
          </a:p>
          <a:p>
            <a:endParaRPr lang="en-IN" sz="1500" dirty="0">
              <a:solidFill>
                <a:srgbClr val="222222"/>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500" b="1" dirty="0">
                <a:solidFill>
                  <a:srgbClr val="222222"/>
                </a:solidFill>
                <a:latin typeface="Times New Roman" panose="02020603050405020304" pitchFamily="18" charset="0"/>
                <a:cs typeface="Times New Roman" panose="02020603050405020304" pitchFamily="18" charset="0"/>
              </a:rPr>
              <a:t>FROM</a:t>
            </a:r>
            <a:r>
              <a:rPr lang="en-IN" sz="1500" dirty="0">
                <a:solidFill>
                  <a:srgbClr val="222222"/>
                </a:solidFill>
                <a:latin typeface="Times New Roman" panose="02020603050405020304" pitchFamily="18" charset="0"/>
                <a:cs typeface="Times New Roman" panose="02020603050405020304" pitchFamily="18" charset="0"/>
              </a:rPr>
              <a:t> </a:t>
            </a:r>
            <a:r>
              <a:rPr lang="en-IN" sz="1500" dirty="0" err="1">
                <a:solidFill>
                  <a:srgbClr val="222222"/>
                </a:solidFill>
                <a:latin typeface="Times New Roman" panose="02020603050405020304" pitchFamily="18" charset="0"/>
                <a:cs typeface="Times New Roman" panose="02020603050405020304" pitchFamily="18" charset="0"/>
              </a:rPr>
              <a:t>tableName</a:t>
            </a:r>
            <a:r>
              <a:rPr lang="en-IN" sz="1500" dirty="0">
                <a:solidFill>
                  <a:srgbClr val="222222"/>
                </a:solidFill>
                <a:latin typeface="Times New Roman" panose="02020603050405020304" pitchFamily="18" charset="0"/>
                <a:cs typeface="Times New Roman" panose="02020603050405020304" pitchFamily="18" charset="0"/>
              </a:rPr>
              <a:t> is mandatory and must contain at least one table, multiple tables must be separated using commas or joined using the JOIN keyword</a:t>
            </a:r>
            <a:r>
              <a:rPr lang="en-IN" sz="1500" dirty="0" smtClean="0">
                <a:solidFill>
                  <a:srgbClr val="222222"/>
                </a:solidFill>
                <a:latin typeface="Times New Roman" panose="02020603050405020304" pitchFamily="18" charset="0"/>
                <a:cs typeface="Times New Roman" panose="02020603050405020304" pitchFamily="18" charset="0"/>
              </a:rPr>
              <a:t>.</a:t>
            </a:r>
            <a:endParaRPr lang="en-IN" sz="1500" dirty="0">
              <a:solidFill>
                <a:srgbClr val="222222"/>
              </a:solidFill>
              <a:latin typeface="Times New Roman" panose="02020603050405020304" pitchFamily="18" charset="0"/>
              <a:cs typeface="Times New Roman" panose="02020603050405020304" pitchFamily="18" charset="0"/>
            </a:endParaRPr>
          </a:p>
        </p:txBody>
      </p:sp>
      <p:sp>
        <p:nvSpPr>
          <p:cNvPr id="16" name="TextBox 15"/>
          <p:cNvSpPr txBox="1"/>
          <p:nvPr/>
        </p:nvSpPr>
        <p:spPr>
          <a:xfrm>
            <a:off x="1795074" y="3891250"/>
            <a:ext cx="9522823" cy="353943"/>
          </a:xfrm>
          <a:prstGeom prst="rect">
            <a:avLst/>
          </a:prstGeom>
          <a:noFill/>
        </p:spPr>
        <p:txBody>
          <a:bodyPr wrap="square" rtlCol="0">
            <a:spAutoFit/>
          </a:bodyPr>
          <a:lstStyle/>
          <a:p>
            <a:r>
              <a:rPr lang="en-IN" sz="1700" dirty="0" smtClean="0">
                <a:latin typeface="Times New Roman" panose="02020603050405020304" pitchFamily="18" charset="0"/>
                <a:cs typeface="Times New Roman" panose="02020603050405020304" pitchFamily="18" charset="0"/>
              </a:rPr>
              <a:t>Some of the attributes of Select statement that are used to retrieve the data from data base:</a:t>
            </a:r>
            <a:endParaRPr lang="en-IN" sz="1700" dirty="0">
              <a:latin typeface="Times New Roman" panose="02020603050405020304" pitchFamily="18" charset="0"/>
              <a:cs typeface="Times New Roman" panose="02020603050405020304" pitchFamily="18" charset="0"/>
            </a:endParaRPr>
          </a:p>
        </p:txBody>
      </p:sp>
      <p:sp>
        <p:nvSpPr>
          <p:cNvPr id="13" name="Rectangle 12"/>
          <p:cNvSpPr/>
          <p:nvPr/>
        </p:nvSpPr>
        <p:spPr>
          <a:xfrm>
            <a:off x="3294310" y="-30541"/>
            <a:ext cx="5883342" cy="584775"/>
          </a:xfrm>
          <a:prstGeom prst="rect">
            <a:avLst/>
          </a:prstGeom>
        </p:spPr>
        <p:txBody>
          <a:bodyPr wrap="none">
            <a:spAutoFit/>
          </a:bodyPr>
          <a:lstStyle/>
          <a:p>
            <a:r>
              <a:rPr lang="en-IN" sz="3200" b="1" u="sng" dirty="0" smtClean="0">
                <a:solidFill>
                  <a:srgbClr val="000000"/>
                </a:solidFill>
                <a:latin typeface="Times New Roman" panose="02020603050405020304" pitchFamily="18" charset="0"/>
                <a:cs typeface="Times New Roman" panose="02020603050405020304" pitchFamily="18" charset="0"/>
              </a:rPr>
              <a:t>Database </a:t>
            </a:r>
            <a:r>
              <a:rPr lang="en-IN" sz="3200" b="1" u="sng" dirty="0" err="1" smtClean="0">
                <a:solidFill>
                  <a:srgbClr val="000000"/>
                </a:solidFill>
                <a:latin typeface="Times New Roman" panose="02020603050405020304" pitchFamily="18" charset="0"/>
                <a:cs typeface="Times New Roman" panose="02020603050405020304" pitchFamily="18" charset="0"/>
              </a:rPr>
              <a:t>Sql</a:t>
            </a:r>
            <a:r>
              <a:rPr lang="en-IN" sz="3200" b="1" u="sng" dirty="0" smtClean="0">
                <a:solidFill>
                  <a:srgbClr val="000000"/>
                </a:solidFill>
                <a:latin typeface="Times New Roman" panose="02020603050405020304" pitchFamily="18" charset="0"/>
                <a:cs typeface="Times New Roman" panose="02020603050405020304" pitchFamily="18" charset="0"/>
              </a:rPr>
              <a:t> Commands - DML</a:t>
            </a:r>
            <a:endParaRPr lang="en-IN" sz="3200" b="1" i="0" u="sng"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88434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885405" y="1138370"/>
            <a:ext cx="10080171" cy="1923604"/>
          </a:xfrm>
          <a:prstGeom prst="rect">
            <a:avLst/>
          </a:prstGeom>
        </p:spPr>
        <p:txBody>
          <a:bodyPr wrap="square">
            <a:spAutoFit/>
          </a:bodyPr>
          <a:lstStyle/>
          <a:p>
            <a:pPr>
              <a:buFont typeface="Arial" panose="020B0604020202020204" pitchFamily="34" charset="0"/>
              <a:buChar char="•"/>
            </a:pPr>
            <a:r>
              <a:rPr lang="en-IN" sz="1700" b="1" dirty="0">
                <a:solidFill>
                  <a:srgbClr val="222222"/>
                </a:solidFill>
                <a:latin typeface="Times New Roman" panose="02020603050405020304" pitchFamily="18" charset="0"/>
                <a:cs typeface="Times New Roman" panose="02020603050405020304" pitchFamily="18" charset="0"/>
              </a:rPr>
              <a:t>WHERE</a:t>
            </a:r>
            <a:r>
              <a:rPr lang="en-IN" sz="1700" dirty="0">
                <a:solidFill>
                  <a:srgbClr val="222222"/>
                </a:solidFill>
                <a:latin typeface="Times New Roman" panose="02020603050405020304" pitchFamily="18" charset="0"/>
                <a:cs typeface="Times New Roman" panose="02020603050405020304" pitchFamily="18" charset="0"/>
              </a:rPr>
              <a:t> condition is optional, it can be used to specify criteria in the result set returned from the query</a:t>
            </a:r>
            <a:r>
              <a:rPr lang="en-IN" sz="1700" dirty="0" smtClean="0">
                <a:solidFill>
                  <a:srgbClr val="222222"/>
                </a:solidFill>
                <a:latin typeface="Times New Roman" panose="02020603050405020304" pitchFamily="18" charset="0"/>
                <a:cs typeface="Times New Roman" panose="02020603050405020304" pitchFamily="18" charset="0"/>
              </a:rPr>
              <a:t>.</a:t>
            </a:r>
          </a:p>
          <a:p>
            <a:endParaRPr lang="en-IN" sz="1700" dirty="0">
              <a:solidFill>
                <a:srgbClr val="222222"/>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b="1" dirty="0">
                <a:solidFill>
                  <a:srgbClr val="222222"/>
                </a:solidFill>
                <a:latin typeface="Times New Roman" panose="02020603050405020304" pitchFamily="18" charset="0"/>
                <a:cs typeface="Times New Roman" panose="02020603050405020304" pitchFamily="18" charset="0"/>
              </a:rPr>
              <a:t>GROUP BY</a:t>
            </a:r>
            <a:r>
              <a:rPr lang="en-IN" sz="1700" dirty="0">
                <a:solidFill>
                  <a:srgbClr val="222222"/>
                </a:solidFill>
                <a:latin typeface="Times New Roman" panose="02020603050405020304" pitchFamily="18" charset="0"/>
                <a:cs typeface="Times New Roman" panose="02020603050405020304" pitchFamily="18" charset="0"/>
              </a:rPr>
              <a:t> is used to put together records that have the same field values</a:t>
            </a:r>
            <a:r>
              <a:rPr lang="en-IN" sz="1700" dirty="0" smtClean="0">
                <a:solidFill>
                  <a:srgbClr val="222222"/>
                </a:solidFill>
                <a:latin typeface="Times New Roman" panose="02020603050405020304" pitchFamily="18" charset="0"/>
                <a:cs typeface="Times New Roman" panose="02020603050405020304" pitchFamily="18" charset="0"/>
              </a:rPr>
              <a:t>.</a:t>
            </a:r>
          </a:p>
          <a:p>
            <a:endParaRPr lang="en-IN" sz="1700" dirty="0">
              <a:solidFill>
                <a:srgbClr val="222222"/>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b="1" dirty="0">
                <a:solidFill>
                  <a:srgbClr val="222222"/>
                </a:solidFill>
                <a:latin typeface="Times New Roman" panose="02020603050405020304" pitchFamily="18" charset="0"/>
                <a:cs typeface="Times New Roman" panose="02020603050405020304" pitchFamily="18" charset="0"/>
              </a:rPr>
              <a:t>HAVING</a:t>
            </a:r>
            <a:r>
              <a:rPr lang="en-IN" sz="1700" dirty="0">
                <a:solidFill>
                  <a:srgbClr val="222222"/>
                </a:solidFill>
                <a:latin typeface="Times New Roman" panose="02020603050405020304" pitchFamily="18" charset="0"/>
                <a:cs typeface="Times New Roman" panose="02020603050405020304" pitchFamily="18" charset="0"/>
              </a:rPr>
              <a:t> condition is used to specify criteria when working using the GROUP BY keyword</a:t>
            </a:r>
            <a:r>
              <a:rPr lang="en-IN" sz="1700" dirty="0" smtClean="0">
                <a:solidFill>
                  <a:srgbClr val="222222"/>
                </a:solidFill>
                <a:latin typeface="Times New Roman" panose="02020603050405020304" pitchFamily="18" charset="0"/>
                <a:cs typeface="Times New Roman" panose="02020603050405020304" pitchFamily="18" charset="0"/>
              </a:rPr>
              <a:t>.</a:t>
            </a:r>
          </a:p>
          <a:p>
            <a:endParaRPr lang="en-IN" sz="1700" dirty="0">
              <a:solidFill>
                <a:srgbClr val="222222"/>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b="1" dirty="0">
                <a:solidFill>
                  <a:srgbClr val="222222"/>
                </a:solidFill>
                <a:latin typeface="Times New Roman" panose="02020603050405020304" pitchFamily="18" charset="0"/>
                <a:cs typeface="Times New Roman" panose="02020603050405020304" pitchFamily="18" charset="0"/>
              </a:rPr>
              <a:t>ORDER BY</a:t>
            </a:r>
            <a:r>
              <a:rPr lang="en-IN" sz="1700" dirty="0">
                <a:solidFill>
                  <a:srgbClr val="222222"/>
                </a:solidFill>
                <a:latin typeface="Times New Roman" panose="02020603050405020304" pitchFamily="18" charset="0"/>
                <a:cs typeface="Times New Roman" panose="02020603050405020304" pitchFamily="18" charset="0"/>
              </a:rPr>
              <a:t> is used to specify the sort order of the result set.</a:t>
            </a:r>
            <a:endParaRPr lang="en-IN" sz="1700" b="0" i="0" dirty="0">
              <a:solidFill>
                <a:srgbClr val="222222"/>
              </a:solidFill>
              <a:effectLst/>
              <a:latin typeface="Times New Roman" panose="02020603050405020304" pitchFamily="18" charset="0"/>
              <a:cs typeface="Times New Roman" panose="02020603050405020304" pitchFamily="18" charset="0"/>
            </a:endParaRPr>
          </a:p>
        </p:txBody>
      </p:sp>
      <p:sp>
        <p:nvSpPr>
          <p:cNvPr id="7" name="Rectangle 6"/>
          <p:cNvSpPr/>
          <p:nvPr/>
        </p:nvSpPr>
        <p:spPr>
          <a:xfrm>
            <a:off x="1885404" y="3757020"/>
            <a:ext cx="2769797" cy="338554"/>
          </a:xfrm>
          <a:prstGeom prst="rect">
            <a:avLst/>
          </a:prstGeom>
        </p:spPr>
        <p:txBody>
          <a:bodyPr wrap="none">
            <a:spAutoFit/>
          </a:bodyPr>
          <a:lstStyle/>
          <a:p>
            <a:pPr lvl="0" defTabSz="914400" eaLnBrk="0" fontAlgn="base" hangingPunct="0">
              <a:spcBef>
                <a:spcPct val="0"/>
              </a:spcBef>
              <a:spcAft>
                <a:spcPct val="0"/>
              </a:spcAft>
            </a:pPr>
            <a:r>
              <a:rPr lang="en-US" altLang="en-US" sz="1600" dirty="0">
                <a:solidFill>
                  <a:srgbClr val="222222"/>
                </a:solidFill>
                <a:latin typeface="Times New Roman" panose="02020603050405020304" pitchFamily="18" charset="0"/>
                <a:cs typeface="Times New Roman" panose="02020603050405020304" pitchFamily="18" charset="0"/>
              </a:rPr>
              <a:t>SELECT * FROM `members`;</a:t>
            </a:r>
            <a:r>
              <a:rPr lang="en-US" altLang="en-US" sz="1600" dirty="0">
                <a:latin typeface="Times New Roman" panose="02020603050405020304" pitchFamily="18" charset="0"/>
                <a:cs typeface="Times New Roman" panose="02020603050405020304" pitchFamily="18" charset="0"/>
              </a:rPr>
              <a:t> </a:t>
            </a:r>
          </a:p>
        </p:txBody>
      </p:sp>
      <p:sp>
        <p:nvSpPr>
          <p:cNvPr id="9" name="Rectangle 8"/>
          <p:cNvSpPr/>
          <p:nvPr/>
        </p:nvSpPr>
        <p:spPr>
          <a:xfrm>
            <a:off x="1885405" y="4136509"/>
            <a:ext cx="6736080" cy="338554"/>
          </a:xfrm>
          <a:prstGeom prst="rect">
            <a:avLst/>
          </a:prstGeom>
        </p:spPr>
        <p:txBody>
          <a:bodyPr wrap="square">
            <a:spAutoFit/>
          </a:bodyPr>
          <a:lstStyle/>
          <a:p>
            <a:pPr lvl="0" defTabSz="914400" eaLnBrk="0" fontAlgn="base" hangingPunct="0">
              <a:spcBef>
                <a:spcPct val="0"/>
              </a:spcBef>
              <a:spcAft>
                <a:spcPct val="0"/>
              </a:spcAft>
            </a:pPr>
            <a:r>
              <a:rPr lang="en-US" altLang="en-US" sz="1600" dirty="0">
                <a:solidFill>
                  <a:srgbClr val="222222"/>
                </a:solidFill>
                <a:latin typeface="Times New Roman" panose="02020603050405020304" pitchFamily="18" charset="0"/>
                <a:cs typeface="Times New Roman" panose="02020603050405020304" pitchFamily="18" charset="0"/>
              </a:rPr>
              <a:t>SELECT `full_names`,`gender`,`physical_address`, `email` FROM `members`;</a:t>
            </a:r>
            <a:r>
              <a:rPr lang="en-US" altLang="en-US" sz="1600" dirty="0">
                <a:latin typeface="Times New Roman" panose="02020603050405020304" pitchFamily="18" charset="0"/>
                <a:cs typeface="Times New Roman" panose="02020603050405020304" pitchFamily="18" charset="0"/>
              </a:rPr>
              <a:t> </a:t>
            </a:r>
          </a:p>
        </p:txBody>
      </p:sp>
      <p:sp>
        <p:nvSpPr>
          <p:cNvPr id="11" name="Rectangle 10"/>
          <p:cNvSpPr/>
          <p:nvPr/>
        </p:nvSpPr>
        <p:spPr>
          <a:xfrm>
            <a:off x="1885404" y="4515998"/>
            <a:ext cx="6736081" cy="338554"/>
          </a:xfrm>
          <a:prstGeom prst="rect">
            <a:avLst/>
          </a:prstGeom>
        </p:spPr>
        <p:txBody>
          <a:bodyPr wrap="square">
            <a:spAutoFit/>
          </a:bodyPr>
          <a:lstStyle/>
          <a:p>
            <a:pPr lvl="0" defTabSz="914400" eaLnBrk="0" fontAlgn="base" hangingPunct="0">
              <a:spcBef>
                <a:spcPct val="0"/>
              </a:spcBef>
              <a:spcAft>
                <a:spcPct val="0"/>
              </a:spcAft>
            </a:pPr>
            <a:r>
              <a:rPr lang="en-US" altLang="en-US" sz="1600" dirty="0">
                <a:solidFill>
                  <a:srgbClr val="222222"/>
                </a:solidFill>
                <a:latin typeface="Times New Roman" panose="02020603050405020304" pitchFamily="18" charset="0"/>
                <a:cs typeface="Times New Roman" panose="02020603050405020304" pitchFamily="18" charset="0"/>
              </a:rPr>
              <a:t>SELECT Concat(`title`, ' (', `director`, ')') , `year_released` FROM `movies`;</a:t>
            </a:r>
            <a:r>
              <a:rPr lang="en-US" altLang="en-US" sz="1600" dirty="0">
                <a:latin typeface="Times New Roman" panose="02020603050405020304" pitchFamily="18" charset="0"/>
                <a:cs typeface="Times New Roman" panose="02020603050405020304" pitchFamily="18" charset="0"/>
              </a:rPr>
              <a:t> </a:t>
            </a:r>
          </a:p>
        </p:txBody>
      </p:sp>
      <p:sp>
        <p:nvSpPr>
          <p:cNvPr id="12" name="Rectangle 11"/>
          <p:cNvSpPr/>
          <p:nvPr/>
        </p:nvSpPr>
        <p:spPr>
          <a:xfrm>
            <a:off x="1885405" y="3305818"/>
            <a:ext cx="1415772" cy="369332"/>
          </a:xfrm>
          <a:prstGeom prst="rect">
            <a:avLst/>
          </a:prstGeom>
        </p:spPr>
        <p:txBody>
          <a:bodyPr wrap="none">
            <a:spAutoFit/>
          </a:bodyPr>
          <a:lstStyle/>
          <a:p>
            <a:pPr lvl="0" defTabSz="914400" eaLnBrk="0" fontAlgn="base" hangingPunct="0">
              <a:spcBef>
                <a:spcPct val="0"/>
              </a:spcBef>
              <a:spcAft>
                <a:spcPct val="0"/>
              </a:spcAft>
            </a:pPr>
            <a:r>
              <a:rPr lang="en-US" altLang="en-US" b="1" u="sng" dirty="0" smtClean="0">
                <a:solidFill>
                  <a:srgbClr val="222222"/>
                </a:solidFill>
                <a:latin typeface="Monaco"/>
              </a:rPr>
              <a:t>Examples:-</a:t>
            </a:r>
            <a:endParaRPr lang="en-US" altLang="en-US" sz="4400" b="1" u="sng" dirty="0">
              <a:latin typeface="Arial" panose="020B0604020202020204" pitchFamily="34" charset="0"/>
            </a:endParaRPr>
          </a:p>
        </p:txBody>
      </p:sp>
      <p:sp>
        <p:nvSpPr>
          <p:cNvPr id="14" name="Rectangle 13"/>
          <p:cNvSpPr/>
          <p:nvPr/>
        </p:nvSpPr>
        <p:spPr>
          <a:xfrm>
            <a:off x="1885404" y="4895487"/>
            <a:ext cx="8904516" cy="323165"/>
          </a:xfrm>
          <a:prstGeom prst="rect">
            <a:avLst/>
          </a:prstGeom>
        </p:spPr>
        <p:txBody>
          <a:bodyPr wrap="square">
            <a:spAutoFit/>
          </a:bodyPr>
          <a:lstStyle/>
          <a:p>
            <a:pPr lvl="0" defTabSz="914400" eaLnBrk="0" fontAlgn="base" hangingPunct="0">
              <a:spcBef>
                <a:spcPct val="0"/>
              </a:spcBef>
              <a:spcAft>
                <a:spcPct val="0"/>
              </a:spcAft>
            </a:pPr>
            <a:r>
              <a:rPr lang="en-US" altLang="en-US" sz="1500" dirty="0">
                <a:solidFill>
                  <a:srgbClr val="222222"/>
                </a:solidFill>
                <a:latin typeface="Times New Roman" panose="02020603050405020304" pitchFamily="18" charset="0"/>
                <a:cs typeface="Times New Roman" panose="02020603050405020304" pitchFamily="18" charset="0"/>
              </a:rPr>
              <a:t>SELECT `membership_number`,`full_names`,LEFT(`date_of_birth`,4) AS `year_of_birth` FROM members;</a:t>
            </a:r>
            <a:r>
              <a:rPr lang="en-US" altLang="en-US" sz="1500" dirty="0">
                <a:latin typeface="Times New Roman" panose="02020603050405020304" pitchFamily="18" charset="0"/>
                <a:cs typeface="Times New Roman" panose="02020603050405020304" pitchFamily="18" charset="0"/>
              </a:rPr>
              <a:t> </a:t>
            </a:r>
          </a:p>
        </p:txBody>
      </p:sp>
      <p:sp>
        <p:nvSpPr>
          <p:cNvPr id="8" name="Rectangle 7"/>
          <p:cNvSpPr/>
          <p:nvPr/>
        </p:nvSpPr>
        <p:spPr>
          <a:xfrm>
            <a:off x="3120914" y="0"/>
            <a:ext cx="5883342" cy="584775"/>
          </a:xfrm>
          <a:prstGeom prst="rect">
            <a:avLst/>
          </a:prstGeom>
        </p:spPr>
        <p:txBody>
          <a:bodyPr wrap="none">
            <a:spAutoFit/>
          </a:bodyPr>
          <a:lstStyle/>
          <a:p>
            <a:r>
              <a:rPr lang="en-IN" sz="3200" b="1" u="sng" dirty="0" smtClean="0">
                <a:solidFill>
                  <a:srgbClr val="000000"/>
                </a:solidFill>
                <a:latin typeface="Times New Roman" panose="02020603050405020304" pitchFamily="18" charset="0"/>
                <a:cs typeface="Times New Roman" panose="02020603050405020304" pitchFamily="18" charset="0"/>
              </a:rPr>
              <a:t>Database </a:t>
            </a:r>
            <a:r>
              <a:rPr lang="en-IN" sz="3200" b="1" u="sng" dirty="0" err="1" smtClean="0">
                <a:solidFill>
                  <a:srgbClr val="000000"/>
                </a:solidFill>
                <a:latin typeface="Times New Roman" panose="02020603050405020304" pitchFamily="18" charset="0"/>
                <a:cs typeface="Times New Roman" panose="02020603050405020304" pitchFamily="18" charset="0"/>
              </a:rPr>
              <a:t>Sql</a:t>
            </a:r>
            <a:r>
              <a:rPr lang="en-IN" sz="3200" b="1" u="sng" dirty="0" smtClean="0">
                <a:solidFill>
                  <a:srgbClr val="000000"/>
                </a:solidFill>
                <a:latin typeface="Times New Roman" panose="02020603050405020304" pitchFamily="18" charset="0"/>
                <a:cs typeface="Times New Roman" panose="02020603050405020304" pitchFamily="18" charset="0"/>
              </a:rPr>
              <a:t> Commands - DML</a:t>
            </a:r>
            <a:endParaRPr lang="en-IN" sz="3200" b="1" i="0" u="sng"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73248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0750732" y="5367494"/>
            <a:ext cx="65" cy="27699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4"/>
          <p:cNvSpPr/>
          <p:nvPr/>
        </p:nvSpPr>
        <p:spPr>
          <a:xfrm>
            <a:off x="1344887" y="1170914"/>
            <a:ext cx="10319657" cy="1400383"/>
          </a:xfrm>
          <a:prstGeom prst="rect">
            <a:avLst/>
          </a:prstGeom>
        </p:spPr>
        <p:txBody>
          <a:bodyPr wrap="square">
            <a:spAutoFit/>
          </a:bodyPr>
          <a:lstStyle/>
          <a:p>
            <a:pPr lvl="1" defTabSz="914400" eaLnBrk="0" fontAlgn="base" hangingPunct="0">
              <a:spcBef>
                <a:spcPct val="0"/>
              </a:spcBef>
              <a:spcAft>
                <a:spcPct val="0"/>
              </a:spcAft>
            </a:pPr>
            <a:r>
              <a:rPr lang="en-US" altLang="en-US" sz="1700" dirty="0">
                <a:solidFill>
                  <a:srgbClr val="000000"/>
                </a:solidFill>
                <a:latin typeface="Times New Roman" panose="02020603050405020304" pitchFamily="18" charset="0"/>
                <a:cs typeface="Times New Roman" panose="02020603050405020304" pitchFamily="18" charset="0"/>
              </a:rPr>
              <a:t>Data control commands in SQL allow you to control access to data within the database. These DCL commands are normally used to create objects related to user access and also control the distribution of privileges among users. </a:t>
            </a:r>
            <a:endParaRPr lang="en-US" altLang="en-US" sz="1700" dirty="0" smtClean="0">
              <a:solidFill>
                <a:srgbClr val="000000"/>
              </a:solidFill>
              <a:latin typeface="Times New Roman" panose="02020603050405020304" pitchFamily="18" charset="0"/>
              <a:cs typeface="Times New Roman" panose="02020603050405020304" pitchFamily="18" charset="0"/>
            </a:endParaRPr>
          </a:p>
          <a:p>
            <a:pPr lvl="1" defTabSz="914400" eaLnBrk="0" fontAlgn="base" hangingPunct="0">
              <a:spcBef>
                <a:spcPct val="0"/>
              </a:spcBef>
              <a:spcAft>
                <a:spcPct val="0"/>
              </a:spcAft>
            </a:pPr>
            <a:endParaRPr lang="en-US" altLang="en-US" sz="1700" dirty="0">
              <a:solidFill>
                <a:srgbClr val="000000"/>
              </a:solidFill>
              <a:latin typeface="Times New Roman" panose="02020603050405020304" pitchFamily="18" charset="0"/>
              <a:cs typeface="Times New Roman" panose="02020603050405020304" pitchFamily="18" charset="0"/>
            </a:endParaRPr>
          </a:p>
          <a:p>
            <a:pPr lvl="1" defTabSz="914400" eaLnBrk="0" fontAlgn="base" hangingPunct="0">
              <a:spcBef>
                <a:spcPct val="0"/>
              </a:spcBef>
              <a:spcAft>
                <a:spcPct val="0"/>
              </a:spcAft>
            </a:pPr>
            <a:r>
              <a:rPr lang="en-US" altLang="en-US" sz="1700" dirty="0" smtClean="0">
                <a:solidFill>
                  <a:srgbClr val="000000"/>
                </a:solidFill>
                <a:latin typeface="Times New Roman" panose="02020603050405020304" pitchFamily="18" charset="0"/>
                <a:cs typeface="Times New Roman" panose="02020603050405020304" pitchFamily="18" charset="0"/>
              </a:rPr>
              <a:t>Some </a:t>
            </a:r>
            <a:r>
              <a:rPr lang="en-US" altLang="en-US" sz="1700" dirty="0">
                <a:solidFill>
                  <a:srgbClr val="000000"/>
                </a:solidFill>
                <a:latin typeface="Times New Roman" panose="02020603050405020304" pitchFamily="18" charset="0"/>
                <a:cs typeface="Times New Roman" panose="02020603050405020304" pitchFamily="18" charset="0"/>
              </a:rPr>
              <a:t>data control commands are as follows:</a:t>
            </a:r>
          </a:p>
        </p:txBody>
      </p:sp>
      <p:sp>
        <p:nvSpPr>
          <p:cNvPr id="6" name="Rectangle 5"/>
          <p:cNvSpPr/>
          <p:nvPr/>
        </p:nvSpPr>
        <p:spPr>
          <a:xfrm>
            <a:off x="1808008" y="801582"/>
            <a:ext cx="2723823" cy="369332"/>
          </a:xfrm>
          <a:prstGeom prst="rect">
            <a:avLst/>
          </a:prstGeom>
        </p:spPr>
        <p:txBody>
          <a:bodyPr wrap="none">
            <a:spAutoFit/>
          </a:bodyPr>
          <a:lstStyle/>
          <a:p>
            <a:r>
              <a:rPr lang="en-IN" b="1" u="sng" dirty="0">
                <a:solidFill>
                  <a:srgbClr val="000000"/>
                </a:solidFill>
                <a:latin typeface="Lucida Grande"/>
              </a:rPr>
              <a:t>Data Control Language</a:t>
            </a:r>
            <a:endParaRPr lang="en-IN" b="1" i="0" u="sng" dirty="0">
              <a:solidFill>
                <a:srgbClr val="000000"/>
              </a:solidFill>
              <a:effectLst/>
              <a:latin typeface="Lucida Grande"/>
            </a:endParaRPr>
          </a:p>
        </p:txBody>
      </p:sp>
      <p:sp>
        <p:nvSpPr>
          <p:cNvPr id="7" name="Rectangle 6"/>
          <p:cNvSpPr/>
          <p:nvPr/>
        </p:nvSpPr>
        <p:spPr>
          <a:xfrm>
            <a:off x="1852045" y="2569209"/>
            <a:ext cx="2190728" cy="353943"/>
          </a:xfrm>
          <a:prstGeom prst="rect">
            <a:avLst/>
          </a:prstGeom>
        </p:spPr>
        <p:txBody>
          <a:bodyPr wrap="none">
            <a:spAutoFit/>
          </a:bodyPr>
          <a:lstStyle/>
          <a:p>
            <a:pPr lvl="1" indent="-457200" defTabSz="914400" eaLnBrk="0" fontAlgn="base" hangingPunct="0">
              <a:spcBef>
                <a:spcPct val="0"/>
              </a:spcBef>
              <a:spcAft>
                <a:spcPct val="0"/>
              </a:spcAft>
            </a:pPr>
            <a:r>
              <a:rPr lang="en-US" altLang="en-US" sz="1700" b="1" u="sng" dirty="0">
                <a:solidFill>
                  <a:srgbClr val="000000"/>
                </a:solidFill>
                <a:latin typeface="Times New Roman" panose="02020603050405020304" pitchFamily="18" charset="0"/>
                <a:cs typeface="Times New Roman" panose="02020603050405020304" pitchFamily="18" charset="0"/>
              </a:rPr>
              <a:t>ALTER PASSWORD</a:t>
            </a:r>
          </a:p>
        </p:txBody>
      </p:sp>
      <p:sp>
        <p:nvSpPr>
          <p:cNvPr id="9" name="Rectangle 8"/>
          <p:cNvSpPr/>
          <p:nvPr/>
        </p:nvSpPr>
        <p:spPr>
          <a:xfrm>
            <a:off x="1852045" y="2957800"/>
            <a:ext cx="9756509" cy="923330"/>
          </a:xfrm>
          <a:prstGeom prst="rect">
            <a:avLst/>
          </a:prstGeom>
        </p:spPr>
        <p:txBody>
          <a:bodyPr wrap="square">
            <a:spAutoFit/>
          </a:bodyPr>
          <a:lstStyle/>
          <a:p>
            <a:r>
              <a:rPr lang="en-US" altLang="en-US" sz="1700" dirty="0">
                <a:latin typeface="Times New Roman" panose="02020603050405020304" pitchFamily="18" charset="0"/>
                <a:cs typeface="Times New Roman" panose="02020603050405020304" pitchFamily="18" charset="0"/>
              </a:rPr>
              <a:t>To change the password for the user account “gfguser1” to “</a:t>
            </a:r>
            <a:r>
              <a:rPr lang="en-US" altLang="en-US" sz="1700" dirty="0" err="1">
                <a:latin typeface="Times New Roman" panose="02020603050405020304" pitchFamily="18" charset="0"/>
                <a:cs typeface="Times New Roman" panose="02020603050405020304" pitchFamily="18" charset="0"/>
              </a:rPr>
              <a:t>newpass</a:t>
            </a:r>
            <a:r>
              <a:rPr lang="en-US" altLang="en-US" sz="1700" dirty="0">
                <a:latin typeface="Times New Roman" panose="02020603050405020304" pitchFamily="18" charset="0"/>
                <a:cs typeface="Times New Roman" panose="02020603050405020304" pitchFamily="18" charset="0"/>
              </a:rPr>
              <a:t>” using the Alter User statement, syntax is as shown below:</a:t>
            </a:r>
            <a:r>
              <a:rPr lang="en-US" altLang="en-US" sz="1600" dirty="0"/>
              <a:t/>
            </a:r>
            <a:br>
              <a:rPr lang="en-US" altLang="en-US" sz="1600" dirty="0"/>
            </a:br>
            <a:endParaRPr lang="en-IN" dirty="0"/>
          </a:p>
        </p:txBody>
      </p:sp>
      <p:sp>
        <p:nvSpPr>
          <p:cNvPr id="10" name="Rectangle 9"/>
          <p:cNvSpPr/>
          <p:nvPr/>
        </p:nvSpPr>
        <p:spPr>
          <a:xfrm>
            <a:off x="2047804" y="3283192"/>
            <a:ext cx="899605" cy="353943"/>
          </a:xfrm>
          <a:prstGeom prst="rect">
            <a:avLst/>
          </a:prstGeom>
        </p:spPr>
        <p:txBody>
          <a:bodyPr wrap="none">
            <a:spAutoFit/>
          </a:bodyPr>
          <a:lstStyle/>
          <a:p>
            <a:r>
              <a:rPr lang="en-US" altLang="en-US" sz="1700" b="1" u="sng" dirty="0">
                <a:latin typeface="Times New Roman" panose="02020603050405020304" pitchFamily="18" charset="0"/>
                <a:cs typeface="Times New Roman" panose="02020603050405020304" pitchFamily="18" charset="0"/>
              </a:rPr>
              <a:t>Syntax:</a:t>
            </a:r>
            <a:endParaRPr lang="en-IN" sz="1700" u="sng" dirty="0">
              <a:latin typeface="Times New Roman" panose="02020603050405020304" pitchFamily="18" charset="0"/>
              <a:cs typeface="Times New Roman" panose="02020603050405020304" pitchFamily="18" charset="0"/>
            </a:endParaRPr>
          </a:p>
        </p:txBody>
      </p:sp>
      <p:pic>
        <p:nvPicPr>
          <p:cNvPr id="12" name="Picture 3" descr="https://cdncontribute.geeksforgeeks.org/wp-content/uploads/Screen-Shot-2017-12-22-at-5.16.56-AM.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1386" y="4009245"/>
            <a:ext cx="3819525" cy="30480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1852045" y="4471482"/>
            <a:ext cx="971741" cy="353943"/>
          </a:xfrm>
          <a:prstGeom prst="rect">
            <a:avLst/>
          </a:prstGeom>
        </p:spPr>
        <p:txBody>
          <a:bodyPr wrap="none">
            <a:spAutoFit/>
          </a:bodyPr>
          <a:lstStyle/>
          <a:p>
            <a:pPr lvl="1" indent="-457200" defTabSz="914400" eaLnBrk="0" fontAlgn="base" hangingPunct="0">
              <a:spcBef>
                <a:spcPct val="0"/>
              </a:spcBef>
              <a:spcAft>
                <a:spcPct val="0"/>
              </a:spcAft>
            </a:pPr>
            <a:r>
              <a:rPr lang="en-US" altLang="en-US" sz="1700" b="1" u="sng" dirty="0">
                <a:solidFill>
                  <a:srgbClr val="000000"/>
                </a:solidFill>
                <a:latin typeface="Times New Roman" panose="02020603050405020304" pitchFamily="18" charset="0"/>
                <a:cs typeface="Times New Roman" panose="02020603050405020304" pitchFamily="18" charset="0"/>
              </a:rPr>
              <a:t>GRANT</a:t>
            </a:r>
          </a:p>
        </p:txBody>
      </p:sp>
      <p:sp>
        <p:nvSpPr>
          <p:cNvPr id="13" name="Rectangle 12"/>
          <p:cNvSpPr/>
          <p:nvPr/>
        </p:nvSpPr>
        <p:spPr>
          <a:xfrm>
            <a:off x="1852045" y="4850901"/>
            <a:ext cx="6096000" cy="1077218"/>
          </a:xfrm>
          <a:prstGeom prst="rect">
            <a:avLst/>
          </a:prstGeom>
        </p:spPr>
        <p:txBody>
          <a:bodyPr>
            <a:spAutoFit/>
          </a:bodyPr>
          <a:lstStyle/>
          <a:p>
            <a:pPr latinLnBrk="1"/>
            <a:r>
              <a:rPr lang="en-IN" sz="1600" dirty="0" smtClean="0">
                <a:solidFill>
                  <a:srgbClr val="0077AA"/>
                </a:solidFill>
                <a:latin typeface="Times New Roman" panose="02020603050405020304" pitchFamily="18" charset="0"/>
                <a:cs typeface="Times New Roman" panose="02020603050405020304" pitchFamily="18" charset="0"/>
              </a:rPr>
              <a:t>GRANT</a:t>
            </a:r>
            <a:r>
              <a:rPr lang="en-IN" sz="1600" dirty="0" smtClean="0">
                <a:solidFill>
                  <a:srgbClr val="006FE0"/>
                </a:solidFill>
                <a:latin typeface="Times New Roman" panose="02020603050405020304" pitchFamily="18" charset="0"/>
                <a:cs typeface="Times New Roman" panose="02020603050405020304" pitchFamily="18" charset="0"/>
              </a:rPr>
              <a:t> </a:t>
            </a:r>
            <a:r>
              <a:rPr lang="en-IN" sz="1600" dirty="0" smtClean="0">
                <a:solidFill>
                  <a:srgbClr val="445870"/>
                </a:solidFill>
                <a:latin typeface="Times New Roman" panose="02020603050405020304" pitchFamily="18" charset="0"/>
                <a:cs typeface="Times New Roman" panose="02020603050405020304" pitchFamily="18" charset="0"/>
              </a:rPr>
              <a:t>privilege,[privilege],..</a:t>
            </a:r>
            <a:r>
              <a:rPr lang="en-IN" sz="1600" dirty="0" smtClean="0">
                <a:solidFill>
                  <a:srgbClr val="006FE0"/>
                </a:solidFill>
                <a:latin typeface="Times New Roman" panose="02020603050405020304" pitchFamily="18" charset="0"/>
                <a:cs typeface="Times New Roman" panose="02020603050405020304" pitchFamily="18" charset="0"/>
              </a:rPr>
              <a:t> </a:t>
            </a:r>
            <a:r>
              <a:rPr lang="en-IN" sz="1600" dirty="0" smtClean="0">
                <a:solidFill>
                  <a:srgbClr val="0077AA"/>
                </a:solidFill>
                <a:latin typeface="Times New Roman" panose="02020603050405020304" pitchFamily="18" charset="0"/>
                <a:cs typeface="Times New Roman" panose="02020603050405020304" pitchFamily="18" charset="0"/>
              </a:rPr>
              <a:t>ON</a:t>
            </a:r>
            <a:r>
              <a:rPr lang="en-IN" sz="1600" dirty="0" smtClean="0">
                <a:solidFill>
                  <a:srgbClr val="006FE0"/>
                </a:solidFill>
                <a:latin typeface="Times New Roman" panose="02020603050405020304" pitchFamily="18" charset="0"/>
                <a:cs typeface="Times New Roman" panose="02020603050405020304" pitchFamily="18" charset="0"/>
              </a:rPr>
              <a:t> </a:t>
            </a:r>
            <a:r>
              <a:rPr lang="en-IN" sz="1600" dirty="0" err="1" smtClean="0">
                <a:solidFill>
                  <a:srgbClr val="445870"/>
                </a:solidFill>
                <a:latin typeface="Times New Roman" panose="02020603050405020304" pitchFamily="18" charset="0"/>
                <a:cs typeface="Times New Roman" panose="02020603050405020304" pitchFamily="18" charset="0"/>
              </a:rPr>
              <a:t>privilege_level</a:t>
            </a:r>
            <a:r>
              <a:rPr lang="en-IN" sz="1600" dirty="0" smtClean="0">
                <a:solidFill>
                  <a:srgbClr val="006FE0"/>
                </a:solidFill>
                <a:latin typeface="Times New Roman" panose="02020603050405020304" pitchFamily="18" charset="0"/>
                <a:cs typeface="Times New Roman" panose="02020603050405020304" pitchFamily="18" charset="0"/>
              </a:rPr>
              <a:t> </a:t>
            </a:r>
            <a:endParaRPr lang="en-IN" sz="1600" dirty="0" smtClean="0">
              <a:solidFill>
                <a:srgbClr val="445870"/>
              </a:solidFill>
              <a:latin typeface="Times New Roman" panose="02020603050405020304" pitchFamily="18" charset="0"/>
              <a:cs typeface="Times New Roman" panose="02020603050405020304" pitchFamily="18" charset="0"/>
            </a:endParaRPr>
          </a:p>
          <a:p>
            <a:pPr latinLnBrk="1"/>
            <a:r>
              <a:rPr lang="en-IN" sz="1600" dirty="0" smtClean="0">
                <a:solidFill>
                  <a:srgbClr val="0077AA"/>
                </a:solidFill>
                <a:latin typeface="Times New Roman" panose="02020603050405020304" pitchFamily="18" charset="0"/>
                <a:cs typeface="Times New Roman" panose="02020603050405020304" pitchFamily="18" charset="0"/>
              </a:rPr>
              <a:t>TO</a:t>
            </a:r>
            <a:r>
              <a:rPr lang="en-IN" sz="1600" dirty="0" smtClean="0">
                <a:solidFill>
                  <a:srgbClr val="006FE0"/>
                </a:solidFill>
                <a:latin typeface="Times New Roman" panose="02020603050405020304" pitchFamily="18" charset="0"/>
                <a:cs typeface="Times New Roman" panose="02020603050405020304" pitchFamily="18" charset="0"/>
              </a:rPr>
              <a:t> </a:t>
            </a:r>
            <a:r>
              <a:rPr lang="en-IN" sz="1600" dirty="0" smtClean="0">
                <a:solidFill>
                  <a:srgbClr val="0077AA"/>
                </a:solidFill>
                <a:latin typeface="Times New Roman" panose="02020603050405020304" pitchFamily="18" charset="0"/>
                <a:cs typeface="Times New Roman" panose="02020603050405020304" pitchFamily="18" charset="0"/>
              </a:rPr>
              <a:t>user</a:t>
            </a:r>
            <a:r>
              <a:rPr lang="en-IN" sz="1600" dirty="0" smtClean="0">
                <a:solidFill>
                  <a:srgbClr val="006FE0"/>
                </a:solidFill>
                <a:latin typeface="Times New Roman" panose="02020603050405020304" pitchFamily="18" charset="0"/>
                <a:cs typeface="Times New Roman" panose="02020603050405020304" pitchFamily="18" charset="0"/>
              </a:rPr>
              <a:t> </a:t>
            </a:r>
            <a:r>
              <a:rPr lang="en-IN" sz="1600" dirty="0" smtClean="0">
                <a:solidFill>
                  <a:srgbClr val="445870"/>
                </a:solidFill>
                <a:latin typeface="Times New Roman" panose="02020603050405020304" pitchFamily="18" charset="0"/>
                <a:cs typeface="Times New Roman" panose="02020603050405020304" pitchFamily="18" charset="0"/>
              </a:rPr>
              <a:t>[</a:t>
            </a:r>
            <a:r>
              <a:rPr lang="en-IN" sz="1600" dirty="0" smtClean="0">
                <a:solidFill>
                  <a:srgbClr val="0077AA"/>
                </a:solidFill>
                <a:latin typeface="Times New Roman" panose="02020603050405020304" pitchFamily="18" charset="0"/>
                <a:cs typeface="Times New Roman" panose="02020603050405020304" pitchFamily="18" charset="0"/>
              </a:rPr>
              <a:t>IDENTIFIED BY</a:t>
            </a:r>
            <a:r>
              <a:rPr lang="en-IN" sz="1600" dirty="0" smtClean="0">
                <a:solidFill>
                  <a:srgbClr val="006FE0"/>
                </a:solidFill>
                <a:latin typeface="Times New Roman" panose="02020603050405020304" pitchFamily="18" charset="0"/>
                <a:cs typeface="Times New Roman" panose="02020603050405020304" pitchFamily="18" charset="0"/>
              </a:rPr>
              <a:t> </a:t>
            </a:r>
            <a:r>
              <a:rPr lang="en-IN" sz="1600" dirty="0" smtClean="0">
                <a:solidFill>
                  <a:srgbClr val="0077AA"/>
                </a:solidFill>
                <a:latin typeface="Times New Roman" panose="02020603050405020304" pitchFamily="18" charset="0"/>
                <a:cs typeface="Times New Roman" panose="02020603050405020304" pitchFamily="18" charset="0"/>
              </a:rPr>
              <a:t>password</a:t>
            </a:r>
            <a:r>
              <a:rPr lang="en-IN" sz="1600" dirty="0" smtClean="0">
                <a:solidFill>
                  <a:srgbClr val="445870"/>
                </a:solidFill>
                <a:latin typeface="Times New Roman" panose="02020603050405020304" pitchFamily="18" charset="0"/>
                <a:cs typeface="Times New Roman" panose="02020603050405020304" pitchFamily="18" charset="0"/>
              </a:rPr>
              <a:t>]</a:t>
            </a:r>
          </a:p>
          <a:p>
            <a:pPr latinLnBrk="1"/>
            <a:r>
              <a:rPr lang="en-IN" sz="1600" dirty="0" smtClean="0">
                <a:solidFill>
                  <a:srgbClr val="445870"/>
                </a:solidFill>
                <a:latin typeface="Times New Roman" panose="02020603050405020304" pitchFamily="18" charset="0"/>
                <a:cs typeface="Times New Roman" panose="02020603050405020304" pitchFamily="18" charset="0"/>
              </a:rPr>
              <a:t>[</a:t>
            </a:r>
            <a:r>
              <a:rPr lang="en-IN" sz="1600" dirty="0" smtClean="0">
                <a:solidFill>
                  <a:srgbClr val="0077AA"/>
                </a:solidFill>
                <a:latin typeface="Times New Roman" panose="02020603050405020304" pitchFamily="18" charset="0"/>
                <a:cs typeface="Times New Roman" panose="02020603050405020304" pitchFamily="18" charset="0"/>
              </a:rPr>
              <a:t>REQUIRE</a:t>
            </a:r>
            <a:r>
              <a:rPr lang="en-IN" sz="1600" dirty="0" smtClean="0">
                <a:solidFill>
                  <a:srgbClr val="006FE0"/>
                </a:solidFill>
                <a:latin typeface="Times New Roman" panose="02020603050405020304" pitchFamily="18" charset="0"/>
                <a:cs typeface="Times New Roman" panose="02020603050405020304" pitchFamily="18" charset="0"/>
              </a:rPr>
              <a:t> </a:t>
            </a:r>
            <a:r>
              <a:rPr lang="en-IN" sz="1600" dirty="0" err="1" smtClean="0">
                <a:solidFill>
                  <a:srgbClr val="445870"/>
                </a:solidFill>
                <a:latin typeface="Times New Roman" panose="02020603050405020304" pitchFamily="18" charset="0"/>
                <a:cs typeface="Times New Roman" panose="02020603050405020304" pitchFamily="18" charset="0"/>
              </a:rPr>
              <a:t>tsl_option</a:t>
            </a:r>
            <a:r>
              <a:rPr lang="en-IN" sz="1600" dirty="0" smtClean="0">
                <a:solidFill>
                  <a:srgbClr val="445870"/>
                </a:solidFill>
                <a:latin typeface="Times New Roman" panose="02020603050405020304" pitchFamily="18" charset="0"/>
                <a:cs typeface="Times New Roman" panose="02020603050405020304" pitchFamily="18" charset="0"/>
              </a:rPr>
              <a:t>]</a:t>
            </a:r>
          </a:p>
          <a:p>
            <a:pPr latinLnBrk="1"/>
            <a:r>
              <a:rPr lang="en-IN" sz="1600" dirty="0" smtClean="0">
                <a:solidFill>
                  <a:srgbClr val="445870"/>
                </a:solidFill>
                <a:latin typeface="Times New Roman" panose="02020603050405020304" pitchFamily="18" charset="0"/>
                <a:cs typeface="Times New Roman" panose="02020603050405020304" pitchFamily="18" charset="0"/>
              </a:rPr>
              <a:t>[</a:t>
            </a:r>
            <a:r>
              <a:rPr lang="en-IN" sz="1600" dirty="0" smtClean="0">
                <a:solidFill>
                  <a:srgbClr val="0077AA"/>
                </a:solidFill>
                <a:latin typeface="Times New Roman" panose="02020603050405020304" pitchFamily="18" charset="0"/>
                <a:cs typeface="Times New Roman" panose="02020603050405020304" pitchFamily="18" charset="0"/>
              </a:rPr>
              <a:t>WITH</a:t>
            </a:r>
            <a:r>
              <a:rPr lang="en-IN" sz="1600" dirty="0" smtClean="0">
                <a:solidFill>
                  <a:srgbClr val="006FE0"/>
                </a:solidFill>
                <a:latin typeface="Times New Roman" panose="02020603050405020304" pitchFamily="18" charset="0"/>
                <a:cs typeface="Times New Roman" panose="02020603050405020304" pitchFamily="18" charset="0"/>
              </a:rPr>
              <a:t> </a:t>
            </a:r>
            <a:r>
              <a:rPr lang="en-IN" sz="1600" dirty="0" smtClean="0">
                <a:solidFill>
                  <a:srgbClr val="445870"/>
                </a:solidFill>
                <a:latin typeface="Times New Roman" panose="02020603050405020304" pitchFamily="18" charset="0"/>
                <a:cs typeface="Times New Roman" panose="02020603050405020304" pitchFamily="18" charset="0"/>
              </a:rPr>
              <a:t>[GRANT_OPTION</a:t>
            </a:r>
            <a:r>
              <a:rPr lang="en-IN" sz="1600" dirty="0" smtClean="0">
                <a:solidFill>
                  <a:srgbClr val="006FE0"/>
                </a:solidFill>
                <a:latin typeface="Times New Roman" panose="02020603050405020304" pitchFamily="18" charset="0"/>
                <a:cs typeface="Times New Roman" panose="02020603050405020304" pitchFamily="18" charset="0"/>
              </a:rPr>
              <a:t> </a:t>
            </a:r>
            <a:r>
              <a:rPr lang="en-IN" sz="1600" dirty="0" smtClean="0">
                <a:solidFill>
                  <a:srgbClr val="445870"/>
                </a:solidFill>
                <a:latin typeface="Times New Roman" panose="02020603050405020304" pitchFamily="18" charset="0"/>
                <a:cs typeface="Times New Roman" panose="02020603050405020304" pitchFamily="18" charset="0"/>
              </a:rPr>
              <a:t>|</a:t>
            </a:r>
            <a:r>
              <a:rPr lang="en-IN" sz="1600" dirty="0" smtClean="0">
                <a:solidFill>
                  <a:srgbClr val="006FE0"/>
                </a:solidFill>
                <a:latin typeface="Times New Roman" panose="02020603050405020304" pitchFamily="18" charset="0"/>
                <a:cs typeface="Times New Roman" panose="02020603050405020304" pitchFamily="18" charset="0"/>
              </a:rPr>
              <a:t> </a:t>
            </a:r>
            <a:r>
              <a:rPr lang="en-IN" sz="1600" dirty="0" err="1" smtClean="0">
                <a:solidFill>
                  <a:srgbClr val="445870"/>
                </a:solidFill>
                <a:latin typeface="Times New Roman" panose="02020603050405020304" pitchFamily="18" charset="0"/>
                <a:cs typeface="Times New Roman" panose="02020603050405020304" pitchFamily="18" charset="0"/>
              </a:rPr>
              <a:t>resource_option</a:t>
            </a:r>
            <a:r>
              <a:rPr lang="en-IN" sz="1600" dirty="0" smtClean="0">
                <a:solidFill>
                  <a:srgbClr val="445870"/>
                </a:solidFill>
                <a:latin typeface="Times New Roman" panose="02020603050405020304" pitchFamily="18" charset="0"/>
                <a:cs typeface="Times New Roman" panose="02020603050405020304" pitchFamily="18" charset="0"/>
              </a:rPr>
              <a:t>]];</a:t>
            </a:r>
            <a:endParaRPr lang="en-IN" sz="1600" b="0" i="0" dirty="0">
              <a:solidFill>
                <a:srgbClr val="445870"/>
              </a:solidFill>
              <a:effectLst/>
              <a:latin typeface="Times New Roman" panose="02020603050405020304" pitchFamily="18" charset="0"/>
              <a:cs typeface="Times New Roman" panose="02020603050405020304" pitchFamily="18" charset="0"/>
            </a:endParaRPr>
          </a:p>
        </p:txBody>
      </p:sp>
      <p:sp>
        <p:nvSpPr>
          <p:cNvPr id="14" name="Rectangle 13"/>
          <p:cNvSpPr/>
          <p:nvPr/>
        </p:nvSpPr>
        <p:spPr>
          <a:xfrm>
            <a:off x="1808008" y="6280309"/>
            <a:ext cx="3801938" cy="353943"/>
          </a:xfrm>
          <a:prstGeom prst="rect">
            <a:avLst/>
          </a:prstGeom>
        </p:spPr>
        <p:txBody>
          <a:bodyPr wrap="none">
            <a:spAutoFit/>
          </a:bodyPr>
          <a:lstStyle/>
          <a:p>
            <a:r>
              <a:rPr lang="en-IN" sz="1700" dirty="0">
                <a:solidFill>
                  <a:srgbClr val="0077AA"/>
                </a:solidFill>
                <a:latin typeface="Times New Roman" panose="02020603050405020304" pitchFamily="18" charset="0"/>
                <a:cs typeface="Times New Roman" panose="02020603050405020304" pitchFamily="18" charset="0"/>
              </a:rPr>
              <a:t>SHOW</a:t>
            </a:r>
            <a:r>
              <a:rPr lang="en-IN" sz="1700" dirty="0">
                <a:solidFill>
                  <a:srgbClr val="006FE0"/>
                </a:solidFill>
                <a:latin typeface="Times New Roman" panose="02020603050405020304" pitchFamily="18" charset="0"/>
                <a:cs typeface="Times New Roman" panose="02020603050405020304" pitchFamily="18" charset="0"/>
              </a:rPr>
              <a:t> </a:t>
            </a:r>
            <a:r>
              <a:rPr lang="en-IN" sz="1700" dirty="0">
                <a:solidFill>
                  <a:srgbClr val="0077AA"/>
                </a:solidFill>
                <a:latin typeface="Times New Roman" panose="02020603050405020304" pitchFamily="18" charset="0"/>
                <a:cs typeface="Times New Roman" panose="02020603050405020304" pitchFamily="18" charset="0"/>
              </a:rPr>
              <a:t>GRANTS</a:t>
            </a:r>
            <a:r>
              <a:rPr lang="en-IN" sz="1700" dirty="0">
                <a:solidFill>
                  <a:srgbClr val="006FE0"/>
                </a:solidFill>
                <a:latin typeface="Times New Roman" panose="02020603050405020304" pitchFamily="18" charset="0"/>
                <a:cs typeface="Times New Roman" panose="02020603050405020304" pitchFamily="18" charset="0"/>
              </a:rPr>
              <a:t> </a:t>
            </a:r>
            <a:r>
              <a:rPr lang="en-IN" sz="1700" dirty="0">
                <a:solidFill>
                  <a:srgbClr val="0077AA"/>
                </a:solidFill>
                <a:latin typeface="Times New Roman" panose="02020603050405020304" pitchFamily="18" charset="0"/>
                <a:cs typeface="Times New Roman" panose="02020603050405020304" pitchFamily="18" charset="0"/>
              </a:rPr>
              <a:t>FOR</a:t>
            </a:r>
            <a:r>
              <a:rPr lang="en-IN" sz="1700" dirty="0">
                <a:solidFill>
                  <a:srgbClr val="006FE0"/>
                </a:solidFill>
                <a:latin typeface="Times New Roman" panose="02020603050405020304" pitchFamily="18" charset="0"/>
                <a:cs typeface="Times New Roman" panose="02020603050405020304" pitchFamily="18" charset="0"/>
              </a:rPr>
              <a:t> </a:t>
            </a:r>
            <a:r>
              <a:rPr lang="en-IN" sz="1700" dirty="0" err="1">
                <a:solidFill>
                  <a:srgbClr val="EC4444"/>
                </a:solidFill>
                <a:latin typeface="Times New Roman" panose="02020603050405020304" pitchFamily="18" charset="0"/>
                <a:cs typeface="Times New Roman" panose="02020603050405020304" pitchFamily="18" charset="0"/>
              </a:rPr>
              <a:t>super</a:t>
            </a:r>
            <a:r>
              <a:rPr lang="en-IN" sz="1700" dirty="0" err="1">
                <a:solidFill>
                  <a:srgbClr val="445870"/>
                </a:solidFill>
                <a:latin typeface="Times New Roman" panose="02020603050405020304" pitchFamily="18" charset="0"/>
                <a:cs typeface="Times New Roman" panose="02020603050405020304" pitchFamily="18" charset="0"/>
              </a:rPr>
              <a:t>@localhost</a:t>
            </a:r>
            <a:r>
              <a:rPr lang="en-IN" sz="1700" dirty="0">
                <a:solidFill>
                  <a:srgbClr val="445870"/>
                </a:solidFill>
                <a:latin typeface="Times New Roman" panose="02020603050405020304" pitchFamily="18" charset="0"/>
                <a:cs typeface="Times New Roman" panose="02020603050405020304" pitchFamily="18" charset="0"/>
              </a:rPr>
              <a:t>;</a:t>
            </a:r>
            <a:endParaRPr lang="en-IN" sz="1700" dirty="0">
              <a:latin typeface="Times New Roman" panose="02020603050405020304" pitchFamily="18" charset="0"/>
              <a:cs typeface="Times New Roman" panose="02020603050405020304" pitchFamily="18" charset="0"/>
            </a:endParaRPr>
          </a:p>
        </p:txBody>
      </p:sp>
      <p:sp>
        <p:nvSpPr>
          <p:cNvPr id="15" name="Rectangle 14"/>
          <p:cNvSpPr/>
          <p:nvPr/>
        </p:nvSpPr>
        <p:spPr>
          <a:xfrm>
            <a:off x="3120914" y="0"/>
            <a:ext cx="5791970" cy="584775"/>
          </a:xfrm>
          <a:prstGeom prst="rect">
            <a:avLst/>
          </a:prstGeom>
        </p:spPr>
        <p:txBody>
          <a:bodyPr wrap="none">
            <a:spAutoFit/>
          </a:bodyPr>
          <a:lstStyle/>
          <a:p>
            <a:r>
              <a:rPr lang="en-IN" sz="3200" b="1" u="sng" dirty="0" smtClean="0">
                <a:solidFill>
                  <a:srgbClr val="000000"/>
                </a:solidFill>
                <a:latin typeface="Times New Roman" panose="02020603050405020304" pitchFamily="18" charset="0"/>
                <a:cs typeface="Times New Roman" panose="02020603050405020304" pitchFamily="18" charset="0"/>
              </a:rPr>
              <a:t>Database </a:t>
            </a:r>
            <a:r>
              <a:rPr lang="en-IN" sz="3200" b="1" u="sng" dirty="0" err="1" smtClean="0">
                <a:solidFill>
                  <a:srgbClr val="000000"/>
                </a:solidFill>
                <a:latin typeface="Times New Roman" panose="02020603050405020304" pitchFamily="18" charset="0"/>
                <a:cs typeface="Times New Roman" panose="02020603050405020304" pitchFamily="18" charset="0"/>
              </a:rPr>
              <a:t>Sql</a:t>
            </a:r>
            <a:r>
              <a:rPr lang="en-IN" sz="3200" b="1" u="sng" dirty="0" smtClean="0">
                <a:solidFill>
                  <a:srgbClr val="000000"/>
                </a:solidFill>
                <a:latin typeface="Times New Roman" panose="02020603050405020304" pitchFamily="18" charset="0"/>
                <a:cs typeface="Times New Roman" panose="02020603050405020304" pitchFamily="18" charset="0"/>
              </a:rPr>
              <a:t> Commands - DCL</a:t>
            </a:r>
            <a:endParaRPr lang="en-IN" sz="3200" b="1" i="0" u="sng"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8088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14176" y="1210465"/>
            <a:ext cx="1180323" cy="369332"/>
          </a:xfrm>
          <a:prstGeom prst="rect">
            <a:avLst/>
          </a:prstGeom>
        </p:spPr>
        <p:txBody>
          <a:bodyPr wrap="none">
            <a:spAutoFit/>
          </a:bodyPr>
          <a:lstStyle/>
          <a:p>
            <a:pPr lvl="1" indent="-457200" defTabSz="914400" eaLnBrk="0" fontAlgn="base" hangingPunct="0">
              <a:spcBef>
                <a:spcPct val="0"/>
              </a:spcBef>
              <a:spcAft>
                <a:spcPct val="0"/>
              </a:spcAft>
            </a:pPr>
            <a:r>
              <a:rPr lang="en-US" altLang="en-US" b="1" u="sng" dirty="0">
                <a:solidFill>
                  <a:srgbClr val="000000"/>
                </a:solidFill>
                <a:latin typeface="Times New Roman" panose="02020603050405020304" pitchFamily="18" charset="0"/>
                <a:cs typeface="Times New Roman" panose="02020603050405020304" pitchFamily="18" charset="0"/>
              </a:rPr>
              <a:t>REVOKE</a:t>
            </a:r>
          </a:p>
        </p:txBody>
      </p:sp>
      <p:sp>
        <p:nvSpPr>
          <p:cNvPr id="6" name="Rectangle 5"/>
          <p:cNvSpPr/>
          <p:nvPr/>
        </p:nvSpPr>
        <p:spPr>
          <a:xfrm>
            <a:off x="1919579" y="1581056"/>
            <a:ext cx="4142481" cy="353943"/>
          </a:xfrm>
          <a:prstGeom prst="rect">
            <a:avLst/>
          </a:prstGeom>
        </p:spPr>
        <p:txBody>
          <a:bodyPr wrap="none">
            <a:spAutoFit/>
          </a:bodyPr>
          <a:lstStyle/>
          <a:p>
            <a:pPr lvl="0" defTabSz="914400" eaLnBrk="0" fontAlgn="base" hangingPunct="0">
              <a:spcBef>
                <a:spcPct val="0"/>
              </a:spcBef>
              <a:spcAft>
                <a:spcPct val="0"/>
              </a:spcAft>
            </a:pPr>
            <a:r>
              <a:rPr lang="en-US" altLang="en-US" sz="1700" dirty="0" smtClean="0">
                <a:latin typeface="Times New Roman" panose="02020603050405020304" pitchFamily="18" charset="0"/>
                <a:cs typeface="Times New Roman" panose="02020603050405020304" pitchFamily="18" charset="0"/>
              </a:rPr>
              <a:t>REVOKE privileges ON object FROM user; </a:t>
            </a:r>
            <a:endParaRPr lang="en-US" altLang="en-US" sz="1700" dirty="0">
              <a:latin typeface="Times New Roman" panose="02020603050405020304" pitchFamily="18" charset="0"/>
              <a:cs typeface="Times New Roman" panose="02020603050405020304" pitchFamily="18" charset="0"/>
            </a:endParaRPr>
          </a:p>
        </p:txBody>
      </p:sp>
      <p:sp>
        <p:nvSpPr>
          <p:cNvPr id="7" name="Rectangle 6"/>
          <p:cNvSpPr/>
          <p:nvPr/>
        </p:nvSpPr>
        <p:spPr>
          <a:xfrm>
            <a:off x="1919579" y="2158137"/>
            <a:ext cx="4769575" cy="353943"/>
          </a:xfrm>
          <a:prstGeom prst="rect">
            <a:avLst/>
          </a:prstGeom>
        </p:spPr>
        <p:txBody>
          <a:bodyPr wrap="none">
            <a:spAutoFit/>
          </a:bodyPr>
          <a:lstStyle/>
          <a:p>
            <a:r>
              <a:rPr lang="en-IN" sz="1700" b="1" dirty="0">
                <a:latin typeface="Times New Roman" panose="02020603050405020304" pitchFamily="18" charset="0"/>
                <a:cs typeface="Times New Roman" panose="02020603050405020304" pitchFamily="18" charset="0"/>
              </a:rPr>
              <a:t>Revoking SELECT Privilege to a User in a Table</a:t>
            </a:r>
            <a:r>
              <a:rPr lang="en-IN" sz="1700" dirty="0">
                <a:latin typeface="Times New Roman" panose="02020603050405020304" pitchFamily="18" charset="0"/>
                <a:cs typeface="Times New Roman" panose="02020603050405020304" pitchFamily="18" charset="0"/>
              </a:rPr>
              <a:t>:</a:t>
            </a:r>
          </a:p>
        </p:txBody>
      </p:sp>
      <p:sp>
        <p:nvSpPr>
          <p:cNvPr id="8" name="Rectangle 2"/>
          <p:cNvSpPr>
            <a:spLocks noChangeArrowheads="1"/>
          </p:cNvSpPr>
          <p:nvPr/>
        </p:nvSpPr>
        <p:spPr bwMode="auto">
          <a:xfrm>
            <a:off x="6095967" y="711437"/>
            <a:ext cx="65" cy="366739"/>
          </a:xfrm>
          <a:prstGeom prst="rect">
            <a:avLst/>
          </a:prstGeom>
          <a:solidFill>
            <a:srgbClr val="E0E0E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88872"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8"/>
          <p:cNvSpPr/>
          <p:nvPr/>
        </p:nvSpPr>
        <p:spPr>
          <a:xfrm>
            <a:off x="1940627" y="2553543"/>
            <a:ext cx="4852098" cy="353943"/>
          </a:xfrm>
          <a:prstGeom prst="rect">
            <a:avLst/>
          </a:prstGeom>
        </p:spPr>
        <p:txBody>
          <a:bodyPr wrap="none">
            <a:spAutoFit/>
          </a:bodyPr>
          <a:lstStyle/>
          <a:p>
            <a:pPr lvl="0" algn="ctr" defTabSz="914400" eaLnBrk="0" fontAlgn="base" hangingPunct="0">
              <a:spcBef>
                <a:spcPct val="0"/>
              </a:spcBef>
              <a:spcAft>
                <a:spcPct val="0"/>
              </a:spcAft>
            </a:pPr>
            <a:r>
              <a:rPr lang="en-US" altLang="en-US" sz="1700" dirty="0">
                <a:latin typeface="Times New Roman" panose="02020603050405020304" pitchFamily="18" charset="0"/>
                <a:cs typeface="Times New Roman" panose="02020603050405020304" pitchFamily="18" charset="0"/>
              </a:rPr>
              <a:t>REVOKE SELECT ON users TO '</a:t>
            </a:r>
            <a:r>
              <a:rPr lang="en-US" altLang="en-US" sz="1700" dirty="0" err="1">
                <a:latin typeface="Times New Roman" panose="02020603050405020304" pitchFamily="18" charset="0"/>
                <a:cs typeface="Times New Roman" panose="02020603050405020304" pitchFamily="18" charset="0"/>
              </a:rPr>
              <a:t>Amit'@localhost</a:t>
            </a:r>
            <a:r>
              <a:rPr lang="en-US" altLang="en-US" sz="1700" dirty="0">
                <a:latin typeface="Times New Roman" panose="02020603050405020304" pitchFamily="18" charset="0"/>
                <a:cs typeface="Times New Roman" panose="02020603050405020304" pitchFamily="18" charset="0"/>
              </a:rPr>
              <a:t>'; </a:t>
            </a:r>
          </a:p>
        </p:txBody>
      </p:sp>
      <p:sp>
        <p:nvSpPr>
          <p:cNvPr id="10" name="Rectangle 9"/>
          <p:cNvSpPr/>
          <p:nvPr/>
        </p:nvSpPr>
        <p:spPr>
          <a:xfrm>
            <a:off x="1919579" y="2896801"/>
            <a:ext cx="4868962" cy="353943"/>
          </a:xfrm>
          <a:prstGeom prst="rect">
            <a:avLst/>
          </a:prstGeom>
        </p:spPr>
        <p:txBody>
          <a:bodyPr wrap="none">
            <a:spAutoFit/>
          </a:bodyPr>
          <a:lstStyle/>
          <a:p>
            <a:r>
              <a:rPr lang="en-IN" sz="1700" b="1" dirty="0">
                <a:latin typeface="Times New Roman" panose="02020603050405020304" pitchFamily="18" charset="0"/>
                <a:cs typeface="Times New Roman" panose="02020603050405020304" pitchFamily="18" charset="0"/>
              </a:rPr>
              <a:t>Revoking more than Privilege to a User in a Table</a:t>
            </a:r>
            <a:r>
              <a:rPr lang="en-IN" sz="1700" dirty="0">
                <a:latin typeface="Times New Roman" panose="02020603050405020304" pitchFamily="18" charset="0"/>
                <a:cs typeface="Times New Roman" panose="02020603050405020304" pitchFamily="18" charset="0"/>
              </a:rPr>
              <a:t>:</a:t>
            </a:r>
          </a:p>
        </p:txBody>
      </p:sp>
      <p:sp>
        <p:nvSpPr>
          <p:cNvPr id="11" name="Rectangle 3"/>
          <p:cNvSpPr>
            <a:spLocks noChangeArrowheads="1"/>
          </p:cNvSpPr>
          <p:nvPr/>
        </p:nvSpPr>
        <p:spPr bwMode="auto">
          <a:xfrm>
            <a:off x="6095967" y="711437"/>
            <a:ext cx="65" cy="366739"/>
          </a:xfrm>
          <a:prstGeom prst="rect">
            <a:avLst/>
          </a:prstGeom>
          <a:solidFill>
            <a:srgbClr val="E0E0E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88872"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2" name="Rectangle 11"/>
          <p:cNvSpPr/>
          <p:nvPr/>
        </p:nvSpPr>
        <p:spPr>
          <a:xfrm>
            <a:off x="1820211" y="3312299"/>
            <a:ext cx="6082076" cy="615553"/>
          </a:xfrm>
          <a:prstGeom prst="rect">
            <a:avLst/>
          </a:prstGeom>
        </p:spPr>
        <p:txBody>
          <a:bodyPr wrap="square">
            <a:spAutoFit/>
          </a:bodyPr>
          <a:lstStyle/>
          <a:p>
            <a:pPr lvl="0" algn="ctr" defTabSz="914400" eaLnBrk="0" fontAlgn="base" hangingPunct="0">
              <a:spcBef>
                <a:spcPct val="0"/>
              </a:spcBef>
              <a:spcAft>
                <a:spcPct val="0"/>
              </a:spcAft>
            </a:pPr>
            <a:r>
              <a:rPr lang="en-US" altLang="en-US" sz="1700" dirty="0">
                <a:latin typeface="Times New Roman" panose="02020603050405020304" pitchFamily="18" charset="0"/>
                <a:cs typeface="Times New Roman" panose="02020603050405020304" pitchFamily="18" charset="0"/>
              </a:rPr>
              <a:t>REVOKE SELECT, INSERT, DELETE, UPDATE ON Users TO '</a:t>
            </a:r>
            <a:r>
              <a:rPr lang="en-US" altLang="en-US" sz="1700" dirty="0" err="1">
                <a:latin typeface="Times New Roman" panose="02020603050405020304" pitchFamily="18" charset="0"/>
                <a:cs typeface="Times New Roman" panose="02020603050405020304" pitchFamily="18" charset="0"/>
              </a:rPr>
              <a:t>Amit'@'localhost</a:t>
            </a:r>
            <a:r>
              <a:rPr lang="en-US" altLang="en-US" sz="1700" dirty="0">
                <a:latin typeface="Times New Roman" panose="02020603050405020304" pitchFamily="18" charset="0"/>
                <a:cs typeface="Times New Roman" panose="02020603050405020304" pitchFamily="18" charset="0"/>
              </a:rPr>
              <a:t>; </a:t>
            </a:r>
          </a:p>
        </p:txBody>
      </p:sp>
      <p:sp>
        <p:nvSpPr>
          <p:cNvPr id="13" name="Rectangle 12"/>
          <p:cNvSpPr/>
          <p:nvPr/>
        </p:nvSpPr>
        <p:spPr>
          <a:xfrm>
            <a:off x="1919579" y="4004796"/>
            <a:ext cx="4577087" cy="353943"/>
          </a:xfrm>
          <a:prstGeom prst="rect">
            <a:avLst/>
          </a:prstGeom>
        </p:spPr>
        <p:txBody>
          <a:bodyPr wrap="none">
            <a:spAutoFit/>
          </a:bodyPr>
          <a:lstStyle/>
          <a:p>
            <a:r>
              <a:rPr lang="en-IN" sz="1700" b="1" dirty="0">
                <a:latin typeface="Times New Roman" panose="02020603050405020304" pitchFamily="18" charset="0"/>
                <a:cs typeface="Times New Roman" panose="02020603050405020304" pitchFamily="18" charset="0"/>
              </a:rPr>
              <a:t>Revoking All the Privilege to a User in a Table</a:t>
            </a:r>
            <a:r>
              <a:rPr lang="en-IN" sz="1700" dirty="0">
                <a:latin typeface="Times New Roman" panose="02020603050405020304" pitchFamily="18" charset="0"/>
                <a:cs typeface="Times New Roman" panose="02020603050405020304" pitchFamily="18" charset="0"/>
              </a:rPr>
              <a:t>: </a:t>
            </a:r>
          </a:p>
        </p:txBody>
      </p:sp>
      <p:sp>
        <p:nvSpPr>
          <p:cNvPr id="14" name="Rectangle 4"/>
          <p:cNvSpPr>
            <a:spLocks noChangeArrowheads="1"/>
          </p:cNvSpPr>
          <p:nvPr/>
        </p:nvSpPr>
        <p:spPr bwMode="auto">
          <a:xfrm>
            <a:off x="6095967" y="711437"/>
            <a:ext cx="65" cy="366739"/>
          </a:xfrm>
          <a:prstGeom prst="rect">
            <a:avLst/>
          </a:prstGeom>
          <a:solidFill>
            <a:srgbClr val="E0E0E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88872"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5" name="Rectangle 14"/>
          <p:cNvSpPr/>
          <p:nvPr/>
        </p:nvSpPr>
        <p:spPr>
          <a:xfrm>
            <a:off x="1936315" y="4412163"/>
            <a:ext cx="4507260" cy="353943"/>
          </a:xfrm>
          <a:prstGeom prst="rect">
            <a:avLst/>
          </a:prstGeom>
        </p:spPr>
        <p:txBody>
          <a:bodyPr wrap="none">
            <a:spAutoFit/>
          </a:bodyPr>
          <a:lstStyle/>
          <a:p>
            <a:pPr lvl="0" algn="ctr" defTabSz="914400" eaLnBrk="0" fontAlgn="base" hangingPunct="0">
              <a:spcBef>
                <a:spcPct val="0"/>
              </a:spcBef>
              <a:spcAft>
                <a:spcPct val="0"/>
              </a:spcAft>
            </a:pPr>
            <a:r>
              <a:rPr lang="en-US" altLang="en-US" sz="1700" dirty="0">
                <a:latin typeface="Times New Roman" panose="02020603050405020304" pitchFamily="18" charset="0"/>
                <a:cs typeface="Times New Roman" panose="02020603050405020304" pitchFamily="18" charset="0"/>
              </a:rPr>
              <a:t>REVOKE ALL ON Users TO 'Amit'@'localhost; </a:t>
            </a:r>
          </a:p>
        </p:txBody>
      </p:sp>
      <p:sp>
        <p:nvSpPr>
          <p:cNvPr id="16" name="Rectangle 15"/>
          <p:cNvSpPr/>
          <p:nvPr/>
        </p:nvSpPr>
        <p:spPr>
          <a:xfrm>
            <a:off x="1919579" y="4789626"/>
            <a:ext cx="4230774" cy="353943"/>
          </a:xfrm>
          <a:prstGeom prst="rect">
            <a:avLst/>
          </a:prstGeom>
        </p:spPr>
        <p:txBody>
          <a:bodyPr wrap="none">
            <a:spAutoFit/>
          </a:bodyPr>
          <a:lstStyle/>
          <a:p>
            <a:r>
              <a:rPr lang="en-IN" sz="1700" b="1" dirty="0">
                <a:latin typeface="Times New Roman" panose="02020603050405020304" pitchFamily="18" charset="0"/>
                <a:cs typeface="Times New Roman" panose="02020603050405020304" pitchFamily="18" charset="0"/>
              </a:rPr>
              <a:t>Revoking a Privilege to all Users in a Table</a:t>
            </a:r>
            <a:r>
              <a:rPr lang="en-IN" sz="1700" dirty="0">
                <a:latin typeface="Times New Roman" panose="02020603050405020304" pitchFamily="18" charset="0"/>
                <a:cs typeface="Times New Roman" panose="02020603050405020304" pitchFamily="18" charset="0"/>
              </a:rPr>
              <a:t>:</a:t>
            </a:r>
          </a:p>
        </p:txBody>
      </p:sp>
      <p:sp>
        <p:nvSpPr>
          <p:cNvPr id="17" name="Rectangle 5"/>
          <p:cNvSpPr>
            <a:spLocks noChangeArrowheads="1"/>
          </p:cNvSpPr>
          <p:nvPr/>
        </p:nvSpPr>
        <p:spPr bwMode="auto">
          <a:xfrm>
            <a:off x="6095967" y="711437"/>
            <a:ext cx="65" cy="366739"/>
          </a:xfrm>
          <a:prstGeom prst="rect">
            <a:avLst/>
          </a:prstGeom>
          <a:solidFill>
            <a:srgbClr val="E0E0E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88872"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8" name="Rectangle 17"/>
          <p:cNvSpPr/>
          <p:nvPr/>
        </p:nvSpPr>
        <p:spPr>
          <a:xfrm>
            <a:off x="1936315" y="5173475"/>
            <a:ext cx="4560351" cy="353943"/>
          </a:xfrm>
          <a:prstGeom prst="rect">
            <a:avLst/>
          </a:prstGeom>
        </p:spPr>
        <p:txBody>
          <a:bodyPr wrap="none">
            <a:spAutoFit/>
          </a:bodyPr>
          <a:lstStyle/>
          <a:p>
            <a:pPr lvl="0" algn="ctr" defTabSz="914400" eaLnBrk="0" fontAlgn="base" hangingPunct="0">
              <a:spcBef>
                <a:spcPct val="0"/>
              </a:spcBef>
              <a:spcAft>
                <a:spcPct val="0"/>
              </a:spcAft>
            </a:pPr>
            <a:r>
              <a:rPr lang="en-US" altLang="en-US" sz="1700" dirty="0">
                <a:latin typeface="Times New Roman" panose="02020603050405020304" pitchFamily="18" charset="0"/>
                <a:cs typeface="Times New Roman" panose="02020603050405020304" pitchFamily="18" charset="0"/>
              </a:rPr>
              <a:t>REVOKE SELECT ON Users TO '*'@'localhost; </a:t>
            </a:r>
          </a:p>
        </p:txBody>
      </p:sp>
      <p:sp>
        <p:nvSpPr>
          <p:cNvPr id="19" name="Rectangle 18"/>
          <p:cNvSpPr/>
          <p:nvPr/>
        </p:nvSpPr>
        <p:spPr>
          <a:xfrm>
            <a:off x="3181400" y="157658"/>
            <a:ext cx="5791970" cy="584775"/>
          </a:xfrm>
          <a:prstGeom prst="rect">
            <a:avLst/>
          </a:prstGeom>
        </p:spPr>
        <p:txBody>
          <a:bodyPr wrap="none">
            <a:spAutoFit/>
          </a:bodyPr>
          <a:lstStyle/>
          <a:p>
            <a:r>
              <a:rPr lang="en-IN" sz="3200" b="1" u="sng" dirty="0" smtClean="0">
                <a:solidFill>
                  <a:srgbClr val="000000"/>
                </a:solidFill>
                <a:latin typeface="Times New Roman" panose="02020603050405020304" pitchFamily="18" charset="0"/>
                <a:cs typeface="Times New Roman" panose="02020603050405020304" pitchFamily="18" charset="0"/>
              </a:rPr>
              <a:t>Database </a:t>
            </a:r>
            <a:r>
              <a:rPr lang="en-IN" sz="3200" b="1" u="sng" dirty="0" err="1" smtClean="0">
                <a:solidFill>
                  <a:srgbClr val="000000"/>
                </a:solidFill>
                <a:latin typeface="Times New Roman" panose="02020603050405020304" pitchFamily="18" charset="0"/>
                <a:cs typeface="Times New Roman" panose="02020603050405020304" pitchFamily="18" charset="0"/>
              </a:rPr>
              <a:t>Sql</a:t>
            </a:r>
            <a:r>
              <a:rPr lang="en-IN" sz="3200" b="1" u="sng" dirty="0" smtClean="0">
                <a:solidFill>
                  <a:srgbClr val="000000"/>
                </a:solidFill>
                <a:latin typeface="Times New Roman" panose="02020603050405020304" pitchFamily="18" charset="0"/>
                <a:cs typeface="Times New Roman" panose="02020603050405020304" pitchFamily="18" charset="0"/>
              </a:rPr>
              <a:t> Commands - DCL</a:t>
            </a:r>
            <a:endParaRPr lang="en-IN" sz="3200" b="1" i="0" u="sng" dirty="0">
              <a:solidFill>
                <a:srgbClr val="00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8584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6663" y="652531"/>
            <a:ext cx="9453154" cy="2031325"/>
          </a:xfrm>
          <a:prstGeom prst="rect">
            <a:avLst/>
          </a:prstGeom>
        </p:spPr>
        <p:txBody>
          <a:bodyPr wrap="square">
            <a:spAutoFit/>
          </a:bodyPr>
          <a:lstStyle/>
          <a:p>
            <a:endParaRPr lang="en-IN" b="1" dirty="0">
              <a:solidFill>
                <a:srgbClr val="222222"/>
              </a:solidFill>
              <a:latin typeface="Times New Roman" panose="02020603050405020304" pitchFamily="18" charset="0"/>
              <a:cs typeface="Times New Roman" panose="02020603050405020304" pitchFamily="18" charset="0"/>
            </a:endParaRPr>
          </a:p>
          <a:p>
            <a:r>
              <a:rPr lang="en-IN" dirty="0">
                <a:solidFill>
                  <a:srgbClr val="222222"/>
                </a:solidFill>
                <a:latin typeface="Times New Roman" panose="02020603050405020304" pitchFamily="18" charset="0"/>
                <a:cs typeface="Times New Roman" panose="02020603050405020304" pitchFamily="18" charset="0"/>
              </a:rPr>
              <a:t>Data types define the nature of the data that can be stored in a particular column of a </a:t>
            </a:r>
            <a:r>
              <a:rPr lang="en-IN" dirty="0" smtClean="0">
                <a:solidFill>
                  <a:srgbClr val="222222"/>
                </a:solidFill>
                <a:latin typeface="Times New Roman" panose="02020603050405020304" pitchFamily="18" charset="0"/>
                <a:cs typeface="Times New Roman" panose="02020603050405020304" pitchFamily="18" charset="0"/>
              </a:rPr>
              <a:t>table</a:t>
            </a:r>
          </a:p>
          <a:p>
            <a:endParaRPr lang="en-IN" dirty="0">
              <a:solidFill>
                <a:srgbClr val="222222"/>
              </a:solidFill>
              <a:latin typeface="Times New Roman" panose="02020603050405020304" pitchFamily="18" charset="0"/>
              <a:cs typeface="Times New Roman" panose="02020603050405020304" pitchFamily="18" charset="0"/>
            </a:endParaRPr>
          </a:p>
          <a:p>
            <a:r>
              <a:rPr lang="en-IN" dirty="0">
                <a:solidFill>
                  <a:srgbClr val="222222"/>
                </a:solidFill>
                <a:latin typeface="Times New Roman" panose="02020603050405020304" pitchFamily="18" charset="0"/>
                <a:cs typeface="Times New Roman" panose="02020603050405020304" pitchFamily="18" charset="0"/>
              </a:rPr>
              <a:t>MySQL has </a:t>
            </a:r>
            <a:r>
              <a:rPr lang="en-IN" b="1" dirty="0">
                <a:solidFill>
                  <a:srgbClr val="222222"/>
                </a:solidFill>
                <a:latin typeface="Times New Roman" panose="02020603050405020304" pitchFamily="18" charset="0"/>
                <a:cs typeface="Times New Roman" panose="02020603050405020304" pitchFamily="18" charset="0"/>
              </a:rPr>
              <a:t>3</a:t>
            </a:r>
            <a:r>
              <a:rPr lang="en-IN" dirty="0">
                <a:solidFill>
                  <a:srgbClr val="222222"/>
                </a:solidFill>
                <a:latin typeface="Times New Roman" panose="02020603050405020304" pitchFamily="18" charset="0"/>
                <a:cs typeface="Times New Roman" panose="02020603050405020304" pitchFamily="18" charset="0"/>
              </a:rPr>
              <a:t> main categories of data types </a:t>
            </a:r>
            <a:r>
              <a:rPr lang="en-IN" dirty="0" smtClean="0">
                <a:solidFill>
                  <a:srgbClr val="222222"/>
                </a:solidFill>
                <a:latin typeface="Times New Roman" panose="02020603050405020304" pitchFamily="18" charset="0"/>
                <a:cs typeface="Times New Roman" panose="02020603050405020304" pitchFamily="18" charset="0"/>
              </a:rPr>
              <a:t>namely</a:t>
            </a:r>
            <a:endParaRPr lang="en-IN" dirty="0">
              <a:solidFill>
                <a:srgbClr val="222222"/>
              </a:solidFill>
              <a:latin typeface="Times New Roman" panose="02020603050405020304" pitchFamily="18" charset="0"/>
              <a:cs typeface="Times New Roman" panose="02020603050405020304" pitchFamily="18" charset="0"/>
            </a:endParaRPr>
          </a:p>
          <a:p>
            <a:pPr>
              <a:buFont typeface="+mj-lt"/>
              <a:buAutoNum type="arabicPeriod"/>
            </a:pPr>
            <a:r>
              <a:rPr lang="en-IN" dirty="0">
                <a:solidFill>
                  <a:srgbClr val="222222"/>
                </a:solidFill>
                <a:latin typeface="Times New Roman" panose="02020603050405020304" pitchFamily="18" charset="0"/>
                <a:cs typeface="Times New Roman" panose="02020603050405020304" pitchFamily="18" charset="0"/>
              </a:rPr>
              <a:t>  Numeric,</a:t>
            </a:r>
          </a:p>
          <a:p>
            <a:pPr>
              <a:buFont typeface="+mj-lt"/>
              <a:buAutoNum type="arabicPeriod"/>
            </a:pPr>
            <a:r>
              <a:rPr lang="en-IN" dirty="0">
                <a:solidFill>
                  <a:srgbClr val="222222"/>
                </a:solidFill>
                <a:latin typeface="Times New Roman" panose="02020603050405020304" pitchFamily="18" charset="0"/>
                <a:cs typeface="Times New Roman" panose="02020603050405020304" pitchFamily="18" charset="0"/>
              </a:rPr>
              <a:t>  Text</a:t>
            </a:r>
          </a:p>
          <a:p>
            <a:pPr>
              <a:buFont typeface="+mj-lt"/>
              <a:buAutoNum type="arabicPeriod"/>
            </a:pPr>
            <a:r>
              <a:rPr lang="en-IN" dirty="0">
                <a:solidFill>
                  <a:srgbClr val="222222"/>
                </a:solidFill>
                <a:latin typeface="Times New Roman" panose="02020603050405020304" pitchFamily="18" charset="0"/>
                <a:cs typeface="Times New Roman" panose="02020603050405020304" pitchFamily="18" charset="0"/>
              </a:rPr>
              <a:t>  Date/time.</a:t>
            </a:r>
            <a:endParaRPr lang="en-IN" b="0" i="0" dirty="0">
              <a:solidFill>
                <a:srgbClr val="222222"/>
              </a:solidFill>
              <a:effectLst/>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37280527"/>
              </p:ext>
            </p:extLst>
          </p:nvPr>
        </p:nvGraphicFramePr>
        <p:xfrm>
          <a:off x="2248579" y="3624367"/>
          <a:ext cx="8606657" cy="3158173"/>
        </p:xfrm>
        <a:graphic>
          <a:graphicData uri="http://schemas.openxmlformats.org/drawingml/2006/table">
            <a:tbl>
              <a:tblPr/>
              <a:tblGrid>
                <a:gridCol w="1942963">
                  <a:extLst>
                    <a:ext uri="{9D8B030D-6E8A-4147-A177-3AD203B41FA5}">
                      <a16:colId xmlns:a16="http://schemas.microsoft.com/office/drawing/2014/main" val="3646676290"/>
                    </a:ext>
                  </a:extLst>
                </a:gridCol>
                <a:gridCol w="6663694">
                  <a:extLst>
                    <a:ext uri="{9D8B030D-6E8A-4147-A177-3AD203B41FA5}">
                      <a16:colId xmlns:a16="http://schemas.microsoft.com/office/drawing/2014/main" val="722848903"/>
                    </a:ext>
                  </a:extLst>
                </a:gridCol>
              </a:tblGrid>
              <a:tr h="258484">
                <a:tc>
                  <a:txBody>
                    <a:bodyPr/>
                    <a:lstStyle/>
                    <a:p>
                      <a:pPr algn="l" fontAlgn="t"/>
                      <a:r>
                        <a:rPr lang="en-IN" sz="1200" dirty="0" smtClean="0">
                          <a:effectLst/>
                          <a:latin typeface="Times New Roman" panose="02020603050405020304" pitchFamily="18" charset="0"/>
                          <a:cs typeface="Times New Roman" panose="02020603050405020304" pitchFamily="18" charset="0"/>
                        </a:rPr>
                        <a:t>TINYINT( )</a:t>
                      </a:r>
                      <a:endParaRPr lang="en-IN" sz="1200" dirty="0">
                        <a:effectLst/>
                        <a:latin typeface="Times New Roman" panose="02020603050405020304" pitchFamily="18" charset="0"/>
                        <a:cs typeface="Times New Roman" panose="02020603050405020304" pitchFamily="18" charset="0"/>
                      </a:endParaRPr>
                    </a:p>
                  </a:txBody>
                  <a:tcPr marL="42426" marR="42426" marT="42426" marB="42426">
                    <a:lnL w="12700" cap="flat" cmpd="sng" algn="ctr">
                      <a:solidFill>
                        <a:srgbClr val="F0731C"/>
                      </a:solidFill>
                      <a:prstDash val="solid"/>
                      <a:round/>
                      <a:headEnd type="none" w="med" len="med"/>
                      <a:tailEnd type="none" w="med" len="med"/>
                    </a:lnL>
                    <a:lnR w="12700" cap="flat" cmpd="sng" algn="ctr">
                      <a:solidFill>
                        <a:srgbClr val="F071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200">
                          <a:effectLst/>
                          <a:latin typeface="Times New Roman" panose="02020603050405020304" pitchFamily="18" charset="0"/>
                          <a:cs typeface="Times New Roman" panose="02020603050405020304" pitchFamily="18" charset="0"/>
                        </a:rPr>
                        <a:t>-128 to 127 normal</a:t>
                      </a:r>
                      <a:br>
                        <a:rPr lang="en-IN" sz="1200">
                          <a:effectLst/>
                          <a:latin typeface="Times New Roman" panose="02020603050405020304" pitchFamily="18" charset="0"/>
                          <a:cs typeface="Times New Roman" panose="02020603050405020304" pitchFamily="18" charset="0"/>
                        </a:rPr>
                      </a:br>
                      <a:r>
                        <a:rPr lang="en-IN" sz="1200">
                          <a:effectLst/>
                          <a:latin typeface="Times New Roman" panose="02020603050405020304" pitchFamily="18" charset="0"/>
                          <a:cs typeface="Times New Roman" panose="02020603050405020304" pitchFamily="18" charset="0"/>
                        </a:rPr>
                        <a:t>0 to 255 UNSIGNED.</a:t>
                      </a:r>
                    </a:p>
                  </a:txBody>
                  <a:tcPr marL="42426" marR="42426" marT="42426" marB="42426">
                    <a:lnL w="12700" cap="flat" cmpd="sng" algn="ctr">
                      <a:solidFill>
                        <a:srgbClr val="F0711C"/>
                      </a:solidFill>
                      <a:prstDash val="solid"/>
                      <a:round/>
                      <a:headEnd type="none" w="med" len="med"/>
                      <a:tailEnd type="none" w="med" len="med"/>
                    </a:lnL>
                    <a:lnR w="12700" cap="flat" cmpd="sng" algn="ctr">
                      <a:solidFill>
                        <a:srgbClr val="9071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2236022528"/>
                  </a:ext>
                </a:extLst>
              </a:tr>
              <a:tr h="258484">
                <a:tc>
                  <a:txBody>
                    <a:bodyPr/>
                    <a:lstStyle/>
                    <a:p>
                      <a:pPr algn="l" fontAlgn="t"/>
                      <a:r>
                        <a:rPr lang="en-IN" sz="1200" dirty="0">
                          <a:effectLst/>
                          <a:latin typeface="Times New Roman" panose="02020603050405020304" pitchFamily="18" charset="0"/>
                          <a:cs typeface="Times New Roman" panose="02020603050405020304" pitchFamily="18" charset="0"/>
                        </a:rPr>
                        <a:t>SMALLINT( )</a:t>
                      </a:r>
                    </a:p>
                  </a:txBody>
                  <a:tcPr marL="42426" marR="42426" marT="42426" marB="42426">
                    <a:lnL w="12700" cap="flat" cmpd="sng" algn="ctr">
                      <a:solidFill>
                        <a:srgbClr val="70761C"/>
                      </a:solidFill>
                      <a:prstDash val="solid"/>
                      <a:round/>
                      <a:headEnd type="none" w="med" len="med"/>
                      <a:tailEnd type="none" w="med" len="med"/>
                    </a:lnL>
                    <a:lnR w="12700" cap="flat" cmpd="sng" algn="ctr">
                      <a:solidFill>
                        <a:srgbClr val="9071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IN" sz="1200" dirty="0">
                          <a:effectLst/>
                          <a:latin typeface="Times New Roman" panose="02020603050405020304" pitchFamily="18" charset="0"/>
                          <a:cs typeface="Times New Roman" panose="02020603050405020304" pitchFamily="18" charset="0"/>
                        </a:rPr>
                        <a:t>-32768 to 32767 normal</a:t>
                      </a:r>
                      <a:br>
                        <a:rPr lang="en-IN" sz="1200" dirty="0">
                          <a:effectLst/>
                          <a:latin typeface="Times New Roman" panose="02020603050405020304" pitchFamily="18" charset="0"/>
                          <a:cs typeface="Times New Roman" panose="02020603050405020304" pitchFamily="18" charset="0"/>
                        </a:rPr>
                      </a:br>
                      <a:r>
                        <a:rPr lang="en-IN" sz="1200" dirty="0">
                          <a:effectLst/>
                          <a:latin typeface="Times New Roman" panose="02020603050405020304" pitchFamily="18" charset="0"/>
                          <a:cs typeface="Times New Roman" panose="02020603050405020304" pitchFamily="18" charset="0"/>
                        </a:rPr>
                        <a:t>0 to 65535 UNSIGNED.</a:t>
                      </a:r>
                    </a:p>
                  </a:txBody>
                  <a:tcPr marL="42426" marR="42426" marT="42426" marB="42426">
                    <a:lnL w="12700" cap="flat" cmpd="sng" algn="ctr">
                      <a:solidFill>
                        <a:srgbClr val="90711C"/>
                      </a:solidFill>
                      <a:prstDash val="solid"/>
                      <a:round/>
                      <a:headEnd type="none" w="med" len="med"/>
                      <a:tailEnd type="none" w="med" len="med"/>
                    </a:lnL>
                    <a:lnR w="12700" cap="flat" cmpd="sng" algn="ctr">
                      <a:solidFill>
                        <a:srgbClr val="D072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853090144"/>
                  </a:ext>
                </a:extLst>
              </a:tr>
              <a:tr h="258484">
                <a:tc>
                  <a:txBody>
                    <a:bodyPr/>
                    <a:lstStyle/>
                    <a:p>
                      <a:pPr algn="l" fontAlgn="t"/>
                      <a:r>
                        <a:rPr lang="en-IN" sz="1200" dirty="0">
                          <a:effectLst/>
                          <a:latin typeface="Times New Roman" panose="02020603050405020304" pitchFamily="18" charset="0"/>
                          <a:cs typeface="Times New Roman" panose="02020603050405020304" pitchFamily="18" charset="0"/>
                        </a:rPr>
                        <a:t>MEDIUMINT( )</a:t>
                      </a:r>
                    </a:p>
                  </a:txBody>
                  <a:tcPr marL="42426" marR="42426" marT="42426" marB="42426">
                    <a:lnL w="12700" cap="flat" cmpd="sng" algn="ctr">
                      <a:solidFill>
                        <a:srgbClr val="D0721C"/>
                      </a:solidFill>
                      <a:prstDash val="solid"/>
                      <a:round/>
                      <a:headEnd type="none" w="med" len="med"/>
                      <a:tailEnd type="none" w="med" len="med"/>
                    </a:lnL>
                    <a:lnR w="12700" cap="flat" cmpd="sng" algn="ctr">
                      <a:solidFill>
                        <a:srgbClr val="F072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200" dirty="0">
                          <a:effectLst/>
                          <a:latin typeface="Times New Roman" panose="02020603050405020304" pitchFamily="18" charset="0"/>
                          <a:cs typeface="Times New Roman" panose="02020603050405020304" pitchFamily="18" charset="0"/>
                        </a:rPr>
                        <a:t>-8388608 to 8388607 normal</a:t>
                      </a:r>
                      <a:br>
                        <a:rPr lang="en-IN" sz="1200" dirty="0">
                          <a:effectLst/>
                          <a:latin typeface="Times New Roman" panose="02020603050405020304" pitchFamily="18" charset="0"/>
                          <a:cs typeface="Times New Roman" panose="02020603050405020304" pitchFamily="18" charset="0"/>
                        </a:rPr>
                      </a:br>
                      <a:r>
                        <a:rPr lang="en-IN" sz="1200" dirty="0">
                          <a:effectLst/>
                          <a:latin typeface="Times New Roman" panose="02020603050405020304" pitchFamily="18" charset="0"/>
                          <a:cs typeface="Times New Roman" panose="02020603050405020304" pitchFamily="18" charset="0"/>
                        </a:rPr>
                        <a:t>0 to 16777215 UNSIGNED.</a:t>
                      </a:r>
                    </a:p>
                  </a:txBody>
                  <a:tcPr marL="42426" marR="42426" marT="42426" marB="42426">
                    <a:lnL w="12700" cap="flat" cmpd="sng" algn="ctr">
                      <a:solidFill>
                        <a:srgbClr val="F0721C"/>
                      </a:solidFill>
                      <a:prstDash val="solid"/>
                      <a:round/>
                      <a:headEnd type="none" w="med" len="med"/>
                      <a:tailEnd type="none" w="med" len="med"/>
                    </a:lnL>
                    <a:lnR w="12700" cap="flat" cmpd="sng" algn="ctr">
                      <a:solidFill>
                        <a:srgbClr val="5072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04425375"/>
                  </a:ext>
                </a:extLst>
              </a:tr>
              <a:tr h="258484">
                <a:tc>
                  <a:txBody>
                    <a:bodyPr/>
                    <a:lstStyle/>
                    <a:p>
                      <a:pPr algn="l" fontAlgn="t"/>
                      <a:r>
                        <a:rPr lang="en-IN" sz="1200" dirty="0">
                          <a:effectLst/>
                          <a:latin typeface="Times New Roman" panose="02020603050405020304" pitchFamily="18" charset="0"/>
                          <a:cs typeface="Times New Roman" panose="02020603050405020304" pitchFamily="18" charset="0"/>
                        </a:rPr>
                        <a:t>INT( )</a:t>
                      </a:r>
                    </a:p>
                  </a:txBody>
                  <a:tcPr marL="42426" marR="42426" marT="42426" marB="42426">
                    <a:lnL w="12700" cap="flat" cmpd="sng" algn="ctr">
                      <a:solidFill>
                        <a:srgbClr val="50721C"/>
                      </a:solidFill>
                      <a:prstDash val="solid"/>
                      <a:round/>
                      <a:headEnd type="none" w="med" len="med"/>
                      <a:tailEnd type="none" w="med" len="med"/>
                    </a:lnL>
                    <a:lnR w="12700" cap="flat" cmpd="sng" algn="ctr">
                      <a:solidFill>
                        <a:srgbClr val="3077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IN" sz="1200" dirty="0">
                          <a:effectLst/>
                          <a:latin typeface="Times New Roman" panose="02020603050405020304" pitchFamily="18" charset="0"/>
                          <a:cs typeface="Times New Roman" panose="02020603050405020304" pitchFamily="18" charset="0"/>
                        </a:rPr>
                        <a:t>-2147483648 to 2147483647 normal</a:t>
                      </a:r>
                      <a:br>
                        <a:rPr lang="en-IN" sz="1200" dirty="0">
                          <a:effectLst/>
                          <a:latin typeface="Times New Roman" panose="02020603050405020304" pitchFamily="18" charset="0"/>
                          <a:cs typeface="Times New Roman" panose="02020603050405020304" pitchFamily="18" charset="0"/>
                        </a:rPr>
                      </a:br>
                      <a:r>
                        <a:rPr lang="en-IN" sz="1200" dirty="0">
                          <a:effectLst/>
                          <a:latin typeface="Times New Roman" panose="02020603050405020304" pitchFamily="18" charset="0"/>
                          <a:cs typeface="Times New Roman" panose="02020603050405020304" pitchFamily="18" charset="0"/>
                        </a:rPr>
                        <a:t>0 to 4294967295 UNSIGNED.</a:t>
                      </a:r>
                    </a:p>
                  </a:txBody>
                  <a:tcPr marL="42426" marR="42426" marT="42426" marB="42426">
                    <a:lnL w="12700" cap="flat" cmpd="sng" algn="ctr">
                      <a:solidFill>
                        <a:srgbClr val="30771C"/>
                      </a:solidFill>
                      <a:prstDash val="solid"/>
                      <a:round/>
                      <a:headEnd type="none" w="med" len="med"/>
                      <a:tailEnd type="none" w="med" len="med"/>
                    </a:lnL>
                    <a:lnR w="12700" cap="flat" cmpd="sng" algn="ctr">
                      <a:solidFill>
                        <a:srgbClr val="9074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805037316"/>
                  </a:ext>
                </a:extLst>
              </a:tr>
              <a:tr h="460679">
                <a:tc>
                  <a:txBody>
                    <a:bodyPr/>
                    <a:lstStyle/>
                    <a:p>
                      <a:pPr algn="l" fontAlgn="t"/>
                      <a:r>
                        <a:rPr lang="en-IN" sz="1200" dirty="0">
                          <a:effectLst/>
                          <a:latin typeface="Times New Roman" panose="02020603050405020304" pitchFamily="18" charset="0"/>
                          <a:cs typeface="Times New Roman" panose="02020603050405020304" pitchFamily="18" charset="0"/>
                        </a:rPr>
                        <a:t>BIGINT( )</a:t>
                      </a:r>
                    </a:p>
                  </a:txBody>
                  <a:tcPr marL="42426" marR="42426" marT="42426" marB="42426">
                    <a:lnL w="12700" cap="flat" cmpd="sng" algn="ctr">
                      <a:solidFill>
                        <a:srgbClr val="107B1C"/>
                      </a:solidFill>
                      <a:prstDash val="solid"/>
                      <a:round/>
                      <a:headEnd type="none" w="med" len="med"/>
                      <a:tailEnd type="none" w="med" len="med"/>
                    </a:lnL>
                    <a:lnR w="12700" cap="flat" cmpd="sng" algn="ctr">
                      <a:solidFill>
                        <a:srgbClr val="1078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200" dirty="0">
                          <a:effectLst/>
                          <a:latin typeface="Times New Roman" panose="02020603050405020304" pitchFamily="18" charset="0"/>
                          <a:cs typeface="Times New Roman" panose="02020603050405020304" pitchFamily="18" charset="0"/>
                        </a:rPr>
                        <a:t>-9223372036854775808 to 9223372036854775807 normal</a:t>
                      </a:r>
                      <a:br>
                        <a:rPr lang="en-IN" sz="1200" dirty="0">
                          <a:effectLst/>
                          <a:latin typeface="Times New Roman" panose="02020603050405020304" pitchFamily="18" charset="0"/>
                          <a:cs typeface="Times New Roman" panose="02020603050405020304" pitchFamily="18" charset="0"/>
                        </a:rPr>
                      </a:br>
                      <a:r>
                        <a:rPr lang="en-IN" sz="1200" dirty="0">
                          <a:effectLst/>
                          <a:latin typeface="Times New Roman" panose="02020603050405020304" pitchFamily="18" charset="0"/>
                          <a:cs typeface="Times New Roman" panose="02020603050405020304" pitchFamily="18" charset="0"/>
                        </a:rPr>
                        <a:t>0 to 18446744073709551615 UNSIGNED.</a:t>
                      </a:r>
                    </a:p>
                  </a:txBody>
                  <a:tcPr marL="42426" marR="42426" marT="42426" marB="42426">
                    <a:lnL w="12700" cap="flat" cmpd="sng" algn="ctr">
                      <a:solidFill>
                        <a:srgbClr val="10781C"/>
                      </a:solidFill>
                      <a:prstDash val="solid"/>
                      <a:round/>
                      <a:headEnd type="none" w="med" len="med"/>
                      <a:tailEnd type="none" w="med" len="med"/>
                    </a:lnL>
                    <a:lnR w="12700" cap="flat" cmpd="sng" algn="ctr">
                      <a:solidFill>
                        <a:srgbClr val="9074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3295940844"/>
                  </a:ext>
                </a:extLst>
              </a:tr>
              <a:tr h="258484">
                <a:tc>
                  <a:txBody>
                    <a:bodyPr/>
                    <a:lstStyle/>
                    <a:p>
                      <a:pPr algn="l" fontAlgn="t"/>
                      <a:r>
                        <a:rPr lang="en-IN" sz="1200">
                          <a:effectLst/>
                          <a:latin typeface="Times New Roman" panose="02020603050405020304" pitchFamily="18" charset="0"/>
                          <a:cs typeface="Times New Roman" panose="02020603050405020304" pitchFamily="18" charset="0"/>
                        </a:rPr>
                        <a:t>FLOAT</a:t>
                      </a:r>
                    </a:p>
                  </a:txBody>
                  <a:tcPr marL="42426" marR="42426" marT="42426" marB="42426">
                    <a:lnL w="12700" cap="flat" cmpd="sng" algn="ctr">
                      <a:solidFill>
                        <a:srgbClr val="F07B1C"/>
                      </a:solidFill>
                      <a:prstDash val="solid"/>
                      <a:round/>
                      <a:headEnd type="none" w="med" len="med"/>
                      <a:tailEnd type="none" w="med" len="med"/>
                    </a:lnL>
                    <a:lnR w="12700" cap="flat" cmpd="sng" algn="ctr">
                      <a:solidFill>
                        <a:srgbClr val="1078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IN" sz="1200" dirty="0">
                          <a:effectLst/>
                          <a:latin typeface="Times New Roman" panose="02020603050405020304" pitchFamily="18" charset="0"/>
                          <a:cs typeface="Times New Roman" panose="02020603050405020304" pitchFamily="18" charset="0"/>
                        </a:rPr>
                        <a:t>A small approximate number with a floating decimal point.</a:t>
                      </a:r>
                    </a:p>
                  </a:txBody>
                  <a:tcPr marL="42426" marR="42426" marT="42426" marB="42426">
                    <a:lnL w="12700" cap="flat" cmpd="sng" algn="ctr">
                      <a:solidFill>
                        <a:srgbClr val="10781C"/>
                      </a:solidFill>
                      <a:prstDash val="solid"/>
                      <a:round/>
                      <a:headEnd type="none" w="med" len="med"/>
                      <a:tailEnd type="none" w="med" len="med"/>
                    </a:lnL>
                    <a:lnR w="12700" cap="flat" cmpd="sng" algn="ctr">
                      <a:solidFill>
                        <a:srgbClr val="9074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685787969"/>
                  </a:ext>
                </a:extLst>
              </a:tr>
              <a:tr h="258484">
                <a:tc>
                  <a:txBody>
                    <a:bodyPr/>
                    <a:lstStyle/>
                    <a:p>
                      <a:pPr algn="l" fontAlgn="t"/>
                      <a:r>
                        <a:rPr lang="en-IN" sz="1200">
                          <a:effectLst/>
                          <a:latin typeface="Times New Roman" panose="02020603050405020304" pitchFamily="18" charset="0"/>
                          <a:cs typeface="Times New Roman" panose="02020603050405020304" pitchFamily="18" charset="0"/>
                        </a:rPr>
                        <a:t>DOUBLE( , )</a:t>
                      </a:r>
                    </a:p>
                  </a:txBody>
                  <a:tcPr marL="42426" marR="42426" marT="42426" marB="42426">
                    <a:lnL w="12700" cap="flat" cmpd="sng" algn="ctr">
                      <a:solidFill>
                        <a:srgbClr val="30771C"/>
                      </a:solidFill>
                      <a:prstDash val="solid"/>
                      <a:round/>
                      <a:headEnd type="none" w="med" len="med"/>
                      <a:tailEnd type="none" w="med" len="med"/>
                    </a:lnL>
                    <a:lnR w="12700" cap="flat" cmpd="sng" algn="ctr">
                      <a:solidFill>
                        <a:srgbClr val="1078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200" dirty="0">
                          <a:effectLst/>
                          <a:latin typeface="Times New Roman" panose="02020603050405020304" pitchFamily="18" charset="0"/>
                          <a:cs typeface="Times New Roman" panose="02020603050405020304" pitchFamily="18" charset="0"/>
                        </a:rPr>
                        <a:t>A large number with a floating decimal point.</a:t>
                      </a:r>
                    </a:p>
                  </a:txBody>
                  <a:tcPr marL="42426" marR="42426" marT="42426" marB="42426">
                    <a:lnL w="12700" cap="flat" cmpd="sng" algn="ctr">
                      <a:solidFill>
                        <a:srgbClr val="10781C"/>
                      </a:solidFill>
                      <a:prstDash val="solid"/>
                      <a:round/>
                      <a:headEnd type="none" w="med" len="med"/>
                      <a:tailEnd type="none" w="med" len="med"/>
                    </a:lnL>
                    <a:lnR w="12700" cap="flat" cmpd="sng" algn="ctr">
                      <a:solidFill>
                        <a:srgbClr val="90741C"/>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64742564"/>
                  </a:ext>
                </a:extLst>
              </a:tr>
              <a:tr h="359582">
                <a:tc>
                  <a:txBody>
                    <a:bodyPr/>
                    <a:lstStyle/>
                    <a:p>
                      <a:pPr algn="l" fontAlgn="t"/>
                      <a:r>
                        <a:rPr lang="en-IN" sz="1200">
                          <a:effectLst/>
                          <a:latin typeface="Times New Roman" panose="02020603050405020304" pitchFamily="18" charset="0"/>
                          <a:cs typeface="Times New Roman" panose="02020603050405020304" pitchFamily="18" charset="0"/>
                        </a:rPr>
                        <a:t>DECIMAL( , )</a:t>
                      </a:r>
                    </a:p>
                  </a:txBody>
                  <a:tcPr marL="42426" marR="42426" marT="42426" marB="42426">
                    <a:lnL w="12700" cap="flat" cmpd="sng" algn="ctr">
                      <a:solidFill>
                        <a:srgbClr val="F0781C"/>
                      </a:solidFill>
                      <a:prstDash val="solid"/>
                      <a:round/>
                      <a:headEnd type="none" w="med" len="med"/>
                      <a:tailEnd type="none" w="med" len="med"/>
                    </a:lnL>
                    <a:lnR w="12700" cap="flat" cmpd="sng" algn="ctr">
                      <a:solidFill>
                        <a:srgbClr val="107B1C"/>
                      </a:solidFill>
                      <a:prstDash val="solid"/>
                      <a:round/>
                      <a:headEnd type="none" w="med" len="med"/>
                      <a:tailEnd type="none" w="med" len="med"/>
                    </a:lnR>
                    <a:lnT w="9525" cap="flat" cmpd="sng" algn="ctr">
                      <a:solidFill>
                        <a:srgbClr val="DDDDDD"/>
                      </a:solidFill>
                      <a:prstDash val="solid"/>
                      <a:round/>
                      <a:headEnd type="none" w="med" len="med"/>
                      <a:tailEnd type="none" w="med" len="med"/>
                    </a:lnT>
                    <a:lnB w="12700" cap="flat" cmpd="sng" algn="ctr">
                      <a:solidFill>
                        <a:srgbClr val="107B1C"/>
                      </a:solidFill>
                      <a:prstDash val="solid"/>
                      <a:round/>
                      <a:headEnd type="none" w="med" len="med"/>
                      <a:tailEnd type="none" w="med" len="med"/>
                    </a:lnB>
                    <a:solidFill>
                      <a:srgbClr val="FFFFFF"/>
                    </a:solidFill>
                  </a:tcPr>
                </a:tc>
                <a:tc>
                  <a:txBody>
                    <a:bodyPr/>
                    <a:lstStyle/>
                    <a:p>
                      <a:pPr algn="l" fontAlgn="t"/>
                      <a:r>
                        <a:rPr lang="en-IN" sz="1200" dirty="0">
                          <a:effectLst/>
                          <a:latin typeface="Times New Roman" panose="02020603050405020304" pitchFamily="18" charset="0"/>
                          <a:cs typeface="Times New Roman" panose="02020603050405020304" pitchFamily="18" charset="0"/>
                        </a:rPr>
                        <a:t>A DOUBLE stored as a string , allowing for a fixed decimal point. Choice for storing currency values.</a:t>
                      </a:r>
                    </a:p>
                  </a:txBody>
                  <a:tcPr marL="42426" marR="42426" marT="42426" marB="42426">
                    <a:lnL w="12700" cap="flat" cmpd="sng" algn="ctr">
                      <a:solidFill>
                        <a:srgbClr val="107B1C"/>
                      </a:solidFill>
                      <a:prstDash val="solid"/>
                      <a:round/>
                      <a:headEnd type="none" w="med" len="med"/>
                      <a:tailEnd type="none" w="med" len="med"/>
                    </a:lnL>
                    <a:lnR w="12700" cap="flat" cmpd="sng" algn="ctr">
                      <a:solidFill>
                        <a:srgbClr val="90741C"/>
                      </a:solidFill>
                      <a:prstDash val="solid"/>
                      <a:round/>
                      <a:headEnd type="none" w="med" len="med"/>
                      <a:tailEnd type="none" w="med" len="med"/>
                    </a:lnR>
                    <a:lnT w="9525" cap="flat" cmpd="sng" algn="ctr">
                      <a:solidFill>
                        <a:srgbClr val="DDDDDD"/>
                      </a:solidFill>
                      <a:prstDash val="solid"/>
                      <a:round/>
                      <a:headEnd type="none" w="med" len="med"/>
                      <a:tailEnd type="none" w="med" len="med"/>
                    </a:lnT>
                    <a:lnB w="12700" cap="flat" cmpd="sng" algn="ctr">
                      <a:solidFill>
                        <a:srgbClr val="90791C"/>
                      </a:solidFill>
                      <a:prstDash val="solid"/>
                      <a:round/>
                      <a:headEnd type="none" w="med" len="med"/>
                      <a:tailEnd type="none" w="med" len="med"/>
                    </a:lnB>
                    <a:solidFill>
                      <a:srgbClr val="FFFFFF"/>
                    </a:solidFill>
                  </a:tcPr>
                </a:tc>
                <a:extLst>
                  <a:ext uri="{0D108BD9-81ED-4DB2-BD59-A6C34878D82A}">
                    <a16:rowId xmlns:a16="http://schemas.microsoft.com/office/drawing/2014/main" val="943145547"/>
                  </a:ext>
                </a:extLst>
              </a:tr>
            </a:tbl>
          </a:graphicData>
        </a:graphic>
      </p:graphicFrame>
      <p:sp>
        <p:nvSpPr>
          <p:cNvPr id="7" name="Rectangle 6"/>
          <p:cNvSpPr/>
          <p:nvPr/>
        </p:nvSpPr>
        <p:spPr>
          <a:xfrm>
            <a:off x="2248579" y="2867694"/>
            <a:ext cx="5589135" cy="584775"/>
          </a:xfrm>
          <a:prstGeom prst="rect">
            <a:avLst/>
          </a:prstGeom>
        </p:spPr>
        <p:txBody>
          <a:bodyPr wrap="square">
            <a:spAutoFit/>
          </a:bodyPr>
          <a:lstStyle/>
          <a:p>
            <a:pPr lvl="0" defTabSz="914400" eaLnBrk="0" fontAlgn="base" hangingPunct="0">
              <a:spcBef>
                <a:spcPct val="0"/>
              </a:spcBef>
              <a:spcAft>
                <a:spcPct val="0"/>
              </a:spcAft>
            </a:pPr>
            <a:r>
              <a:rPr lang="en-US" altLang="en-US" sz="1600" b="1" dirty="0">
                <a:solidFill>
                  <a:srgbClr val="222222"/>
                </a:solidFill>
                <a:latin typeface="Times New Roman" panose="02020603050405020304" pitchFamily="18" charset="0"/>
                <a:cs typeface="Times New Roman" panose="02020603050405020304" pitchFamily="18" charset="0"/>
              </a:rPr>
              <a:t>Numeric Data types</a:t>
            </a:r>
          </a:p>
          <a:p>
            <a:pPr lvl="0" defTabSz="914400" eaLnBrk="0" fontAlgn="base" hangingPunct="0">
              <a:spcBef>
                <a:spcPct val="0"/>
              </a:spcBef>
              <a:spcAft>
                <a:spcPct val="0"/>
              </a:spcAft>
            </a:pPr>
            <a:r>
              <a:rPr lang="en-US" altLang="en-US" sz="1600" dirty="0">
                <a:solidFill>
                  <a:srgbClr val="222222"/>
                </a:solidFill>
                <a:latin typeface="Times New Roman" panose="02020603050405020304" pitchFamily="18" charset="0"/>
                <a:cs typeface="Times New Roman" panose="02020603050405020304" pitchFamily="18" charset="0"/>
              </a:rPr>
              <a:t>Numeric data types are used to store numeric </a:t>
            </a:r>
            <a:r>
              <a:rPr lang="en-US" altLang="en-US" sz="1600" dirty="0" smtClean="0">
                <a:solidFill>
                  <a:srgbClr val="222222"/>
                </a:solidFill>
                <a:latin typeface="Times New Roman" panose="02020603050405020304" pitchFamily="18" charset="0"/>
                <a:cs typeface="Times New Roman" panose="02020603050405020304" pitchFamily="18" charset="0"/>
              </a:rPr>
              <a:t>values.</a:t>
            </a:r>
            <a:endParaRPr lang="en-IN" sz="1600" dirty="0"/>
          </a:p>
        </p:txBody>
      </p:sp>
      <p:sp>
        <p:nvSpPr>
          <p:cNvPr id="2" name="Rectangle 1"/>
          <p:cNvSpPr/>
          <p:nvPr/>
        </p:nvSpPr>
        <p:spPr>
          <a:xfrm>
            <a:off x="4056306" y="67756"/>
            <a:ext cx="4991046" cy="584775"/>
          </a:xfrm>
          <a:prstGeom prst="rect">
            <a:avLst/>
          </a:prstGeom>
        </p:spPr>
        <p:txBody>
          <a:bodyPr wrap="none">
            <a:spAutoFit/>
          </a:bodyPr>
          <a:lstStyle/>
          <a:p>
            <a:r>
              <a:rPr lang="en-IN" sz="3200" b="1" dirty="0" err="1" smtClean="0">
                <a:solidFill>
                  <a:srgbClr val="222222"/>
                </a:solidFill>
                <a:latin typeface="Times New Roman" panose="02020603050405020304" pitchFamily="18" charset="0"/>
                <a:cs typeface="Times New Roman" panose="02020603050405020304" pitchFamily="18" charset="0"/>
              </a:rPr>
              <a:t>Sql</a:t>
            </a:r>
            <a:r>
              <a:rPr lang="en-IN" sz="3200" b="1" dirty="0" smtClean="0">
                <a:solidFill>
                  <a:srgbClr val="222222"/>
                </a:solidFill>
                <a:latin typeface="Times New Roman" panose="02020603050405020304" pitchFamily="18" charset="0"/>
                <a:cs typeface="Times New Roman" panose="02020603050405020304" pitchFamily="18" charset="0"/>
              </a:rPr>
              <a:t> - Data Types – Numeric</a:t>
            </a:r>
            <a:endParaRPr lang="en-IN" sz="3200" b="1" dirty="0">
              <a:solidFill>
                <a:srgbClr val="22222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1239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46787" y="1164329"/>
            <a:ext cx="4957580" cy="5016758"/>
          </a:xfrm>
          <a:prstGeom prst="rect">
            <a:avLst/>
          </a:prstGeom>
        </p:spPr>
        <p:txBody>
          <a:bodyPr wrap="square">
            <a:spAutoFit/>
          </a:bodyPr>
          <a:lstStyle/>
          <a:p>
            <a:pPr>
              <a:buFont typeface="Arial" panose="020B0604020202020204" pitchFamily="34" charset="0"/>
              <a:buChar char="•"/>
            </a:pPr>
            <a:r>
              <a:rPr lang="en-US" sz="2000" dirty="0" smtClean="0">
                <a:solidFill>
                  <a:srgbClr val="333333"/>
                </a:solidFill>
                <a:latin typeface="Times New Roman" panose="02020603050405020304" pitchFamily="18" charset="0"/>
                <a:cs typeface="Times New Roman" panose="02020603050405020304" pitchFamily="18" charset="0"/>
              </a:rPr>
              <a:t> Database Overview</a:t>
            </a:r>
            <a:endParaRPr lang="en-IN" sz="2000" dirty="0" smtClean="0">
              <a:solidFill>
                <a:srgbClr val="333333"/>
              </a:solidFill>
              <a:latin typeface="Times New Roman" panose="02020603050405020304" pitchFamily="18" charset="0"/>
              <a:cs typeface="Times New Roman" panose="02020603050405020304" pitchFamily="18" charset="0"/>
            </a:endParaRPr>
          </a:p>
          <a:p>
            <a:pPr lvl="1">
              <a:buFont typeface="Arial" panose="020B0604020202020204" pitchFamily="34" charset="0"/>
              <a:buChar char="•"/>
            </a:pPr>
            <a:r>
              <a:rPr lang="en-IN" sz="2000" dirty="0" smtClean="0">
                <a:solidFill>
                  <a:srgbClr val="333333"/>
                </a:solidFill>
                <a:latin typeface="Times New Roman" panose="02020603050405020304" pitchFamily="18" charset="0"/>
                <a:cs typeface="Times New Roman" panose="02020603050405020304" pitchFamily="18" charset="0"/>
              </a:rPr>
              <a:t>What </a:t>
            </a:r>
            <a:r>
              <a:rPr lang="en-IN" sz="2000" dirty="0">
                <a:solidFill>
                  <a:srgbClr val="333333"/>
                </a:solidFill>
                <a:latin typeface="Times New Roman" panose="02020603050405020304" pitchFamily="18" charset="0"/>
                <a:cs typeface="Times New Roman" panose="02020603050405020304" pitchFamily="18" charset="0"/>
              </a:rPr>
              <a:t>is a Database?</a:t>
            </a:r>
          </a:p>
          <a:p>
            <a:pPr lvl="1">
              <a:buFont typeface="Arial" panose="020B0604020202020204" pitchFamily="34" charset="0"/>
              <a:buChar char="•"/>
            </a:pPr>
            <a:r>
              <a:rPr lang="en-IN" sz="2000" dirty="0">
                <a:solidFill>
                  <a:srgbClr val="333333"/>
                </a:solidFill>
                <a:latin typeface="Times New Roman" panose="02020603050405020304" pitchFamily="18" charset="0"/>
                <a:cs typeface="Times New Roman" panose="02020603050405020304" pitchFamily="18" charset="0"/>
              </a:rPr>
              <a:t>Database Types</a:t>
            </a:r>
          </a:p>
          <a:p>
            <a:pPr lvl="1">
              <a:buFont typeface="Arial" panose="020B0604020202020204" pitchFamily="34" charset="0"/>
              <a:buChar char="•"/>
            </a:pPr>
            <a:r>
              <a:rPr lang="en-IN" sz="2000" dirty="0">
                <a:solidFill>
                  <a:srgbClr val="333333"/>
                </a:solidFill>
                <a:latin typeface="Times New Roman" panose="02020603050405020304" pitchFamily="18" charset="0"/>
                <a:cs typeface="Times New Roman" panose="02020603050405020304" pitchFamily="18" charset="0"/>
              </a:rPr>
              <a:t>Database Objects</a:t>
            </a:r>
          </a:p>
          <a:p>
            <a:pPr lvl="1">
              <a:buFont typeface="Arial" panose="020B0604020202020204" pitchFamily="34" charset="0"/>
              <a:buChar char="•"/>
            </a:pPr>
            <a:r>
              <a:rPr lang="en-IN" sz="2000" dirty="0">
                <a:solidFill>
                  <a:srgbClr val="333333"/>
                </a:solidFill>
                <a:latin typeface="Times New Roman" panose="02020603050405020304" pitchFamily="18" charset="0"/>
                <a:cs typeface="Times New Roman" panose="02020603050405020304" pitchFamily="18" charset="0"/>
              </a:rPr>
              <a:t>Tables</a:t>
            </a:r>
          </a:p>
          <a:p>
            <a:pPr lvl="1">
              <a:buFont typeface="Arial" panose="020B0604020202020204" pitchFamily="34" charset="0"/>
              <a:buChar char="•"/>
            </a:pPr>
            <a:r>
              <a:rPr lang="en-IN" sz="2000" dirty="0">
                <a:solidFill>
                  <a:srgbClr val="333333"/>
                </a:solidFill>
                <a:latin typeface="Times New Roman" panose="02020603050405020304" pitchFamily="18" charset="0"/>
                <a:cs typeface="Times New Roman" panose="02020603050405020304" pitchFamily="18" charset="0"/>
              </a:rPr>
              <a:t>Data Types</a:t>
            </a:r>
          </a:p>
          <a:p>
            <a:pPr lvl="1">
              <a:buFont typeface="Arial" panose="020B0604020202020204" pitchFamily="34" charset="0"/>
              <a:buChar char="•"/>
            </a:pPr>
            <a:r>
              <a:rPr lang="en-IN" sz="2000" dirty="0">
                <a:solidFill>
                  <a:srgbClr val="333333"/>
                </a:solidFill>
                <a:latin typeface="Times New Roman" panose="02020603050405020304" pitchFamily="18" charset="0"/>
                <a:cs typeface="Times New Roman" panose="02020603050405020304" pitchFamily="18" charset="0"/>
              </a:rPr>
              <a:t>Primary Key</a:t>
            </a:r>
          </a:p>
          <a:p>
            <a:pPr lvl="1">
              <a:buFont typeface="Arial" panose="020B0604020202020204" pitchFamily="34" charset="0"/>
              <a:buChar char="•"/>
            </a:pPr>
            <a:r>
              <a:rPr lang="en-IN" sz="2000" dirty="0">
                <a:solidFill>
                  <a:srgbClr val="333333"/>
                </a:solidFill>
                <a:latin typeface="Times New Roman" panose="02020603050405020304" pitchFamily="18" charset="0"/>
                <a:cs typeface="Times New Roman" panose="02020603050405020304" pitchFamily="18" charset="0"/>
              </a:rPr>
              <a:t>Indexes</a:t>
            </a:r>
          </a:p>
          <a:p>
            <a:pPr>
              <a:buFont typeface="Arial" panose="020B0604020202020204" pitchFamily="34" charset="0"/>
              <a:buChar char="•"/>
            </a:pPr>
            <a:r>
              <a:rPr lang="en-US" sz="2000" dirty="0" smtClean="0">
                <a:solidFill>
                  <a:srgbClr val="333333"/>
                </a:solidFill>
                <a:latin typeface="Times New Roman" panose="02020603050405020304" pitchFamily="18" charset="0"/>
                <a:cs typeface="Times New Roman" panose="02020603050405020304" pitchFamily="18" charset="0"/>
              </a:rPr>
              <a:t> SQL Statements</a:t>
            </a:r>
          </a:p>
          <a:p>
            <a:pPr lvl="1">
              <a:buFont typeface="Arial" panose="020B0604020202020204" pitchFamily="34" charset="0"/>
              <a:buChar char="•"/>
            </a:pPr>
            <a:r>
              <a:rPr lang="en-US" sz="2000" dirty="0">
                <a:solidFill>
                  <a:srgbClr val="333333"/>
                </a:solidFill>
                <a:latin typeface="Times New Roman" panose="02020603050405020304" pitchFamily="18" charset="0"/>
                <a:cs typeface="Times New Roman" panose="02020603050405020304" pitchFamily="18" charset="0"/>
              </a:rPr>
              <a:t> </a:t>
            </a:r>
            <a:r>
              <a:rPr lang="en-US" sz="2000" dirty="0" smtClean="0">
                <a:solidFill>
                  <a:srgbClr val="333333"/>
                </a:solidFill>
                <a:latin typeface="Times New Roman" panose="02020603050405020304" pitchFamily="18" charset="0"/>
                <a:cs typeface="Times New Roman" panose="02020603050405020304" pitchFamily="18" charset="0"/>
              </a:rPr>
              <a:t>DDL, DML, DQL, DCL</a:t>
            </a:r>
            <a:endParaRPr lang="en-IN" sz="2000" dirty="0" smtClean="0">
              <a:solidFill>
                <a:srgbClr val="333333"/>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2000" dirty="0" smtClean="0">
                <a:solidFill>
                  <a:srgbClr val="333333"/>
                </a:solidFill>
                <a:latin typeface="Times New Roman" panose="02020603050405020304" pitchFamily="18" charset="0"/>
                <a:cs typeface="Times New Roman" panose="02020603050405020304" pitchFamily="18" charset="0"/>
              </a:rPr>
              <a:t>Database </a:t>
            </a:r>
            <a:r>
              <a:rPr lang="en-IN" sz="2000" dirty="0">
                <a:solidFill>
                  <a:srgbClr val="333333"/>
                </a:solidFill>
                <a:latin typeface="Times New Roman" panose="02020603050405020304" pitchFamily="18" charset="0"/>
                <a:cs typeface="Times New Roman" panose="02020603050405020304" pitchFamily="18" charset="0"/>
              </a:rPr>
              <a:t>Design Basics</a:t>
            </a:r>
          </a:p>
          <a:p>
            <a:pPr lvl="1">
              <a:buFont typeface="Arial" panose="020B0604020202020204" pitchFamily="34" charset="0"/>
              <a:buChar char="•"/>
            </a:pPr>
            <a:r>
              <a:rPr lang="en-IN" sz="2000" dirty="0">
                <a:solidFill>
                  <a:srgbClr val="333333"/>
                </a:solidFill>
                <a:latin typeface="Times New Roman" panose="02020603050405020304" pitchFamily="18" charset="0"/>
                <a:cs typeface="Times New Roman" panose="02020603050405020304" pitchFamily="18" charset="0"/>
              </a:rPr>
              <a:t>What is Normalization?</a:t>
            </a:r>
          </a:p>
          <a:p>
            <a:pPr lvl="1">
              <a:buFont typeface="Arial" panose="020B0604020202020204" pitchFamily="34" charset="0"/>
              <a:buChar char="•"/>
            </a:pPr>
            <a:r>
              <a:rPr lang="en-IN" sz="2000" dirty="0">
                <a:solidFill>
                  <a:srgbClr val="333333"/>
                </a:solidFill>
                <a:latin typeface="Times New Roman" panose="02020603050405020304" pitchFamily="18" charset="0"/>
                <a:cs typeface="Times New Roman" panose="02020603050405020304" pitchFamily="18" charset="0"/>
              </a:rPr>
              <a:t>Normalization Benefits</a:t>
            </a:r>
          </a:p>
          <a:p>
            <a:pPr lvl="1">
              <a:buFont typeface="Arial" panose="020B0604020202020204" pitchFamily="34" charset="0"/>
              <a:buChar char="•"/>
            </a:pPr>
            <a:r>
              <a:rPr lang="en-IN" sz="2000" dirty="0">
                <a:solidFill>
                  <a:srgbClr val="333333"/>
                </a:solidFill>
                <a:latin typeface="Times New Roman" panose="02020603050405020304" pitchFamily="18" charset="0"/>
                <a:cs typeface="Times New Roman" panose="02020603050405020304" pitchFamily="18" charset="0"/>
              </a:rPr>
              <a:t>Understanding Relationships</a:t>
            </a:r>
          </a:p>
          <a:p>
            <a:pPr lvl="1">
              <a:buFont typeface="Arial" panose="020B0604020202020204" pitchFamily="34" charset="0"/>
              <a:buChar char="•"/>
            </a:pPr>
            <a:r>
              <a:rPr lang="en-IN" sz="2000" dirty="0">
                <a:solidFill>
                  <a:srgbClr val="333333"/>
                </a:solidFill>
                <a:latin typeface="Times New Roman" panose="02020603050405020304" pitchFamily="18" charset="0"/>
                <a:cs typeface="Times New Roman" panose="02020603050405020304" pitchFamily="18" charset="0"/>
              </a:rPr>
              <a:t>Relationship Types</a:t>
            </a:r>
          </a:p>
          <a:p>
            <a:pPr lvl="1">
              <a:buFont typeface="Arial" panose="020B0604020202020204" pitchFamily="34" charset="0"/>
              <a:buChar char="•"/>
            </a:pPr>
            <a:r>
              <a:rPr lang="en-IN" sz="2000" dirty="0">
                <a:solidFill>
                  <a:srgbClr val="333333"/>
                </a:solidFill>
                <a:latin typeface="Times New Roman" panose="02020603050405020304" pitchFamily="18" charset="0"/>
                <a:cs typeface="Times New Roman" panose="02020603050405020304" pitchFamily="18" charset="0"/>
              </a:rPr>
              <a:t>Understanding Integrity</a:t>
            </a:r>
            <a:endParaRPr lang="en-IN" sz="2000" b="0" i="0" dirty="0">
              <a:solidFill>
                <a:srgbClr val="333333"/>
              </a:solidFill>
              <a:effectLst/>
              <a:latin typeface="Times New Roman" panose="02020603050405020304" pitchFamily="18" charset="0"/>
              <a:cs typeface="Times New Roman" panose="02020603050405020304" pitchFamily="18" charset="0"/>
            </a:endParaRPr>
          </a:p>
        </p:txBody>
      </p:sp>
      <p:sp>
        <p:nvSpPr>
          <p:cNvPr id="5" name="TextBox 4"/>
          <p:cNvSpPr txBox="1"/>
          <p:nvPr/>
        </p:nvSpPr>
        <p:spPr>
          <a:xfrm>
            <a:off x="3357154" y="548640"/>
            <a:ext cx="6074229" cy="430887"/>
          </a:xfrm>
          <a:prstGeom prst="rect">
            <a:avLst/>
          </a:prstGeom>
          <a:noFill/>
        </p:spPr>
        <p:txBody>
          <a:bodyPr wrap="square" rtlCol="0">
            <a:spAutoFit/>
          </a:bodyPr>
          <a:lstStyle/>
          <a:p>
            <a:pPr algn="ctr"/>
            <a:r>
              <a:rPr lang="en-IN" sz="2200" b="1" u="sng" dirty="0" smtClean="0">
                <a:latin typeface="Times New Roman" panose="02020603050405020304" pitchFamily="18" charset="0"/>
                <a:cs typeface="Times New Roman" panose="02020603050405020304" pitchFamily="18" charset="0"/>
              </a:rPr>
              <a:t>LEARNING TOPICS</a:t>
            </a:r>
            <a:endParaRPr lang="en-IN" sz="2200" b="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9937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288819995"/>
              </p:ext>
            </p:extLst>
          </p:nvPr>
        </p:nvGraphicFramePr>
        <p:xfrm>
          <a:off x="1747028" y="1397847"/>
          <a:ext cx="8703258" cy="3370101"/>
        </p:xfrm>
        <a:graphic>
          <a:graphicData uri="http://schemas.openxmlformats.org/drawingml/2006/table">
            <a:tbl>
              <a:tblPr/>
              <a:tblGrid>
                <a:gridCol w="3518736">
                  <a:extLst>
                    <a:ext uri="{9D8B030D-6E8A-4147-A177-3AD203B41FA5}">
                      <a16:colId xmlns:a16="http://schemas.microsoft.com/office/drawing/2014/main" val="1109720516"/>
                    </a:ext>
                  </a:extLst>
                </a:gridCol>
                <a:gridCol w="5184522">
                  <a:extLst>
                    <a:ext uri="{9D8B030D-6E8A-4147-A177-3AD203B41FA5}">
                      <a16:colId xmlns:a16="http://schemas.microsoft.com/office/drawing/2014/main" val="233768303"/>
                    </a:ext>
                  </a:extLst>
                </a:gridCol>
              </a:tblGrid>
              <a:tr h="318981">
                <a:tc>
                  <a:txBody>
                    <a:bodyPr/>
                    <a:lstStyle/>
                    <a:p>
                      <a:pPr algn="l" fontAlgn="t"/>
                      <a:r>
                        <a:rPr lang="en-IN" sz="1500" dirty="0">
                          <a:effectLst/>
                          <a:latin typeface="Times New Roman" panose="02020603050405020304" pitchFamily="18" charset="0"/>
                          <a:cs typeface="Times New Roman" panose="02020603050405020304" pitchFamily="18" charset="0"/>
                        </a:rPr>
                        <a:t>CHAR( )</a:t>
                      </a:r>
                    </a:p>
                  </a:txBody>
                  <a:tcPr marL="39981" marR="39981" marT="39981" marB="39981">
                    <a:lnL w="12700" cap="flat" cmpd="sng" algn="ctr">
                      <a:solidFill>
                        <a:srgbClr val="800295"/>
                      </a:solidFill>
                      <a:prstDash val="solid"/>
                      <a:round/>
                      <a:headEnd type="none" w="med" len="med"/>
                      <a:tailEnd type="none" w="med" len="med"/>
                    </a:lnL>
                    <a:lnR w="12700" cap="flat" cmpd="sng" algn="ctr">
                      <a:solidFill>
                        <a:srgbClr val="D02B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500">
                          <a:effectLst/>
                          <a:latin typeface="Times New Roman" panose="02020603050405020304" pitchFamily="18" charset="0"/>
                          <a:cs typeface="Times New Roman" panose="02020603050405020304" pitchFamily="18" charset="0"/>
                        </a:rPr>
                        <a:t>A fixed section from 0 to 255 characters long.</a:t>
                      </a:r>
                    </a:p>
                  </a:txBody>
                  <a:tcPr marL="39981" marR="39981" marT="39981" marB="39981">
                    <a:lnL w="12700" cap="flat" cmpd="sng" algn="ctr">
                      <a:solidFill>
                        <a:srgbClr val="D02B4D"/>
                      </a:solidFill>
                      <a:prstDash val="solid"/>
                      <a:round/>
                      <a:headEnd type="none" w="med" len="med"/>
                      <a:tailEnd type="none" w="med" len="med"/>
                    </a:lnL>
                    <a:lnR w="12700" cap="flat" cmpd="sng" algn="ctr">
                      <a:solidFill>
                        <a:srgbClr val="800295"/>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391871936"/>
                  </a:ext>
                </a:extLst>
              </a:tr>
              <a:tr h="318981">
                <a:tc>
                  <a:txBody>
                    <a:bodyPr/>
                    <a:lstStyle/>
                    <a:p>
                      <a:pPr algn="l" fontAlgn="t"/>
                      <a:r>
                        <a:rPr lang="en-IN" sz="1500" dirty="0">
                          <a:effectLst/>
                          <a:latin typeface="Times New Roman" panose="02020603050405020304" pitchFamily="18" charset="0"/>
                          <a:cs typeface="Times New Roman" panose="02020603050405020304" pitchFamily="18" charset="0"/>
                        </a:rPr>
                        <a:t>VARCHAR( )</a:t>
                      </a:r>
                    </a:p>
                  </a:txBody>
                  <a:tcPr marL="39981" marR="39981" marT="39981" marB="39981">
                    <a:lnL w="12700" cap="flat" cmpd="sng" algn="ctr">
                      <a:solidFill>
                        <a:srgbClr val="F02F4D"/>
                      </a:solidFill>
                      <a:prstDash val="solid"/>
                      <a:round/>
                      <a:headEnd type="none" w="med" len="med"/>
                      <a:tailEnd type="none" w="med" len="med"/>
                    </a:lnL>
                    <a:lnR w="12700" cap="flat" cmpd="sng" algn="ctr">
                      <a:solidFill>
                        <a:srgbClr val="502E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IN" sz="1500">
                          <a:effectLst/>
                          <a:latin typeface="Times New Roman" panose="02020603050405020304" pitchFamily="18" charset="0"/>
                          <a:cs typeface="Times New Roman" panose="02020603050405020304" pitchFamily="18" charset="0"/>
                        </a:rPr>
                        <a:t>A variable section from 0 to 255 characters long.</a:t>
                      </a:r>
                    </a:p>
                  </a:txBody>
                  <a:tcPr marL="39981" marR="39981" marT="39981" marB="39981">
                    <a:lnL w="12700" cap="flat" cmpd="sng" algn="ctr">
                      <a:solidFill>
                        <a:srgbClr val="502E4D"/>
                      </a:solidFill>
                      <a:prstDash val="solid"/>
                      <a:round/>
                      <a:headEnd type="none" w="med" len="med"/>
                      <a:tailEnd type="none" w="med" len="med"/>
                    </a:lnL>
                    <a:lnR w="12700" cap="flat" cmpd="sng" algn="ctr">
                      <a:solidFill>
                        <a:srgbClr val="302F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303346246"/>
                  </a:ext>
                </a:extLst>
              </a:tr>
              <a:tr h="318981">
                <a:tc>
                  <a:txBody>
                    <a:bodyPr/>
                    <a:lstStyle/>
                    <a:p>
                      <a:pPr algn="l" fontAlgn="t"/>
                      <a:r>
                        <a:rPr lang="en-IN" sz="1500" dirty="0">
                          <a:effectLst/>
                          <a:latin typeface="Times New Roman" panose="02020603050405020304" pitchFamily="18" charset="0"/>
                          <a:cs typeface="Times New Roman" panose="02020603050405020304" pitchFamily="18" charset="0"/>
                        </a:rPr>
                        <a:t>TINYTEXT</a:t>
                      </a:r>
                    </a:p>
                  </a:txBody>
                  <a:tcPr marL="39981" marR="39981" marT="39981" marB="39981">
                    <a:lnL w="12700" cap="flat" cmpd="sng" algn="ctr">
                      <a:solidFill>
                        <a:srgbClr val="102C4D"/>
                      </a:solidFill>
                      <a:prstDash val="solid"/>
                      <a:round/>
                      <a:headEnd type="none" w="med" len="med"/>
                      <a:tailEnd type="none" w="med" len="med"/>
                    </a:lnL>
                    <a:lnR w="12700" cap="flat" cmpd="sng" algn="ctr">
                      <a:solidFill>
                        <a:srgbClr val="102B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500" dirty="0">
                          <a:effectLst/>
                          <a:latin typeface="Times New Roman" panose="02020603050405020304" pitchFamily="18" charset="0"/>
                          <a:cs typeface="Times New Roman" panose="02020603050405020304" pitchFamily="18" charset="0"/>
                        </a:rPr>
                        <a:t>A string with a maximum length of 255 characters.</a:t>
                      </a:r>
                    </a:p>
                  </a:txBody>
                  <a:tcPr marL="39981" marR="39981" marT="39981" marB="39981">
                    <a:lnL w="12700" cap="flat" cmpd="sng" algn="ctr">
                      <a:solidFill>
                        <a:srgbClr val="102B4D"/>
                      </a:solidFill>
                      <a:prstDash val="solid"/>
                      <a:round/>
                      <a:headEnd type="none" w="med" len="med"/>
                      <a:tailEnd type="none" w="med" len="med"/>
                    </a:lnL>
                    <a:lnR w="12700" cap="flat" cmpd="sng" algn="ctr">
                      <a:solidFill>
                        <a:srgbClr val="302F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806883380"/>
                  </a:ext>
                </a:extLst>
              </a:tr>
              <a:tr h="318981">
                <a:tc>
                  <a:txBody>
                    <a:bodyPr/>
                    <a:lstStyle/>
                    <a:p>
                      <a:pPr algn="l" fontAlgn="t"/>
                      <a:r>
                        <a:rPr lang="en-IN" sz="1500">
                          <a:effectLst/>
                          <a:latin typeface="Times New Roman" panose="02020603050405020304" pitchFamily="18" charset="0"/>
                          <a:cs typeface="Times New Roman" panose="02020603050405020304" pitchFamily="18" charset="0"/>
                        </a:rPr>
                        <a:t>TEXT</a:t>
                      </a:r>
                    </a:p>
                  </a:txBody>
                  <a:tcPr marL="39981" marR="39981" marT="39981" marB="39981">
                    <a:lnL w="12700" cap="flat" cmpd="sng" algn="ctr">
                      <a:solidFill>
                        <a:srgbClr val="30304D"/>
                      </a:solidFill>
                      <a:prstDash val="solid"/>
                      <a:round/>
                      <a:headEnd type="none" w="med" len="med"/>
                      <a:tailEnd type="none" w="med" len="med"/>
                    </a:lnL>
                    <a:lnR w="12700" cap="flat" cmpd="sng" algn="ctr">
                      <a:solidFill>
                        <a:srgbClr val="B02F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IN" sz="1500" dirty="0">
                          <a:effectLst/>
                          <a:latin typeface="Times New Roman" panose="02020603050405020304" pitchFamily="18" charset="0"/>
                          <a:cs typeface="Times New Roman" panose="02020603050405020304" pitchFamily="18" charset="0"/>
                        </a:rPr>
                        <a:t>A string with a maximum length of 65535 characters.</a:t>
                      </a:r>
                    </a:p>
                  </a:txBody>
                  <a:tcPr marL="39981" marR="39981" marT="39981" marB="39981">
                    <a:lnL w="12700" cap="flat" cmpd="sng" algn="ctr">
                      <a:solidFill>
                        <a:srgbClr val="B02F4D"/>
                      </a:solidFill>
                      <a:prstDash val="solid"/>
                      <a:round/>
                      <a:headEnd type="none" w="med" len="med"/>
                      <a:tailEnd type="none" w="med" len="med"/>
                    </a:lnL>
                    <a:lnR w="12700" cap="flat" cmpd="sng" algn="ctr">
                      <a:solidFill>
                        <a:srgbClr val="502B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696374064"/>
                  </a:ext>
                </a:extLst>
              </a:tr>
              <a:tr h="318981">
                <a:tc>
                  <a:txBody>
                    <a:bodyPr/>
                    <a:lstStyle/>
                    <a:p>
                      <a:pPr algn="l" fontAlgn="t"/>
                      <a:r>
                        <a:rPr lang="en-IN" sz="1500">
                          <a:effectLst/>
                          <a:latin typeface="Times New Roman" panose="02020603050405020304" pitchFamily="18" charset="0"/>
                          <a:cs typeface="Times New Roman" panose="02020603050405020304" pitchFamily="18" charset="0"/>
                        </a:rPr>
                        <a:t>BLOB</a:t>
                      </a:r>
                    </a:p>
                  </a:txBody>
                  <a:tcPr marL="39981" marR="39981" marT="39981" marB="39981">
                    <a:lnL w="12700" cap="flat" cmpd="sng" algn="ctr">
                      <a:solidFill>
                        <a:srgbClr val="902B4D"/>
                      </a:solidFill>
                      <a:prstDash val="solid"/>
                      <a:round/>
                      <a:headEnd type="none" w="med" len="med"/>
                      <a:tailEnd type="none" w="med" len="med"/>
                    </a:lnL>
                    <a:lnR w="12700" cap="flat" cmpd="sng" algn="ctr">
                      <a:solidFill>
                        <a:srgbClr val="302F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500" dirty="0">
                          <a:effectLst/>
                          <a:latin typeface="Times New Roman" panose="02020603050405020304" pitchFamily="18" charset="0"/>
                          <a:cs typeface="Times New Roman" panose="02020603050405020304" pitchFamily="18" charset="0"/>
                        </a:rPr>
                        <a:t>A string with a maximum length of 65535 characters.</a:t>
                      </a:r>
                    </a:p>
                  </a:txBody>
                  <a:tcPr marL="39981" marR="39981" marT="39981" marB="39981">
                    <a:lnL w="12700" cap="flat" cmpd="sng" algn="ctr">
                      <a:solidFill>
                        <a:srgbClr val="302F4D"/>
                      </a:solidFill>
                      <a:prstDash val="solid"/>
                      <a:round/>
                      <a:headEnd type="none" w="med" len="med"/>
                      <a:tailEnd type="none" w="med" len="med"/>
                    </a:lnL>
                    <a:lnR w="12700" cap="flat" cmpd="sng" algn="ctr">
                      <a:solidFill>
                        <a:srgbClr val="702E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3224025966"/>
                  </a:ext>
                </a:extLst>
              </a:tr>
              <a:tr h="443799">
                <a:tc>
                  <a:txBody>
                    <a:bodyPr/>
                    <a:lstStyle/>
                    <a:p>
                      <a:pPr algn="l" fontAlgn="t"/>
                      <a:r>
                        <a:rPr lang="en-IN" sz="1500">
                          <a:effectLst/>
                          <a:latin typeface="Times New Roman" panose="02020603050405020304" pitchFamily="18" charset="0"/>
                          <a:cs typeface="Times New Roman" panose="02020603050405020304" pitchFamily="18" charset="0"/>
                        </a:rPr>
                        <a:t>MEDIUMTEXT</a:t>
                      </a:r>
                    </a:p>
                  </a:txBody>
                  <a:tcPr marL="39981" marR="39981" marT="39981" marB="39981">
                    <a:lnL w="12700" cap="flat" cmpd="sng" algn="ctr">
                      <a:solidFill>
                        <a:srgbClr val="302F4D"/>
                      </a:solidFill>
                      <a:prstDash val="solid"/>
                      <a:round/>
                      <a:headEnd type="none" w="med" len="med"/>
                      <a:tailEnd type="none" w="med" len="med"/>
                    </a:lnL>
                    <a:lnR w="12700" cap="flat" cmpd="sng" algn="ctr">
                      <a:solidFill>
                        <a:srgbClr val="303A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IN" sz="1500" dirty="0">
                          <a:effectLst/>
                          <a:latin typeface="Times New Roman" panose="02020603050405020304" pitchFamily="18" charset="0"/>
                          <a:cs typeface="Times New Roman" panose="02020603050405020304" pitchFamily="18" charset="0"/>
                        </a:rPr>
                        <a:t>A string with a maximum length of 16777215 characters.</a:t>
                      </a:r>
                    </a:p>
                  </a:txBody>
                  <a:tcPr marL="39981" marR="39981" marT="39981" marB="39981">
                    <a:lnL w="12700" cap="flat" cmpd="sng" algn="ctr">
                      <a:solidFill>
                        <a:srgbClr val="303A4D"/>
                      </a:solidFill>
                      <a:prstDash val="solid"/>
                      <a:round/>
                      <a:headEnd type="none" w="med" len="med"/>
                      <a:tailEnd type="none" w="med" len="med"/>
                    </a:lnL>
                    <a:lnR w="12700" cap="flat" cmpd="sng" algn="ctr">
                      <a:solidFill>
                        <a:srgbClr val="302F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650831838"/>
                  </a:ext>
                </a:extLst>
              </a:tr>
              <a:tr h="443799">
                <a:tc>
                  <a:txBody>
                    <a:bodyPr/>
                    <a:lstStyle/>
                    <a:p>
                      <a:pPr algn="l" fontAlgn="t"/>
                      <a:r>
                        <a:rPr lang="en-IN" sz="1500">
                          <a:effectLst/>
                          <a:latin typeface="Times New Roman" panose="02020603050405020304" pitchFamily="18" charset="0"/>
                          <a:cs typeface="Times New Roman" panose="02020603050405020304" pitchFamily="18" charset="0"/>
                        </a:rPr>
                        <a:t>MEDIUMBLOB</a:t>
                      </a:r>
                    </a:p>
                  </a:txBody>
                  <a:tcPr marL="39981" marR="39981" marT="39981" marB="39981">
                    <a:lnL w="12700" cap="flat" cmpd="sng" algn="ctr">
                      <a:solidFill>
                        <a:srgbClr val="D0354D"/>
                      </a:solidFill>
                      <a:prstDash val="solid"/>
                      <a:round/>
                      <a:headEnd type="none" w="med" len="med"/>
                      <a:tailEnd type="none" w="med" len="med"/>
                    </a:lnL>
                    <a:lnR w="12700" cap="flat" cmpd="sng" algn="ctr">
                      <a:solidFill>
                        <a:srgbClr val="7036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500" dirty="0">
                          <a:effectLst/>
                          <a:latin typeface="Times New Roman" panose="02020603050405020304" pitchFamily="18" charset="0"/>
                          <a:cs typeface="Times New Roman" panose="02020603050405020304" pitchFamily="18" charset="0"/>
                        </a:rPr>
                        <a:t>A string with a maximum length of 16777215 characters.</a:t>
                      </a:r>
                    </a:p>
                  </a:txBody>
                  <a:tcPr marL="39981" marR="39981" marT="39981" marB="39981">
                    <a:lnL w="12700" cap="flat" cmpd="sng" algn="ctr">
                      <a:solidFill>
                        <a:srgbClr val="70364D"/>
                      </a:solidFill>
                      <a:prstDash val="solid"/>
                      <a:round/>
                      <a:headEnd type="none" w="med" len="med"/>
                      <a:tailEnd type="none" w="med" len="med"/>
                    </a:lnL>
                    <a:lnR w="12700" cap="flat" cmpd="sng" algn="ctr">
                      <a:solidFill>
                        <a:srgbClr val="5030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650547111"/>
                  </a:ext>
                </a:extLst>
              </a:tr>
              <a:tr h="443799">
                <a:tc>
                  <a:txBody>
                    <a:bodyPr/>
                    <a:lstStyle/>
                    <a:p>
                      <a:pPr algn="l" fontAlgn="t"/>
                      <a:r>
                        <a:rPr lang="en-IN" sz="1500">
                          <a:effectLst/>
                          <a:latin typeface="Times New Roman" panose="02020603050405020304" pitchFamily="18" charset="0"/>
                          <a:cs typeface="Times New Roman" panose="02020603050405020304" pitchFamily="18" charset="0"/>
                        </a:rPr>
                        <a:t>LONGTEXT</a:t>
                      </a:r>
                    </a:p>
                  </a:txBody>
                  <a:tcPr marL="39981" marR="39981" marT="39981" marB="39981">
                    <a:lnL w="12700" cap="flat" cmpd="sng" algn="ctr">
                      <a:solidFill>
                        <a:srgbClr val="D0364D"/>
                      </a:solidFill>
                      <a:prstDash val="solid"/>
                      <a:round/>
                      <a:headEnd type="none" w="med" len="med"/>
                      <a:tailEnd type="none" w="med" len="med"/>
                    </a:lnL>
                    <a:lnR w="12700" cap="flat" cmpd="sng" algn="ctr">
                      <a:solidFill>
                        <a:srgbClr val="303A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IN" sz="1500" dirty="0">
                          <a:effectLst/>
                          <a:latin typeface="Times New Roman" panose="02020603050405020304" pitchFamily="18" charset="0"/>
                          <a:cs typeface="Times New Roman" panose="02020603050405020304" pitchFamily="18" charset="0"/>
                        </a:rPr>
                        <a:t>A string with a maximum length of 4294967295 characters.</a:t>
                      </a:r>
                    </a:p>
                  </a:txBody>
                  <a:tcPr marL="39981" marR="39981" marT="39981" marB="39981">
                    <a:lnL w="12700" cap="flat" cmpd="sng" algn="ctr">
                      <a:solidFill>
                        <a:srgbClr val="303A4D"/>
                      </a:solidFill>
                      <a:prstDash val="solid"/>
                      <a:round/>
                      <a:headEnd type="none" w="med" len="med"/>
                      <a:tailEnd type="none" w="med" len="med"/>
                    </a:lnL>
                    <a:lnR w="12700" cap="flat" cmpd="sng" algn="ctr">
                      <a:solidFill>
                        <a:srgbClr val="70364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898775849"/>
                  </a:ext>
                </a:extLst>
              </a:tr>
              <a:tr h="443799">
                <a:tc>
                  <a:txBody>
                    <a:bodyPr/>
                    <a:lstStyle/>
                    <a:p>
                      <a:pPr algn="l" fontAlgn="t"/>
                      <a:r>
                        <a:rPr lang="en-IN" sz="1500">
                          <a:effectLst/>
                          <a:latin typeface="Times New Roman" panose="02020603050405020304" pitchFamily="18" charset="0"/>
                          <a:cs typeface="Times New Roman" panose="02020603050405020304" pitchFamily="18" charset="0"/>
                        </a:rPr>
                        <a:t>LONGBLOB</a:t>
                      </a:r>
                    </a:p>
                  </a:txBody>
                  <a:tcPr marL="39981" marR="39981" marT="39981" marB="39981">
                    <a:lnL w="12700" cap="flat" cmpd="sng" algn="ctr">
                      <a:solidFill>
                        <a:srgbClr val="F0334D"/>
                      </a:solidFill>
                      <a:prstDash val="solid"/>
                      <a:round/>
                      <a:headEnd type="none" w="med" len="med"/>
                      <a:tailEnd type="none" w="med" len="med"/>
                    </a:lnL>
                    <a:lnR w="12700" cap="flat" cmpd="sng" algn="ctr">
                      <a:solidFill>
                        <a:srgbClr val="10394D"/>
                      </a:solidFill>
                      <a:prstDash val="solid"/>
                      <a:round/>
                      <a:headEnd type="none" w="med" len="med"/>
                      <a:tailEnd type="none" w="med" len="med"/>
                    </a:lnR>
                    <a:lnT w="9525" cap="flat" cmpd="sng" algn="ctr">
                      <a:solidFill>
                        <a:srgbClr val="DDDDDD"/>
                      </a:solidFill>
                      <a:prstDash val="solid"/>
                      <a:round/>
                      <a:headEnd type="none" w="med" len="med"/>
                      <a:tailEnd type="none" w="med" len="med"/>
                    </a:lnT>
                    <a:lnB w="12700" cap="flat" cmpd="sng" algn="ctr">
                      <a:solidFill>
                        <a:srgbClr val="D0364D"/>
                      </a:solidFill>
                      <a:prstDash val="solid"/>
                      <a:round/>
                      <a:headEnd type="none" w="med" len="med"/>
                      <a:tailEnd type="none" w="med" len="med"/>
                    </a:lnB>
                    <a:solidFill>
                      <a:srgbClr val="F9F9F9"/>
                    </a:solidFill>
                  </a:tcPr>
                </a:tc>
                <a:tc>
                  <a:txBody>
                    <a:bodyPr/>
                    <a:lstStyle/>
                    <a:p>
                      <a:pPr algn="l" fontAlgn="t"/>
                      <a:r>
                        <a:rPr lang="en-IN" sz="1500" dirty="0">
                          <a:effectLst/>
                          <a:latin typeface="Times New Roman" panose="02020603050405020304" pitchFamily="18" charset="0"/>
                          <a:cs typeface="Times New Roman" panose="02020603050405020304" pitchFamily="18" charset="0"/>
                        </a:rPr>
                        <a:t>A string with a maximum length of 4294967295 characters.</a:t>
                      </a:r>
                    </a:p>
                  </a:txBody>
                  <a:tcPr marL="39981" marR="39981" marT="39981" marB="39981">
                    <a:lnL w="12700" cap="flat" cmpd="sng" algn="ctr">
                      <a:solidFill>
                        <a:srgbClr val="10394D"/>
                      </a:solidFill>
                      <a:prstDash val="solid"/>
                      <a:round/>
                      <a:headEnd type="none" w="med" len="med"/>
                      <a:tailEnd type="none" w="med" len="med"/>
                    </a:lnL>
                    <a:lnR w="12700" cap="flat" cmpd="sng" algn="ctr">
                      <a:solidFill>
                        <a:srgbClr val="D0364D"/>
                      </a:solidFill>
                      <a:prstDash val="solid"/>
                      <a:round/>
                      <a:headEnd type="none" w="med" len="med"/>
                      <a:tailEnd type="none" w="med" len="med"/>
                    </a:lnR>
                    <a:lnT w="9525" cap="flat" cmpd="sng" algn="ctr">
                      <a:solidFill>
                        <a:srgbClr val="DDDDDD"/>
                      </a:solidFill>
                      <a:prstDash val="solid"/>
                      <a:round/>
                      <a:headEnd type="none" w="med" len="med"/>
                      <a:tailEnd type="none" w="med" len="med"/>
                    </a:lnT>
                    <a:lnB w="12700" cap="flat" cmpd="sng" algn="ctr">
                      <a:solidFill>
                        <a:srgbClr val="D0394D"/>
                      </a:solidFill>
                      <a:prstDash val="solid"/>
                      <a:round/>
                      <a:headEnd type="none" w="med" len="med"/>
                      <a:tailEnd type="none" w="med" len="med"/>
                    </a:lnB>
                    <a:solidFill>
                      <a:srgbClr val="F9F9F9"/>
                    </a:solidFill>
                  </a:tcPr>
                </a:tc>
                <a:extLst>
                  <a:ext uri="{0D108BD9-81ED-4DB2-BD59-A6C34878D82A}">
                    <a16:rowId xmlns:a16="http://schemas.microsoft.com/office/drawing/2014/main" val="553924937"/>
                  </a:ext>
                </a:extLst>
              </a:tr>
            </a:tbl>
          </a:graphicData>
        </a:graphic>
      </p:graphicFrame>
      <p:sp>
        <p:nvSpPr>
          <p:cNvPr id="6" name="Rectangle 5"/>
          <p:cNvSpPr/>
          <p:nvPr/>
        </p:nvSpPr>
        <p:spPr>
          <a:xfrm>
            <a:off x="1747029" y="465893"/>
            <a:ext cx="10087919" cy="830997"/>
          </a:xfrm>
          <a:prstGeom prst="rect">
            <a:avLst/>
          </a:prstGeom>
        </p:spPr>
        <p:txBody>
          <a:bodyPr wrap="square">
            <a:spAutoFit/>
          </a:bodyPr>
          <a:lstStyle/>
          <a:p>
            <a:pPr lvl="0" defTabSz="914400" eaLnBrk="0" fontAlgn="base" hangingPunct="0">
              <a:spcBef>
                <a:spcPct val="0"/>
              </a:spcBef>
              <a:spcAft>
                <a:spcPct val="0"/>
              </a:spcAft>
            </a:pPr>
            <a:r>
              <a:rPr lang="en-US" altLang="en-US" sz="1600" b="1" dirty="0">
                <a:solidFill>
                  <a:srgbClr val="222222"/>
                </a:solidFill>
                <a:latin typeface="Times New Roman" panose="02020603050405020304" pitchFamily="18" charset="0"/>
                <a:cs typeface="Times New Roman" panose="02020603050405020304" pitchFamily="18" charset="0"/>
              </a:rPr>
              <a:t>Text Data Types</a:t>
            </a:r>
          </a:p>
          <a:p>
            <a:pPr lvl="0" defTabSz="914400" eaLnBrk="0" fontAlgn="base" hangingPunct="0">
              <a:spcBef>
                <a:spcPct val="0"/>
              </a:spcBef>
              <a:spcAft>
                <a:spcPct val="0"/>
              </a:spcAft>
            </a:pPr>
            <a:r>
              <a:rPr lang="en-US" altLang="en-US" sz="1600" dirty="0">
                <a:solidFill>
                  <a:srgbClr val="222222"/>
                </a:solidFill>
                <a:latin typeface="Times New Roman" panose="02020603050405020304" pitchFamily="18" charset="0"/>
                <a:cs typeface="Times New Roman" panose="02020603050405020304" pitchFamily="18" charset="0"/>
              </a:rPr>
              <a:t>As data type category name implies these are used to store text values. Always make sure you length of your textual data do not exceed maximum lengths</a:t>
            </a:r>
            <a:endParaRPr lang="en-IN" sz="1600" dirty="0">
              <a:latin typeface="Times New Roman" panose="02020603050405020304" pitchFamily="18" charset="0"/>
              <a:cs typeface="Times New Roman" panose="02020603050405020304" pitchFamily="18" charset="0"/>
            </a:endParaRPr>
          </a:p>
        </p:txBody>
      </p:sp>
      <p:graphicFrame>
        <p:nvGraphicFramePr>
          <p:cNvPr id="7" name="Table 6"/>
          <p:cNvGraphicFramePr>
            <a:graphicFrameLocks noGrp="1"/>
          </p:cNvGraphicFramePr>
          <p:nvPr>
            <p:extLst>
              <p:ext uri="{D42A27DB-BD31-4B8C-83A1-F6EECF244321}">
                <p14:modId xmlns:p14="http://schemas.microsoft.com/office/powerpoint/2010/main" val="701622026"/>
              </p:ext>
            </p:extLst>
          </p:nvPr>
        </p:nvGraphicFramePr>
        <p:xfrm>
          <a:off x="1747028" y="5434150"/>
          <a:ext cx="4469179" cy="1408056"/>
        </p:xfrm>
        <a:graphic>
          <a:graphicData uri="http://schemas.openxmlformats.org/drawingml/2006/table">
            <a:tbl>
              <a:tblPr/>
              <a:tblGrid>
                <a:gridCol w="1802536">
                  <a:extLst>
                    <a:ext uri="{9D8B030D-6E8A-4147-A177-3AD203B41FA5}">
                      <a16:colId xmlns:a16="http://schemas.microsoft.com/office/drawing/2014/main" val="2837043674"/>
                    </a:ext>
                  </a:extLst>
                </a:gridCol>
                <a:gridCol w="2666643">
                  <a:extLst>
                    <a:ext uri="{9D8B030D-6E8A-4147-A177-3AD203B41FA5}">
                      <a16:colId xmlns:a16="http://schemas.microsoft.com/office/drawing/2014/main" val="1775113410"/>
                    </a:ext>
                  </a:extLst>
                </a:gridCol>
              </a:tblGrid>
              <a:tr h="352014">
                <a:tc>
                  <a:txBody>
                    <a:bodyPr/>
                    <a:lstStyle/>
                    <a:p>
                      <a:pPr algn="l" fontAlgn="t"/>
                      <a:r>
                        <a:rPr lang="en-IN" sz="1300" dirty="0">
                          <a:effectLst/>
                          <a:latin typeface="Times New Roman" panose="02020603050405020304" pitchFamily="18" charset="0"/>
                          <a:cs typeface="Times New Roman" panose="02020603050405020304" pitchFamily="18" charset="0"/>
                        </a:rPr>
                        <a:t> DATE</a:t>
                      </a:r>
                    </a:p>
                  </a:txBody>
                  <a:tcPr marL="76200" marR="76200" marT="76200" marB="76200">
                    <a:lnL w="12700" cap="flat" cmpd="sng" algn="ctr">
                      <a:solidFill>
                        <a:srgbClr val="307420"/>
                      </a:solidFill>
                      <a:prstDash val="solid"/>
                      <a:round/>
                      <a:headEnd type="none" w="med" len="med"/>
                      <a:tailEnd type="none" w="med" len="med"/>
                    </a:lnL>
                    <a:lnR w="12700" cap="flat" cmpd="sng" algn="ctr">
                      <a:solidFill>
                        <a:srgbClr val="10722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300">
                          <a:effectLst/>
                          <a:latin typeface="Times New Roman" panose="02020603050405020304" pitchFamily="18" charset="0"/>
                          <a:cs typeface="Times New Roman" panose="02020603050405020304" pitchFamily="18" charset="0"/>
                        </a:rPr>
                        <a:t>YYYY-MM-DD</a:t>
                      </a:r>
                    </a:p>
                  </a:txBody>
                  <a:tcPr marL="76200" marR="76200" marT="76200" marB="76200">
                    <a:lnL w="12700" cap="flat" cmpd="sng" algn="ctr">
                      <a:solidFill>
                        <a:srgbClr val="107220"/>
                      </a:solidFill>
                      <a:prstDash val="solid"/>
                      <a:round/>
                      <a:headEnd type="none" w="med" len="med"/>
                      <a:tailEnd type="none" w="med" len="med"/>
                    </a:lnL>
                    <a:lnR w="12700" cap="flat" cmpd="sng" algn="ctr">
                      <a:solidFill>
                        <a:srgbClr val="906F2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4070004052"/>
                  </a:ext>
                </a:extLst>
              </a:tr>
              <a:tr h="352014">
                <a:tc>
                  <a:txBody>
                    <a:bodyPr/>
                    <a:lstStyle/>
                    <a:p>
                      <a:pPr algn="l" fontAlgn="t"/>
                      <a:r>
                        <a:rPr lang="en-IN" sz="1300" dirty="0">
                          <a:effectLst/>
                          <a:latin typeface="Times New Roman" panose="02020603050405020304" pitchFamily="18" charset="0"/>
                          <a:cs typeface="Times New Roman" panose="02020603050405020304" pitchFamily="18" charset="0"/>
                        </a:rPr>
                        <a:t>DATETIME</a:t>
                      </a:r>
                    </a:p>
                  </a:txBody>
                  <a:tcPr marL="76200" marR="76200" marT="76200" marB="76200">
                    <a:lnL w="12700" cap="flat" cmpd="sng" algn="ctr">
                      <a:solidFill>
                        <a:srgbClr val="507420"/>
                      </a:solidFill>
                      <a:prstDash val="solid"/>
                      <a:round/>
                      <a:headEnd type="none" w="med" len="med"/>
                      <a:tailEnd type="none" w="med" len="med"/>
                    </a:lnL>
                    <a:lnR w="12700" cap="flat" cmpd="sng" algn="ctr">
                      <a:solidFill>
                        <a:srgbClr val="50772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IN" sz="1300" dirty="0">
                          <a:effectLst/>
                          <a:latin typeface="Times New Roman" panose="02020603050405020304" pitchFamily="18" charset="0"/>
                          <a:cs typeface="Times New Roman" panose="02020603050405020304" pitchFamily="18" charset="0"/>
                        </a:rPr>
                        <a:t>YYYY-MM-DD HH:MM:SS</a:t>
                      </a:r>
                    </a:p>
                  </a:txBody>
                  <a:tcPr marL="76200" marR="76200" marT="76200" marB="76200">
                    <a:lnL w="12700" cap="flat" cmpd="sng" algn="ctr">
                      <a:solidFill>
                        <a:srgbClr val="507720"/>
                      </a:solidFill>
                      <a:prstDash val="solid"/>
                      <a:round/>
                      <a:headEnd type="none" w="med" len="med"/>
                      <a:tailEnd type="none" w="med" len="med"/>
                    </a:lnL>
                    <a:lnR w="12700" cap="flat" cmpd="sng" algn="ctr">
                      <a:solidFill>
                        <a:srgbClr val="906F2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329773116"/>
                  </a:ext>
                </a:extLst>
              </a:tr>
              <a:tr h="352014">
                <a:tc>
                  <a:txBody>
                    <a:bodyPr/>
                    <a:lstStyle/>
                    <a:p>
                      <a:pPr algn="l" fontAlgn="t"/>
                      <a:r>
                        <a:rPr lang="en-IN" sz="1300">
                          <a:effectLst/>
                          <a:latin typeface="Times New Roman" panose="02020603050405020304" pitchFamily="18" charset="0"/>
                          <a:cs typeface="Times New Roman" panose="02020603050405020304" pitchFamily="18" charset="0"/>
                        </a:rPr>
                        <a:t>TIMESTAMP</a:t>
                      </a:r>
                    </a:p>
                  </a:txBody>
                  <a:tcPr marL="76200" marR="76200" marT="76200" marB="76200">
                    <a:lnL w="12700" cap="flat" cmpd="sng" algn="ctr">
                      <a:solidFill>
                        <a:srgbClr val="F07920"/>
                      </a:solidFill>
                      <a:prstDash val="solid"/>
                      <a:round/>
                      <a:headEnd type="none" w="med" len="med"/>
                      <a:tailEnd type="none" w="med" len="med"/>
                    </a:lnL>
                    <a:lnR w="12700" cap="flat" cmpd="sng" algn="ctr">
                      <a:solidFill>
                        <a:srgbClr val="D0822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300">
                          <a:effectLst/>
                          <a:latin typeface="Times New Roman" panose="02020603050405020304" pitchFamily="18" charset="0"/>
                          <a:cs typeface="Times New Roman" panose="02020603050405020304" pitchFamily="18" charset="0"/>
                        </a:rPr>
                        <a:t>YYYYMMDDHHMMSS</a:t>
                      </a:r>
                    </a:p>
                  </a:txBody>
                  <a:tcPr marL="76200" marR="76200" marT="76200" marB="76200">
                    <a:lnL w="12700" cap="flat" cmpd="sng" algn="ctr">
                      <a:solidFill>
                        <a:srgbClr val="D08220"/>
                      </a:solidFill>
                      <a:prstDash val="solid"/>
                      <a:round/>
                      <a:headEnd type="none" w="med" len="med"/>
                      <a:tailEnd type="none" w="med" len="med"/>
                    </a:lnL>
                    <a:lnR w="12700" cap="flat" cmpd="sng" algn="ctr">
                      <a:solidFill>
                        <a:srgbClr val="10792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934640831"/>
                  </a:ext>
                </a:extLst>
              </a:tr>
              <a:tr h="352014">
                <a:tc>
                  <a:txBody>
                    <a:bodyPr/>
                    <a:lstStyle/>
                    <a:p>
                      <a:pPr algn="l" fontAlgn="t"/>
                      <a:r>
                        <a:rPr lang="en-IN" sz="1300">
                          <a:effectLst/>
                          <a:latin typeface="Times New Roman" panose="02020603050405020304" pitchFamily="18" charset="0"/>
                          <a:cs typeface="Times New Roman" panose="02020603050405020304" pitchFamily="18" charset="0"/>
                        </a:rPr>
                        <a:t>TIME</a:t>
                      </a:r>
                    </a:p>
                  </a:txBody>
                  <a:tcPr marL="76200" marR="76200" marT="76200" marB="76200">
                    <a:lnL w="12700" cap="flat" cmpd="sng" algn="ctr">
                      <a:solidFill>
                        <a:srgbClr val="108320"/>
                      </a:solidFill>
                      <a:prstDash val="solid"/>
                      <a:round/>
                      <a:headEnd type="none" w="med" len="med"/>
                      <a:tailEnd type="none" w="med" len="med"/>
                    </a:lnL>
                    <a:lnR w="12700" cap="flat" cmpd="sng" algn="ctr">
                      <a:solidFill>
                        <a:srgbClr val="908A20"/>
                      </a:solidFill>
                      <a:prstDash val="solid"/>
                      <a:round/>
                      <a:headEnd type="none" w="med" len="med"/>
                      <a:tailEnd type="none" w="med" len="med"/>
                    </a:lnR>
                    <a:lnT w="9525" cap="flat" cmpd="sng" algn="ctr">
                      <a:solidFill>
                        <a:srgbClr val="DDDDDD"/>
                      </a:solidFill>
                      <a:prstDash val="solid"/>
                      <a:round/>
                      <a:headEnd type="none" w="med" len="med"/>
                      <a:tailEnd type="none" w="med" len="med"/>
                    </a:lnT>
                    <a:lnB w="12700" cap="flat" cmpd="sng" algn="ctr">
                      <a:solidFill>
                        <a:srgbClr val="D08220"/>
                      </a:solidFill>
                      <a:prstDash val="solid"/>
                      <a:round/>
                      <a:headEnd type="none" w="med" len="med"/>
                      <a:tailEnd type="none" w="med" len="med"/>
                    </a:lnB>
                    <a:solidFill>
                      <a:srgbClr val="FFFFFF"/>
                    </a:solidFill>
                  </a:tcPr>
                </a:tc>
                <a:tc>
                  <a:txBody>
                    <a:bodyPr/>
                    <a:lstStyle/>
                    <a:p>
                      <a:pPr algn="l" fontAlgn="t"/>
                      <a:r>
                        <a:rPr lang="en-IN" sz="1300" dirty="0">
                          <a:effectLst/>
                          <a:latin typeface="Times New Roman" panose="02020603050405020304" pitchFamily="18" charset="0"/>
                          <a:cs typeface="Times New Roman" panose="02020603050405020304" pitchFamily="18" charset="0"/>
                        </a:rPr>
                        <a:t>HH:MM:SS</a:t>
                      </a:r>
                    </a:p>
                  </a:txBody>
                  <a:tcPr marL="76200" marR="76200" marT="76200" marB="76200">
                    <a:lnL w="12700" cap="flat" cmpd="sng" algn="ctr">
                      <a:solidFill>
                        <a:srgbClr val="908A20"/>
                      </a:solidFill>
                      <a:prstDash val="solid"/>
                      <a:round/>
                      <a:headEnd type="none" w="med" len="med"/>
                      <a:tailEnd type="none" w="med" len="med"/>
                    </a:lnL>
                    <a:lnR w="12700" cap="flat" cmpd="sng" algn="ctr">
                      <a:solidFill>
                        <a:srgbClr val="107920"/>
                      </a:solidFill>
                      <a:prstDash val="solid"/>
                      <a:round/>
                      <a:headEnd type="none" w="med" len="med"/>
                      <a:tailEnd type="none" w="med" len="med"/>
                    </a:lnR>
                    <a:lnT w="9525" cap="flat" cmpd="sng" algn="ctr">
                      <a:solidFill>
                        <a:srgbClr val="DDDDDD"/>
                      </a:solidFill>
                      <a:prstDash val="solid"/>
                      <a:round/>
                      <a:headEnd type="none" w="med" len="med"/>
                      <a:tailEnd type="none" w="med" len="med"/>
                    </a:lnT>
                    <a:lnB w="12700" cap="flat" cmpd="sng" algn="ctr">
                      <a:solidFill>
                        <a:srgbClr val="108320"/>
                      </a:solidFill>
                      <a:prstDash val="solid"/>
                      <a:round/>
                      <a:headEnd type="none" w="med" len="med"/>
                      <a:tailEnd type="none" w="med" len="med"/>
                    </a:lnB>
                    <a:solidFill>
                      <a:srgbClr val="FFFFFF"/>
                    </a:solidFill>
                  </a:tcPr>
                </a:tc>
                <a:extLst>
                  <a:ext uri="{0D108BD9-81ED-4DB2-BD59-A6C34878D82A}">
                    <a16:rowId xmlns:a16="http://schemas.microsoft.com/office/drawing/2014/main" val="2209566841"/>
                  </a:ext>
                </a:extLst>
              </a:tr>
            </a:tbl>
          </a:graphicData>
        </a:graphic>
      </p:graphicFrame>
      <p:sp>
        <p:nvSpPr>
          <p:cNvPr id="8" name="Rectangle 7"/>
          <p:cNvSpPr/>
          <p:nvPr/>
        </p:nvSpPr>
        <p:spPr>
          <a:xfrm>
            <a:off x="1629462" y="4973408"/>
            <a:ext cx="1858321" cy="646331"/>
          </a:xfrm>
          <a:prstGeom prst="rect">
            <a:avLst/>
          </a:prstGeom>
        </p:spPr>
        <p:txBody>
          <a:bodyPr wrap="square">
            <a:spAutoFit/>
          </a:bodyPr>
          <a:lstStyle/>
          <a:p>
            <a:pPr lvl="0" defTabSz="914400" eaLnBrk="0" fontAlgn="base" hangingPunct="0">
              <a:spcBef>
                <a:spcPct val="0"/>
              </a:spcBef>
              <a:spcAft>
                <a:spcPct val="0"/>
              </a:spcAft>
            </a:pPr>
            <a:r>
              <a:rPr lang="en-US" altLang="en-US" b="1" dirty="0">
                <a:solidFill>
                  <a:srgbClr val="222222"/>
                </a:solidFill>
                <a:latin typeface="Times New Roman" panose="02020603050405020304" pitchFamily="18" charset="0"/>
                <a:cs typeface="Times New Roman" panose="02020603050405020304" pitchFamily="18" charset="0"/>
              </a:rPr>
              <a:t>Date / Time</a:t>
            </a:r>
            <a:endParaRPr lang="en-US" altLang="en-US" dirty="0">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dirty="0">
                <a:solidFill>
                  <a:srgbClr val="222222"/>
                </a:solidFill>
                <a:latin typeface="Source Sans Pro"/>
              </a:rPr>
              <a:t> </a:t>
            </a:r>
            <a:endParaRPr lang="en-US" altLang="en-US" sz="1400" dirty="0"/>
          </a:p>
        </p:txBody>
      </p:sp>
      <p:sp>
        <p:nvSpPr>
          <p:cNvPr id="9" name="Rectangle 8"/>
          <p:cNvSpPr/>
          <p:nvPr/>
        </p:nvSpPr>
        <p:spPr>
          <a:xfrm>
            <a:off x="4879952" y="18524"/>
            <a:ext cx="4147610" cy="584775"/>
          </a:xfrm>
          <a:prstGeom prst="rect">
            <a:avLst/>
          </a:prstGeom>
        </p:spPr>
        <p:txBody>
          <a:bodyPr wrap="none">
            <a:spAutoFit/>
          </a:bodyPr>
          <a:lstStyle/>
          <a:p>
            <a:r>
              <a:rPr lang="en-IN" sz="3200" b="1" dirty="0" err="1" smtClean="0">
                <a:solidFill>
                  <a:srgbClr val="222222"/>
                </a:solidFill>
                <a:latin typeface="Times New Roman" panose="02020603050405020304" pitchFamily="18" charset="0"/>
                <a:cs typeface="Times New Roman" panose="02020603050405020304" pitchFamily="18" charset="0"/>
              </a:rPr>
              <a:t>Sql</a:t>
            </a:r>
            <a:r>
              <a:rPr lang="en-IN" sz="3200" b="1" dirty="0" smtClean="0">
                <a:solidFill>
                  <a:srgbClr val="222222"/>
                </a:solidFill>
                <a:latin typeface="Times New Roman" panose="02020603050405020304" pitchFamily="18" charset="0"/>
                <a:cs typeface="Times New Roman" panose="02020603050405020304" pitchFamily="18" charset="0"/>
              </a:rPr>
              <a:t> - Data Types - Text</a:t>
            </a:r>
            <a:endParaRPr lang="en-IN" sz="3200" b="1" dirty="0">
              <a:solidFill>
                <a:srgbClr val="22222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2821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3786307486"/>
              </p:ext>
            </p:extLst>
          </p:nvPr>
        </p:nvGraphicFramePr>
        <p:xfrm>
          <a:off x="1690149" y="1563120"/>
          <a:ext cx="9347966" cy="3886200"/>
        </p:xfrm>
        <a:graphic>
          <a:graphicData uri="http://schemas.openxmlformats.org/drawingml/2006/table">
            <a:tbl>
              <a:tblPr/>
              <a:tblGrid>
                <a:gridCol w="4673983">
                  <a:extLst>
                    <a:ext uri="{9D8B030D-6E8A-4147-A177-3AD203B41FA5}">
                      <a16:colId xmlns:a16="http://schemas.microsoft.com/office/drawing/2014/main" val="3263597399"/>
                    </a:ext>
                  </a:extLst>
                </a:gridCol>
                <a:gridCol w="4673983">
                  <a:extLst>
                    <a:ext uri="{9D8B030D-6E8A-4147-A177-3AD203B41FA5}">
                      <a16:colId xmlns:a16="http://schemas.microsoft.com/office/drawing/2014/main" val="1837384290"/>
                    </a:ext>
                  </a:extLst>
                </a:gridCol>
              </a:tblGrid>
              <a:tr h="777240">
                <a:tc>
                  <a:txBody>
                    <a:bodyPr/>
                    <a:lstStyle/>
                    <a:p>
                      <a:pPr algn="l" fontAlgn="t"/>
                      <a:r>
                        <a:rPr lang="en-IN" sz="1400" dirty="0">
                          <a:effectLst/>
                        </a:rPr>
                        <a:t>ENUM</a:t>
                      </a:r>
                    </a:p>
                  </a:txBody>
                  <a:tcPr marL="60722" marR="60722" marT="60722" marB="60722">
                    <a:lnL w="12700" cap="flat" cmpd="sng" algn="ctr">
                      <a:solidFill>
                        <a:srgbClr val="90F820"/>
                      </a:solidFill>
                      <a:prstDash val="solid"/>
                      <a:round/>
                      <a:headEnd type="none" w="med" len="med"/>
                      <a:tailEnd type="none" w="med" len="med"/>
                    </a:lnL>
                    <a:lnR w="12700" cap="flat" cmpd="sng" algn="ctr">
                      <a:solidFill>
                        <a:srgbClr val="D0F82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400">
                          <a:effectLst/>
                        </a:rPr>
                        <a:t>To store text value chosen from a list of predefined text values</a:t>
                      </a:r>
                    </a:p>
                  </a:txBody>
                  <a:tcPr marL="60722" marR="60722" marT="60722" marB="60722">
                    <a:lnL w="12700" cap="flat" cmpd="sng" algn="ctr">
                      <a:solidFill>
                        <a:srgbClr val="D0F820"/>
                      </a:solidFill>
                      <a:prstDash val="solid"/>
                      <a:round/>
                      <a:headEnd type="none" w="med" len="med"/>
                      <a:tailEnd type="none" w="med" len="med"/>
                    </a:lnL>
                    <a:lnR w="12700" cap="flat" cmpd="sng" algn="ctr">
                      <a:solidFill>
                        <a:srgbClr val="30CE2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1348844013"/>
                  </a:ext>
                </a:extLst>
              </a:tr>
              <a:tr h="995839">
                <a:tc>
                  <a:txBody>
                    <a:bodyPr/>
                    <a:lstStyle/>
                    <a:p>
                      <a:pPr algn="l" fontAlgn="t"/>
                      <a:r>
                        <a:rPr lang="en-IN" sz="1400" dirty="0">
                          <a:effectLst/>
                        </a:rPr>
                        <a:t>SET</a:t>
                      </a:r>
                    </a:p>
                  </a:txBody>
                  <a:tcPr marL="60722" marR="60722" marT="60722" marB="60722">
                    <a:lnL w="12700" cap="flat" cmpd="sng" algn="ctr">
                      <a:solidFill>
                        <a:srgbClr val="F01821"/>
                      </a:solidFill>
                      <a:prstDash val="solid"/>
                      <a:round/>
                      <a:headEnd type="none" w="med" len="med"/>
                      <a:tailEnd type="none" w="med" len="med"/>
                    </a:lnL>
                    <a:lnR w="12700" cap="flat" cmpd="sng" algn="ctr">
                      <a:solidFill>
                        <a:srgbClr val="701B21"/>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IN" sz="1400">
                          <a:effectLst/>
                        </a:rPr>
                        <a:t>This is also used for storing text values chosen from a list of predefined text values. It can have multiple values.</a:t>
                      </a:r>
                    </a:p>
                  </a:txBody>
                  <a:tcPr marL="60722" marR="60722" marT="60722" marB="60722">
                    <a:lnL w="12700" cap="flat" cmpd="sng" algn="ctr">
                      <a:solidFill>
                        <a:srgbClr val="701B21"/>
                      </a:solidFill>
                      <a:prstDash val="solid"/>
                      <a:round/>
                      <a:headEnd type="none" w="med" len="med"/>
                      <a:tailEnd type="none" w="med" len="med"/>
                    </a:lnL>
                    <a:lnR w="12700" cap="flat" cmpd="sng" algn="ctr">
                      <a:solidFill>
                        <a:srgbClr val="30CE2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63528751"/>
                  </a:ext>
                </a:extLst>
              </a:tr>
              <a:tr h="558641">
                <a:tc>
                  <a:txBody>
                    <a:bodyPr/>
                    <a:lstStyle/>
                    <a:p>
                      <a:pPr algn="l" fontAlgn="t"/>
                      <a:r>
                        <a:rPr lang="en-IN" sz="1400">
                          <a:effectLst/>
                        </a:rPr>
                        <a:t>BOOL</a:t>
                      </a:r>
                    </a:p>
                  </a:txBody>
                  <a:tcPr marL="60722" marR="60722" marT="60722" marB="60722">
                    <a:lnL w="12700" cap="flat" cmpd="sng" algn="ctr">
                      <a:solidFill>
                        <a:srgbClr val="301E21"/>
                      </a:solidFill>
                      <a:prstDash val="solid"/>
                      <a:round/>
                      <a:headEnd type="none" w="med" len="med"/>
                      <a:tailEnd type="none" w="med" len="med"/>
                    </a:lnL>
                    <a:lnR w="12700" cap="flat" cmpd="sng" algn="ctr">
                      <a:solidFill>
                        <a:srgbClr val="301721"/>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tc>
                  <a:txBody>
                    <a:bodyPr/>
                    <a:lstStyle/>
                    <a:p>
                      <a:pPr algn="l" fontAlgn="t"/>
                      <a:r>
                        <a:rPr lang="en-IN" sz="1400">
                          <a:effectLst/>
                        </a:rPr>
                        <a:t>Synonym for TINYINT(1), used to store Boolean values</a:t>
                      </a:r>
                    </a:p>
                  </a:txBody>
                  <a:tcPr marL="60722" marR="60722" marT="60722" marB="60722">
                    <a:lnL w="12700" cap="flat" cmpd="sng" algn="ctr">
                      <a:solidFill>
                        <a:srgbClr val="301721"/>
                      </a:solidFill>
                      <a:prstDash val="solid"/>
                      <a:round/>
                      <a:headEnd type="none" w="med" len="med"/>
                      <a:tailEnd type="none" w="med" len="med"/>
                    </a:lnL>
                    <a:lnR w="12700" cap="flat" cmpd="sng" algn="ctr">
                      <a:solidFill>
                        <a:srgbClr val="30CE2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9F9F9"/>
                    </a:solidFill>
                  </a:tcPr>
                </a:tc>
                <a:extLst>
                  <a:ext uri="{0D108BD9-81ED-4DB2-BD59-A6C34878D82A}">
                    <a16:rowId xmlns:a16="http://schemas.microsoft.com/office/drawing/2014/main" val="2363042024"/>
                  </a:ext>
                </a:extLst>
              </a:tr>
              <a:tr h="777240">
                <a:tc>
                  <a:txBody>
                    <a:bodyPr/>
                    <a:lstStyle/>
                    <a:p>
                      <a:pPr algn="l" fontAlgn="t"/>
                      <a:r>
                        <a:rPr lang="en-IN" sz="1400">
                          <a:effectLst/>
                        </a:rPr>
                        <a:t>BINARY</a:t>
                      </a:r>
                    </a:p>
                  </a:txBody>
                  <a:tcPr marL="60722" marR="60722" marT="60722" marB="60722">
                    <a:lnL w="12700" cap="flat" cmpd="sng" algn="ctr">
                      <a:solidFill>
                        <a:srgbClr val="B02221"/>
                      </a:solidFill>
                      <a:prstDash val="solid"/>
                      <a:round/>
                      <a:headEnd type="none" w="med" len="med"/>
                      <a:tailEnd type="none" w="med" len="med"/>
                    </a:lnL>
                    <a:lnR w="12700" cap="flat" cmpd="sng" algn="ctr">
                      <a:solidFill>
                        <a:srgbClr val="505720"/>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IN" sz="1400">
                          <a:effectLst/>
                        </a:rPr>
                        <a:t>Similar to CHAR, difference is texts are stored in binary format.</a:t>
                      </a:r>
                    </a:p>
                  </a:txBody>
                  <a:tcPr marL="60722" marR="60722" marT="60722" marB="60722">
                    <a:lnL w="12700" cap="flat" cmpd="sng" algn="ctr">
                      <a:solidFill>
                        <a:srgbClr val="505720"/>
                      </a:solidFill>
                      <a:prstDash val="solid"/>
                      <a:round/>
                      <a:headEnd type="none" w="med" len="med"/>
                      <a:tailEnd type="none" w="med" len="med"/>
                    </a:lnL>
                    <a:lnR w="12700" cap="flat" cmpd="sng" algn="ctr">
                      <a:solidFill>
                        <a:srgbClr val="B00C21"/>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78152842"/>
                  </a:ext>
                </a:extLst>
              </a:tr>
              <a:tr h="777240">
                <a:tc>
                  <a:txBody>
                    <a:bodyPr/>
                    <a:lstStyle/>
                    <a:p>
                      <a:pPr algn="l" fontAlgn="t"/>
                      <a:r>
                        <a:rPr lang="en-IN" sz="1400">
                          <a:effectLst/>
                        </a:rPr>
                        <a:t>VARBINARY</a:t>
                      </a:r>
                    </a:p>
                  </a:txBody>
                  <a:tcPr marL="60722" marR="60722" marT="60722" marB="60722">
                    <a:lnL w="12700" cap="flat" cmpd="sng" algn="ctr">
                      <a:solidFill>
                        <a:srgbClr val="40E0C8"/>
                      </a:solidFill>
                      <a:prstDash val="solid"/>
                      <a:round/>
                      <a:headEnd type="none" w="med" len="med"/>
                      <a:tailEnd type="none" w="med" len="med"/>
                    </a:lnL>
                    <a:lnR w="12700" cap="flat" cmpd="sng" algn="ctr">
                      <a:solidFill>
                        <a:srgbClr val="00DCC8"/>
                      </a:solidFill>
                      <a:prstDash val="solid"/>
                      <a:round/>
                      <a:headEnd type="none" w="med" len="med"/>
                      <a:tailEnd type="none" w="med" len="med"/>
                    </a:lnR>
                    <a:lnT w="9525" cap="flat" cmpd="sng" algn="ctr">
                      <a:solidFill>
                        <a:srgbClr val="DDDDDD"/>
                      </a:solidFill>
                      <a:prstDash val="solid"/>
                      <a:round/>
                      <a:headEnd type="none" w="med" len="med"/>
                      <a:tailEnd type="none" w="med" len="med"/>
                    </a:lnT>
                    <a:lnB w="12700" cap="flat" cmpd="sng" algn="ctr">
                      <a:solidFill>
                        <a:srgbClr val="20E0C8"/>
                      </a:solidFill>
                      <a:prstDash val="solid"/>
                      <a:round/>
                      <a:headEnd type="none" w="med" len="med"/>
                      <a:tailEnd type="none" w="med" len="med"/>
                    </a:lnB>
                    <a:solidFill>
                      <a:srgbClr val="F9F9F9"/>
                    </a:solidFill>
                  </a:tcPr>
                </a:tc>
                <a:tc>
                  <a:txBody>
                    <a:bodyPr/>
                    <a:lstStyle/>
                    <a:p>
                      <a:pPr algn="l" fontAlgn="t"/>
                      <a:r>
                        <a:rPr lang="en-IN" sz="1400" dirty="0">
                          <a:effectLst/>
                        </a:rPr>
                        <a:t>Similar to VARCHAR, difference is texts are stored in binary format.</a:t>
                      </a:r>
                    </a:p>
                  </a:txBody>
                  <a:tcPr marL="60722" marR="60722" marT="60722" marB="60722">
                    <a:lnL w="12700" cap="flat" cmpd="sng" algn="ctr">
                      <a:solidFill>
                        <a:srgbClr val="00DCC8"/>
                      </a:solidFill>
                      <a:prstDash val="solid"/>
                      <a:round/>
                      <a:headEnd type="none" w="med" len="med"/>
                      <a:tailEnd type="none" w="med" len="med"/>
                    </a:lnL>
                    <a:lnR w="12700" cap="flat" cmpd="sng" algn="ctr">
                      <a:solidFill>
                        <a:srgbClr val="A0DAC8"/>
                      </a:solidFill>
                      <a:prstDash val="solid"/>
                      <a:round/>
                      <a:headEnd type="none" w="med" len="med"/>
                      <a:tailEnd type="none" w="med" len="med"/>
                    </a:lnR>
                    <a:lnT w="9525" cap="flat" cmpd="sng" algn="ctr">
                      <a:solidFill>
                        <a:srgbClr val="DDDDDD"/>
                      </a:solidFill>
                      <a:prstDash val="solid"/>
                      <a:round/>
                      <a:headEnd type="none" w="med" len="med"/>
                      <a:tailEnd type="none" w="med" len="med"/>
                    </a:lnT>
                    <a:lnB w="12700" cap="flat" cmpd="sng" algn="ctr">
                      <a:solidFill>
                        <a:srgbClr val="20E0C8"/>
                      </a:solidFill>
                      <a:prstDash val="solid"/>
                      <a:round/>
                      <a:headEnd type="none" w="med" len="med"/>
                      <a:tailEnd type="none" w="med" len="med"/>
                    </a:lnB>
                    <a:solidFill>
                      <a:srgbClr val="F9F9F9"/>
                    </a:solidFill>
                  </a:tcPr>
                </a:tc>
                <a:extLst>
                  <a:ext uri="{0D108BD9-81ED-4DB2-BD59-A6C34878D82A}">
                    <a16:rowId xmlns:a16="http://schemas.microsoft.com/office/drawing/2014/main" val="1997529538"/>
                  </a:ext>
                </a:extLst>
              </a:tr>
            </a:tbl>
          </a:graphicData>
        </a:graphic>
      </p:graphicFrame>
      <p:sp>
        <p:nvSpPr>
          <p:cNvPr id="8" name="Rectangle 7"/>
          <p:cNvSpPr/>
          <p:nvPr/>
        </p:nvSpPr>
        <p:spPr>
          <a:xfrm>
            <a:off x="1598022" y="1083654"/>
            <a:ext cx="6096000" cy="369332"/>
          </a:xfrm>
          <a:prstGeom prst="rect">
            <a:avLst/>
          </a:prstGeom>
        </p:spPr>
        <p:txBody>
          <a:bodyPr>
            <a:spAutoFit/>
          </a:bodyPr>
          <a:lstStyle/>
          <a:p>
            <a:pPr lvl="0" defTabSz="914400" eaLnBrk="0" fontAlgn="base" hangingPunct="0">
              <a:spcBef>
                <a:spcPct val="0"/>
              </a:spcBef>
              <a:spcAft>
                <a:spcPct val="0"/>
              </a:spcAft>
            </a:pPr>
            <a:r>
              <a:rPr lang="en-US" altLang="en-US" dirty="0">
                <a:solidFill>
                  <a:srgbClr val="222222"/>
                </a:solidFill>
                <a:latin typeface="Times New Roman" panose="02020603050405020304" pitchFamily="18" charset="0"/>
                <a:cs typeface="Times New Roman" panose="02020603050405020304" pitchFamily="18" charset="0"/>
              </a:rPr>
              <a:t>Apart from above there are some other data types in MySQL</a:t>
            </a:r>
            <a:endParaRPr lang="en-IN" dirty="0">
              <a:latin typeface="Times New Roman" panose="02020603050405020304" pitchFamily="18" charset="0"/>
              <a:cs typeface="Times New Roman" panose="02020603050405020304" pitchFamily="18" charset="0"/>
            </a:endParaRPr>
          </a:p>
        </p:txBody>
      </p:sp>
      <p:sp>
        <p:nvSpPr>
          <p:cNvPr id="4" name="Rectangle 3"/>
          <p:cNvSpPr/>
          <p:nvPr/>
        </p:nvSpPr>
        <p:spPr>
          <a:xfrm>
            <a:off x="4356752" y="0"/>
            <a:ext cx="4603120" cy="584775"/>
          </a:xfrm>
          <a:prstGeom prst="rect">
            <a:avLst/>
          </a:prstGeom>
        </p:spPr>
        <p:txBody>
          <a:bodyPr wrap="none">
            <a:spAutoFit/>
          </a:bodyPr>
          <a:lstStyle/>
          <a:p>
            <a:r>
              <a:rPr lang="en-IN" sz="3200" b="1" dirty="0" err="1" smtClean="0">
                <a:solidFill>
                  <a:srgbClr val="222222"/>
                </a:solidFill>
                <a:latin typeface="Times New Roman" panose="02020603050405020304" pitchFamily="18" charset="0"/>
                <a:cs typeface="Times New Roman" panose="02020603050405020304" pitchFamily="18" charset="0"/>
              </a:rPr>
              <a:t>Sql</a:t>
            </a:r>
            <a:r>
              <a:rPr lang="en-IN" sz="3200" b="1" dirty="0" smtClean="0">
                <a:solidFill>
                  <a:srgbClr val="222222"/>
                </a:solidFill>
                <a:latin typeface="Times New Roman" panose="02020603050405020304" pitchFamily="18" charset="0"/>
                <a:cs typeface="Times New Roman" panose="02020603050405020304" pitchFamily="18" charset="0"/>
              </a:rPr>
              <a:t> - Data Types - Others</a:t>
            </a:r>
            <a:endParaRPr lang="en-IN" sz="3200" b="1" dirty="0">
              <a:solidFill>
                <a:srgbClr val="22222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59423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45771" y="0"/>
            <a:ext cx="10291482" cy="646331"/>
          </a:xfrm>
          <a:prstGeom prst="rect">
            <a:avLst/>
          </a:prstGeom>
        </p:spPr>
        <p:txBody>
          <a:bodyPr wrap="square">
            <a:spAutoFit/>
          </a:bodyPr>
          <a:lstStyle/>
          <a:p>
            <a:pPr lvl="0" defTabSz="914400" eaLnBrk="0" fontAlgn="base" hangingPunct="0">
              <a:spcBef>
                <a:spcPct val="0"/>
              </a:spcBef>
              <a:spcAft>
                <a:spcPct val="0"/>
              </a:spcAft>
            </a:pPr>
            <a:r>
              <a:rPr lang="en-US" altLang="en-US" dirty="0">
                <a:solidFill>
                  <a:srgbClr val="222222"/>
                </a:solidFill>
                <a:latin typeface="Times New Roman" panose="02020603050405020304" pitchFamily="18" charset="0"/>
                <a:cs typeface="Times New Roman" panose="02020603050405020304" pitchFamily="18" charset="0"/>
              </a:rPr>
              <a:t>Now let's see a sample SQL query for creating a table which has data of all data types. Study it and identify how each data type is defined.</a:t>
            </a:r>
          </a:p>
        </p:txBody>
      </p:sp>
      <p:sp>
        <p:nvSpPr>
          <p:cNvPr id="6" name="Rectangle 5"/>
          <p:cNvSpPr/>
          <p:nvPr/>
        </p:nvSpPr>
        <p:spPr>
          <a:xfrm>
            <a:off x="1637212" y="646331"/>
            <a:ext cx="6644640" cy="6340197"/>
          </a:xfrm>
          <a:prstGeom prst="rect">
            <a:avLst/>
          </a:prstGeom>
        </p:spPr>
        <p:txBody>
          <a:bodyPr wrap="square">
            <a:spAutoFit/>
          </a:bodyPr>
          <a:lstStyle/>
          <a:p>
            <a:pPr lvl="0" defTabSz="914400" eaLnBrk="0" fontAlgn="base" hangingPunct="0">
              <a:spcBef>
                <a:spcPct val="0"/>
              </a:spcBef>
              <a:spcAft>
                <a:spcPct val="0"/>
              </a:spcAft>
            </a:pPr>
            <a:r>
              <a:rPr lang="en-US" altLang="en-US" sz="1400" dirty="0">
                <a:solidFill>
                  <a:srgbClr val="222222"/>
                </a:solidFill>
                <a:latin typeface="Times New Roman" panose="02020603050405020304" pitchFamily="18" charset="0"/>
                <a:cs typeface="Times New Roman" panose="02020603050405020304" pitchFamily="18" charset="0"/>
              </a:rPr>
              <a:t>CREATE </a:t>
            </a:r>
            <a:r>
              <a:rPr lang="en-US" altLang="en-US" sz="1400" dirty="0" err="1">
                <a:solidFill>
                  <a:srgbClr val="222222"/>
                </a:solidFill>
                <a:latin typeface="Times New Roman" panose="02020603050405020304" pitchFamily="18" charset="0"/>
                <a:cs typeface="Times New Roman" panose="02020603050405020304" pitchFamily="18" charset="0"/>
              </a:rPr>
              <a:t>TABLE`all_data_types</a:t>
            </a:r>
            <a:r>
              <a:rPr lang="en-US" altLang="en-US" sz="1400" dirty="0">
                <a:solidFill>
                  <a:srgbClr val="222222"/>
                </a:solidFill>
                <a:latin typeface="Times New Roman" panose="02020603050405020304" pitchFamily="18" charset="0"/>
                <a:cs typeface="Times New Roman" panose="02020603050405020304" pitchFamily="18" charset="0"/>
              </a:rPr>
              <a:t>`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varchar` VARCHAR( 20 )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tinyint</a:t>
            </a:r>
            <a:r>
              <a:rPr lang="en-US" altLang="en-US" sz="1400" dirty="0">
                <a:solidFill>
                  <a:srgbClr val="222222"/>
                </a:solidFill>
                <a:latin typeface="Times New Roman" panose="02020603050405020304" pitchFamily="18" charset="0"/>
                <a:cs typeface="Times New Roman" panose="02020603050405020304" pitchFamily="18" charset="0"/>
              </a:rPr>
              <a:t>` TINYINT , `text` TEXT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date` DATE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smallint</a:t>
            </a:r>
            <a:r>
              <a:rPr lang="en-US" altLang="en-US" sz="1400" dirty="0">
                <a:solidFill>
                  <a:srgbClr val="222222"/>
                </a:solidFill>
                <a:latin typeface="Times New Roman" panose="02020603050405020304" pitchFamily="18" charset="0"/>
                <a:cs typeface="Times New Roman" panose="02020603050405020304" pitchFamily="18" charset="0"/>
              </a:rPr>
              <a:t>` SMALLINT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mediumint</a:t>
            </a:r>
            <a:r>
              <a:rPr lang="en-US" altLang="en-US" sz="1400" dirty="0">
                <a:solidFill>
                  <a:srgbClr val="222222"/>
                </a:solidFill>
                <a:latin typeface="Times New Roman" panose="02020603050405020304" pitchFamily="18" charset="0"/>
                <a:cs typeface="Times New Roman" panose="02020603050405020304" pitchFamily="18" charset="0"/>
              </a:rPr>
              <a:t>` MEDIUMINT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int</a:t>
            </a:r>
            <a:r>
              <a:rPr lang="en-US" altLang="en-US" sz="1400" dirty="0">
                <a:solidFill>
                  <a:srgbClr val="222222"/>
                </a:solidFill>
                <a:latin typeface="Times New Roman" panose="02020603050405020304" pitchFamily="18" charset="0"/>
                <a:cs typeface="Times New Roman" panose="02020603050405020304" pitchFamily="18" charset="0"/>
              </a:rPr>
              <a:t>` INT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bigint</a:t>
            </a:r>
            <a:r>
              <a:rPr lang="en-US" altLang="en-US" sz="1400" dirty="0">
                <a:solidFill>
                  <a:srgbClr val="222222"/>
                </a:solidFill>
                <a:latin typeface="Times New Roman" panose="02020603050405020304" pitchFamily="18" charset="0"/>
                <a:cs typeface="Times New Roman" panose="02020603050405020304" pitchFamily="18" charset="0"/>
              </a:rPr>
              <a:t>` BIGINT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float` FLOAT( 10, 2 )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double` DOUBLE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decimal` DECIMAL( 10, 2 )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datetime</a:t>
            </a:r>
            <a:r>
              <a:rPr lang="en-US" altLang="en-US" sz="1400" dirty="0">
                <a:solidFill>
                  <a:srgbClr val="222222"/>
                </a:solidFill>
                <a:latin typeface="Times New Roman" panose="02020603050405020304" pitchFamily="18" charset="0"/>
                <a:cs typeface="Times New Roman" panose="02020603050405020304" pitchFamily="18" charset="0"/>
              </a:rPr>
              <a:t>` DATETIME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timestamp` TIMESTAMP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time` TIME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year` YEAR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char` CHAR( 10 )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tinyblob</a:t>
            </a:r>
            <a:r>
              <a:rPr lang="en-US" altLang="en-US" sz="1400" dirty="0">
                <a:solidFill>
                  <a:srgbClr val="222222"/>
                </a:solidFill>
                <a:latin typeface="Times New Roman" panose="02020603050405020304" pitchFamily="18" charset="0"/>
                <a:cs typeface="Times New Roman" panose="02020603050405020304" pitchFamily="18" charset="0"/>
              </a:rPr>
              <a:t>` TINYBLOB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tinytext</a:t>
            </a:r>
            <a:r>
              <a:rPr lang="en-US" altLang="en-US" sz="1400" dirty="0">
                <a:solidFill>
                  <a:srgbClr val="222222"/>
                </a:solidFill>
                <a:latin typeface="Times New Roman" panose="02020603050405020304" pitchFamily="18" charset="0"/>
                <a:cs typeface="Times New Roman" panose="02020603050405020304" pitchFamily="18" charset="0"/>
              </a:rPr>
              <a:t>` TINYTEXT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blob` BLOB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mediumblob</a:t>
            </a:r>
            <a:r>
              <a:rPr lang="en-US" altLang="en-US" sz="1400" dirty="0">
                <a:solidFill>
                  <a:srgbClr val="222222"/>
                </a:solidFill>
                <a:latin typeface="Times New Roman" panose="02020603050405020304" pitchFamily="18" charset="0"/>
                <a:cs typeface="Times New Roman" panose="02020603050405020304" pitchFamily="18" charset="0"/>
              </a:rPr>
              <a:t>` MEDIUMBLOB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mediumtext</a:t>
            </a:r>
            <a:r>
              <a:rPr lang="en-US" altLang="en-US" sz="1400" dirty="0">
                <a:solidFill>
                  <a:srgbClr val="222222"/>
                </a:solidFill>
                <a:latin typeface="Times New Roman" panose="02020603050405020304" pitchFamily="18" charset="0"/>
                <a:cs typeface="Times New Roman" panose="02020603050405020304" pitchFamily="18" charset="0"/>
              </a:rPr>
              <a:t>` MEDIUMTEXT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longblob</a:t>
            </a:r>
            <a:r>
              <a:rPr lang="en-US" altLang="en-US" sz="1400" dirty="0">
                <a:solidFill>
                  <a:srgbClr val="222222"/>
                </a:solidFill>
                <a:latin typeface="Times New Roman" panose="02020603050405020304" pitchFamily="18" charset="0"/>
                <a:cs typeface="Times New Roman" panose="02020603050405020304" pitchFamily="18" charset="0"/>
              </a:rPr>
              <a:t>` LONGBLOB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longtext</a:t>
            </a:r>
            <a:r>
              <a:rPr lang="en-US" altLang="en-US" sz="1400" dirty="0">
                <a:solidFill>
                  <a:srgbClr val="222222"/>
                </a:solidFill>
                <a:latin typeface="Times New Roman" panose="02020603050405020304" pitchFamily="18" charset="0"/>
                <a:cs typeface="Times New Roman" panose="02020603050405020304" pitchFamily="18" charset="0"/>
              </a:rPr>
              <a:t>` LONGTEXT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enum</a:t>
            </a:r>
            <a:r>
              <a:rPr lang="en-US" altLang="en-US" sz="1400" dirty="0">
                <a:solidFill>
                  <a:srgbClr val="222222"/>
                </a:solidFill>
                <a:latin typeface="Times New Roman" panose="02020603050405020304" pitchFamily="18" charset="0"/>
                <a:cs typeface="Times New Roman" panose="02020603050405020304" pitchFamily="18" charset="0"/>
              </a:rPr>
              <a:t>` ENUM( '1', '2', '3' )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set` SET( '1', '2', '3' )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bool` BOOL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a:solidFill>
                  <a:srgbClr val="222222"/>
                </a:solidFill>
                <a:latin typeface="Times New Roman" panose="02020603050405020304" pitchFamily="18" charset="0"/>
                <a:cs typeface="Times New Roman" panose="02020603050405020304" pitchFamily="18" charset="0"/>
              </a:rPr>
              <a:t>binary` BINARY( 20 )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a:t>
            </a:r>
            <a:r>
              <a:rPr lang="en-US" altLang="en-US" sz="1400" dirty="0" err="1">
                <a:solidFill>
                  <a:srgbClr val="222222"/>
                </a:solidFill>
                <a:latin typeface="Times New Roman" panose="02020603050405020304" pitchFamily="18" charset="0"/>
                <a:cs typeface="Times New Roman" panose="02020603050405020304" pitchFamily="18" charset="0"/>
              </a:rPr>
              <a:t>varbinary</a:t>
            </a:r>
            <a:r>
              <a:rPr lang="en-US" altLang="en-US" sz="1400" dirty="0">
                <a:solidFill>
                  <a:srgbClr val="222222"/>
                </a:solidFill>
                <a:latin typeface="Times New Roman" panose="02020603050405020304" pitchFamily="18" charset="0"/>
                <a:cs typeface="Times New Roman" panose="02020603050405020304" pitchFamily="18" charset="0"/>
              </a:rPr>
              <a:t>` VARBINARY( 20 ) </a:t>
            </a:r>
            <a:endParaRPr lang="en-US" altLang="en-US" sz="1400" dirty="0" smtClean="0">
              <a:solidFill>
                <a:srgbClr val="222222"/>
              </a:solidFill>
              <a:latin typeface="Times New Roman" panose="02020603050405020304" pitchFamily="18" charset="0"/>
              <a:cs typeface="Times New Roman" panose="02020603050405020304" pitchFamily="18" charset="0"/>
            </a:endParaRPr>
          </a:p>
          <a:p>
            <a:pPr lvl="0" defTabSz="914400" eaLnBrk="0" fontAlgn="base" hangingPunct="0">
              <a:spcBef>
                <a:spcPct val="0"/>
              </a:spcBef>
              <a:spcAft>
                <a:spcPct val="0"/>
              </a:spcAft>
            </a:pPr>
            <a:r>
              <a:rPr lang="en-US" altLang="en-US" sz="1400" dirty="0" smtClean="0">
                <a:solidFill>
                  <a:srgbClr val="222222"/>
                </a:solidFill>
                <a:latin typeface="Times New Roman" panose="02020603050405020304" pitchFamily="18" charset="0"/>
                <a:cs typeface="Times New Roman" panose="02020603050405020304" pitchFamily="18" charset="0"/>
              </a:rPr>
              <a:t>) </a:t>
            </a:r>
            <a:r>
              <a:rPr lang="en-US" altLang="en-US" sz="1400" dirty="0">
                <a:solidFill>
                  <a:srgbClr val="222222"/>
                </a:solidFill>
                <a:latin typeface="Times New Roman" panose="02020603050405020304" pitchFamily="18" charset="0"/>
                <a:cs typeface="Times New Roman" panose="02020603050405020304" pitchFamily="18" charset="0"/>
              </a:rPr>
              <a:t>ENGINE= MYISAM ;</a:t>
            </a:r>
            <a:r>
              <a:rPr lang="en-US" altLang="en-US" sz="14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04355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9189" y="0"/>
            <a:ext cx="2932663" cy="564610"/>
          </a:xfrm>
        </p:spPr>
        <p:txBody>
          <a:bodyPr>
            <a:noAutofit/>
          </a:bodyPr>
          <a:lstStyle/>
          <a:p>
            <a:r>
              <a:rPr lang="en-IN" sz="3200" b="1" dirty="0" smtClean="0">
                <a:latin typeface="Times New Roman" panose="02020603050405020304" pitchFamily="18" charset="0"/>
                <a:cs typeface="Times New Roman" panose="02020603050405020304" pitchFamily="18" charset="0"/>
              </a:rPr>
              <a:t>Primary Key</a:t>
            </a:r>
            <a:endParaRPr lang="en-IN" sz="3200" b="1" dirty="0">
              <a:latin typeface="Times New Roman" panose="02020603050405020304" pitchFamily="18" charset="0"/>
              <a:cs typeface="Times New Roman" panose="02020603050405020304" pitchFamily="18" charset="0"/>
            </a:endParaRPr>
          </a:p>
        </p:txBody>
      </p:sp>
      <p:sp>
        <p:nvSpPr>
          <p:cNvPr id="4" name="Rectangle 3"/>
          <p:cNvSpPr/>
          <p:nvPr/>
        </p:nvSpPr>
        <p:spPr>
          <a:xfrm>
            <a:off x="1467394" y="1175656"/>
            <a:ext cx="10067110" cy="2031325"/>
          </a:xfrm>
          <a:prstGeom prst="rect">
            <a:avLst/>
          </a:prstGeom>
        </p:spPr>
        <p:txBody>
          <a:bodyPr wrap="square">
            <a:spAutoFit/>
          </a:bodyPr>
          <a:lstStyle/>
          <a:p>
            <a:r>
              <a:rPr lang="en-IN" dirty="0">
                <a:solidFill>
                  <a:srgbClr val="333333"/>
                </a:solidFill>
                <a:latin typeface="Times New Roman" panose="02020603050405020304" pitchFamily="18" charset="0"/>
                <a:cs typeface="Times New Roman" panose="02020603050405020304" pitchFamily="18" charset="0"/>
              </a:rPr>
              <a:t>A primary key is a special relational database table column (or combination of columns) designated to uniquely identify all table records.</a:t>
            </a:r>
          </a:p>
          <a:p>
            <a:r>
              <a:rPr lang="en-IN" dirty="0">
                <a:solidFill>
                  <a:srgbClr val="333333"/>
                </a:solidFill>
                <a:latin typeface="Times New Roman" panose="02020603050405020304" pitchFamily="18" charset="0"/>
                <a:cs typeface="Times New Roman" panose="02020603050405020304" pitchFamily="18" charset="0"/>
              </a:rPr>
              <a:t>A primary key’s main features are:</a:t>
            </a:r>
          </a:p>
          <a:p>
            <a:pPr>
              <a:buFont typeface="Arial" panose="020B0604020202020204" pitchFamily="34" charset="0"/>
              <a:buChar char="•"/>
            </a:pPr>
            <a:r>
              <a:rPr lang="en-IN" dirty="0">
                <a:solidFill>
                  <a:srgbClr val="333333"/>
                </a:solidFill>
                <a:latin typeface="Times New Roman" panose="02020603050405020304" pitchFamily="18" charset="0"/>
                <a:cs typeface="Times New Roman" panose="02020603050405020304" pitchFamily="18" charset="0"/>
              </a:rPr>
              <a:t>It must contain a unique value for each row of data.</a:t>
            </a:r>
          </a:p>
          <a:p>
            <a:pPr>
              <a:buFont typeface="Arial" panose="020B0604020202020204" pitchFamily="34" charset="0"/>
              <a:buChar char="•"/>
            </a:pPr>
            <a:r>
              <a:rPr lang="en-IN" dirty="0">
                <a:solidFill>
                  <a:srgbClr val="333333"/>
                </a:solidFill>
                <a:latin typeface="Times New Roman" panose="02020603050405020304" pitchFamily="18" charset="0"/>
                <a:cs typeface="Times New Roman" panose="02020603050405020304" pitchFamily="18" charset="0"/>
              </a:rPr>
              <a:t>It cannot contain null values.</a:t>
            </a:r>
          </a:p>
          <a:p>
            <a:r>
              <a:rPr lang="en-IN" dirty="0">
                <a:solidFill>
                  <a:srgbClr val="333333"/>
                </a:solidFill>
                <a:latin typeface="Times New Roman" panose="02020603050405020304" pitchFamily="18" charset="0"/>
                <a:cs typeface="Times New Roman" panose="02020603050405020304" pitchFamily="18" charset="0"/>
              </a:rPr>
              <a:t>A primary key is either an existing table column or a column that is specifically generated by the database according to a defined sequence.</a:t>
            </a:r>
            <a:endParaRPr lang="en-IN" b="0" i="0" dirty="0">
              <a:solidFill>
                <a:srgbClr val="333333"/>
              </a:solidFill>
              <a:effectLst/>
              <a:latin typeface="Times New Roman" panose="02020603050405020304" pitchFamily="18" charset="0"/>
              <a:cs typeface="Times New Roman" panose="02020603050405020304" pitchFamily="18" charset="0"/>
            </a:endParaRPr>
          </a:p>
        </p:txBody>
      </p:sp>
      <p:sp>
        <p:nvSpPr>
          <p:cNvPr id="5" name="Rectangle 4"/>
          <p:cNvSpPr/>
          <p:nvPr/>
        </p:nvSpPr>
        <p:spPr>
          <a:xfrm>
            <a:off x="1558834" y="3507428"/>
            <a:ext cx="10236926" cy="2585323"/>
          </a:xfrm>
          <a:prstGeom prst="rect">
            <a:avLst/>
          </a:prstGeom>
        </p:spPr>
        <p:txBody>
          <a:bodyPr wrap="square">
            <a:spAutoFit/>
          </a:bodyPr>
          <a:lstStyle/>
          <a:p>
            <a:r>
              <a:rPr lang="en-IN" dirty="0">
                <a:solidFill>
                  <a:srgbClr val="000000"/>
                </a:solidFill>
                <a:latin typeface="Times New Roman" panose="02020603050405020304" pitchFamily="18" charset="0"/>
                <a:cs typeface="Times New Roman" panose="02020603050405020304" pitchFamily="18" charset="0"/>
              </a:rPr>
              <a:t>The following SQL creates a PRIMARY KEY on the "ID" column when the "Persons" table is created:</a:t>
            </a:r>
          </a:p>
          <a:p>
            <a:r>
              <a:rPr lang="en-IN" b="1" dirty="0">
                <a:solidFill>
                  <a:srgbClr val="000000"/>
                </a:solidFill>
                <a:latin typeface="Times New Roman" panose="02020603050405020304" pitchFamily="18" charset="0"/>
                <a:cs typeface="Times New Roman" panose="02020603050405020304" pitchFamily="18" charset="0"/>
              </a:rPr>
              <a:t>MySQL:</a:t>
            </a:r>
            <a:endParaRPr lang="en-IN" dirty="0">
              <a:solidFill>
                <a:srgbClr val="000000"/>
              </a:solidFill>
              <a:latin typeface="Times New Roman" panose="02020603050405020304" pitchFamily="18" charset="0"/>
              <a:cs typeface="Times New Roman" panose="02020603050405020304" pitchFamily="18" charset="0"/>
            </a:endParaRPr>
          </a:p>
          <a:p>
            <a:r>
              <a:rPr lang="en-IN" dirty="0">
                <a:solidFill>
                  <a:srgbClr val="0000CD"/>
                </a:solidFill>
                <a:latin typeface="Times New Roman" panose="02020603050405020304" pitchFamily="18" charset="0"/>
                <a:cs typeface="Times New Roman" panose="02020603050405020304" pitchFamily="18" charset="0"/>
              </a:rPr>
              <a:t>CREATE</a:t>
            </a:r>
            <a:r>
              <a:rPr lang="en-IN" dirty="0">
                <a:solidFill>
                  <a:srgbClr val="000000"/>
                </a:solidFill>
                <a:latin typeface="Times New Roman" panose="02020603050405020304" pitchFamily="18" charset="0"/>
                <a:cs typeface="Times New Roman" panose="02020603050405020304" pitchFamily="18" charset="0"/>
              </a:rPr>
              <a:t> </a:t>
            </a:r>
            <a:r>
              <a:rPr lang="en-IN" dirty="0">
                <a:solidFill>
                  <a:srgbClr val="0000CD"/>
                </a:solidFill>
                <a:latin typeface="Times New Roman" panose="02020603050405020304" pitchFamily="18" charset="0"/>
                <a:cs typeface="Times New Roman" panose="02020603050405020304" pitchFamily="18" charset="0"/>
              </a:rPr>
              <a:t>TABLE</a:t>
            </a:r>
            <a:r>
              <a:rPr lang="en-IN" dirty="0">
                <a:solidFill>
                  <a:srgbClr val="000000"/>
                </a:solidFill>
                <a:latin typeface="Times New Roman" panose="02020603050405020304" pitchFamily="18" charset="0"/>
                <a:cs typeface="Times New Roman" panose="02020603050405020304" pitchFamily="18" charset="0"/>
              </a:rPr>
              <a:t> Persons (</a:t>
            </a:r>
            <a:br>
              <a:rPr lang="en-IN" dirty="0">
                <a:solidFill>
                  <a:srgbClr val="000000"/>
                </a:solidFill>
                <a:latin typeface="Times New Roman" panose="02020603050405020304" pitchFamily="18" charset="0"/>
                <a:cs typeface="Times New Roman" panose="02020603050405020304" pitchFamily="18" charset="0"/>
              </a:rPr>
            </a:br>
            <a:r>
              <a:rPr lang="en-IN" dirty="0">
                <a:solidFill>
                  <a:srgbClr val="000000"/>
                </a:solidFill>
                <a:latin typeface="Times New Roman" panose="02020603050405020304" pitchFamily="18" charset="0"/>
                <a:cs typeface="Times New Roman" panose="02020603050405020304" pitchFamily="18" charset="0"/>
              </a:rPr>
              <a:t>    ID </a:t>
            </a:r>
            <a:r>
              <a:rPr lang="en-IN" dirty="0" err="1">
                <a:solidFill>
                  <a:srgbClr val="000000"/>
                </a:solidFill>
                <a:latin typeface="Times New Roman" panose="02020603050405020304" pitchFamily="18" charset="0"/>
                <a:cs typeface="Times New Roman" panose="02020603050405020304" pitchFamily="18" charset="0"/>
              </a:rPr>
              <a:t>int</a:t>
            </a:r>
            <a:r>
              <a:rPr lang="en-IN" dirty="0">
                <a:solidFill>
                  <a:srgbClr val="000000"/>
                </a:solidFill>
                <a:latin typeface="Times New Roman" panose="02020603050405020304" pitchFamily="18" charset="0"/>
                <a:cs typeface="Times New Roman" panose="02020603050405020304" pitchFamily="18" charset="0"/>
              </a:rPr>
              <a:t> </a:t>
            </a:r>
            <a:r>
              <a:rPr lang="en-IN" dirty="0">
                <a:solidFill>
                  <a:srgbClr val="0000CD"/>
                </a:solidFill>
                <a:latin typeface="Times New Roman" panose="02020603050405020304" pitchFamily="18" charset="0"/>
                <a:cs typeface="Times New Roman" panose="02020603050405020304" pitchFamily="18" charset="0"/>
              </a:rPr>
              <a:t>NOT</a:t>
            </a:r>
            <a:r>
              <a:rPr lang="en-IN" dirty="0">
                <a:solidFill>
                  <a:srgbClr val="000000"/>
                </a:solidFill>
                <a:latin typeface="Times New Roman" panose="02020603050405020304" pitchFamily="18" charset="0"/>
                <a:cs typeface="Times New Roman" panose="02020603050405020304" pitchFamily="18" charset="0"/>
              </a:rPr>
              <a:t> </a:t>
            </a:r>
            <a:r>
              <a:rPr lang="en-IN" dirty="0">
                <a:solidFill>
                  <a:srgbClr val="0000CD"/>
                </a:solidFill>
                <a:latin typeface="Times New Roman" panose="02020603050405020304" pitchFamily="18" charset="0"/>
                <a:cs typeface="Times New Roman" panose="02020603050405020304" pitchFamily="18" charset="0"/>
              </a:rPr>
              <a:t>NULL</a:t>
            </a:r>
            <a:r>
              <a:rPr lang="en-IN" dirty="0">
                <a:solidFill>
                  <a:srgbClr val="000000"/>
                </a:solidFill>
                <a:latin typeface="Times New Roman" panose="02020603050405020304" pitchFamily="18" charset="0"/>
                <a:cs typeface="Times New Roman" panose="02020603050405020304" pitchFamily="18" charset="0"/>
              </a:rPr>
              <a:t>,</a:t>
            </a:r>
            <a:br>
              <a:rPr lang="en-IN" dirty="0">
                <a:solidFill>
                  <a:srgbClr val="000000"/>
                </a:solidFill>
                <a:latin typeface="Times New Roman" panose="02020603050405020304" pitchFamily="18" charset="0"/>
                <a:cs typeface="Times New Roman" panose="02020603050405020304" pitchFamily="18" charset="0"/>
              </a:rPr>
            </a:br>
            <a:r>
              <a:rPr lang="en-IN" dirty="0">
                <a:solidFill>
                  <a:srgbClr val="000000"/>
                </a:solidFill>
                <a:latin typeface="Times New Roman" panose="02020603050405020304" pitchFamily="18" charset="0"/>
                <a:cs typeface="Times New Roman" panose="02020603050405020304" pitchFamily="18" charset="0"/>
              </a:rPr>
              <a:t>    </a:t>
            </a:r>
            <a:r>
              <a:rPr lang="en-IN" dirty="0" err="1">
                <a:solidFill>
                  <a:srgbClr val="000000"/>
                </a:solidFill>
                <a:latin typeface="Times New Roman" panose="02020603050405020304" pitchFamily="18" charset="0"/>
                <a:cs typeface="Times New Roman" panose="02020603050405020304" pitchFamily="18" charset="0"/>
              </a:rPr>
              <a:t>LastName</a:t>
            </a:r>
            <a:r>
              <a:rPr lang="en-IN" dirty="0">
                <a:solidFill>
                  <a:srgbClr val="000000"/>
                </a:solidFill>
                <a:latin typeface="Times New Roman" panose="02020603050405020304" pitchFamily="18" charset="0"/>
                <a:cs typeface="Times New Roman" panose="02020603050405020304" pitchFamily="18" charset="0"/>
              </a:rPr>
              <a:t> varchar(255) </a:t>
            </a:r>
            <a:r>
              <a:rPr lang="en-IN" dirty="0">
                <a:solidFill>
                  <a:srgbClr val="0000CD"/>
                </a:solidFill>
                <a:latin typeface="Times New Roman" panose="02020603050405020304" pitchFamily="18" charset="0"/>
                <a:cs typeface="Times New Roman" panose="02020603050405020304" pitchFamily="18" charset="0"/>
              </a:rPr>
              <a:t>NOT</a:t>
            </a:r>
            <a:r>
              <a:rPr lang="en-IN" dirty="0">
                <a:solidFill>
                  <a:srgbClr val="000000"/>
                </a:solidFill>
                <a:latin typeface="Times New Roman" panose="02020603050405020304" pitchFamily="18" charset="0"/>
                <a:cs typeface="Times New Roman" panose="02020603050405020304" pitchFamily="18" charset="0"/>
              </a:rPr>
              <a:t> </a:t>
            </a:r>
            <a:r>
              <a:rPr lang="en-IN" dirty="0">
                <a:solidFill>
                  <a:srgbClr val="0000CD"/>
                </a:solidFill>
                <a:latin typeface="Times New Roman" panose="02020603050405020304" pitchFamily="18" charset="0"/>
                <a:cs typeface="Times New Roman" panose="02020603050405020304" pitchFamily="18" charset="0"/>
              </a:rPr>
              <a:t>NULL</a:t>
            </a:r>
            <a:r>
              <a:rPr lang="en-IN" dirty="0">
                <a:solidFill>
                  <a:srgbClr val="000000"/>
                </a:solidFill>
                <a:latin typeface="Times New Roman" panose="02020603050405020304" pitchFamily="18" charset="0"/>
                <a:cs typeface="Times New Roman" panose="02020603050405020304" pitchFamily="18" charset="0"/>
              </a:rPr>
              <a:t>,</a:t>
            </a:r>
            <a:br>
              <a:rPr lang="en-IN" dirty="0">
                <a:solidFill>
                  <a:srgbClr val="000000"/>
                </a:solidFill>
                <a:latin typeface="Times New Roman" panose="02020603050405020304" pitchFamily="18" charset="0"/>
                <a:cs typeface="Times New Roman" panose="02020603050405020304" pitchFamily="18" charset="0"/>
              </a:rPr>
            </a:br>
            <a:r>
              <a:rPr lang="en-IN" dirty="0">
                <a:solidFill>
                  <a:srgbClr val="000000"/>
                </a:solidFill>
                <a:latin typeface="Times New Roman" panose="02020603050405020304" pitchFamily="18" charset="0"/>
                <a:cs typeface="Times New Roman" panose="02020603050405020304" pitchFamily="18" charset="0"/>
              </a:rPr>
              <a:t>    </a:t>
            </a:r>
            <a:r>
              <a:rPr lang="en-IN" dirty="0" err="1">
                <a:solidFill>
                  <a:srgbClr val="000000"/>
                </a:solidFill>
                <a:latin typeface="Times New Roman" panose="02020603050405020304" pitchFamily="18" charset="0"/>
                <a:cs typeface="Times New Roman" panose="02020603050405020304" pitchFamily="18" charset="0"/>
              </a:rPr>
              <a:t>FirstName</a:t>
            </a:r>
            <a:r>
              <a:rPr lang="en-IN" dirty="0">
                <a:solidFill>
                  <a:srgbClr val="000000"/>
                </a:solidFill>
                <a:latin typeface="Times New Roman" panose="02020603050405020304" pitchFamily="18" charset="0"/>
                <a:cs typeface="Times New Roman" panose="02020603050405020304" pitchFamily="18" charset="0"/>
              </a:rPr>
              <a:t> varchar(255),</a:t>
            </a:r>
            <a:br>
              <a:rPr lang="en-IN" dirty="0">
                <a:solidFill>
                  <a:srgbClr val="000000"/>
                </a:solidFill>
                <a:latin typeface="Times New Roman" panose="02020603050405020304" pitchFamily="18" charset="0"/>
                <a:cs typeface="Times New Roman" panose="02020603050405020304" pitchFamily="18" charset="0"/>
              </a:rPr>
            </a:br>
            <a:r>
              <a:rPr lang="en-IN" dirty="0">
                <a:solidFill>
                  <a:srgbClr val="000000"/>
                </a:solidFill>
                <a:latin typeface="Times New Roman" panose="02020603050405020304" pitchFamily="18" charset="0"/>
                <a:cs typeface="Times New Roman" panose="02020603050405020304" pitchFamily="18" charset="0"/>
              </a:rPr>
              <a:t>    Age </a:t>
            </a:r>
            <a:r>
              <a:rPr lang="en-IN" dirty="0" err="1">
                <a:solidFill>
                  <a:srgbClr val="000000"/>
                </a:solidFill>
                <a:latin typeface="Times New Roman" panose="02020603050405020304" pitchFamily="18" charset="0"/>
                <a:cs typeface="Times New Roman" panose="02020603050405020304" pitchFamily="18" charset="0"/>
              </a:rPr>
              <a:t>int</a:t>
            </a:r>
            <a:r>
              <a:rPr lang="en-IN" dirty="0">
                <a:solidFill>
                  <a:srgbClr val="000000"/>
                </a:solidFill>
                <a:latin typeface="Times New Roman" panose="02020603050405020304" pitchFamily="18" charset="0"/>
                <a:cs typeface="Times New Roman" panose="02020603050405020304" pitchFamily="18" charset="0"/>
              </a:rPr>
              <a:t>,</a:t>
            </a:r>
            <a:br>
              <a:rPr lang="en-IN" dirty="0">
                <a:solidFill>
                  <a:srgbClr val="000000"/>
                </a:solidFill>
                <a:latin typeface="Times New Roman" panose="02020603050405020304" pitchFamily="18" charset="0"/>
                <a:cs typeface="Times New Roman" panose="02020603050405020304" pitchFamily="18" charset="0"/>
              </a:rPr>
            </a:br>
            <a:r>
              <a:rPr lang="en-IN" dirty="0">
                <a:solidFill>
                  <a:srgbClr val="000000"/>
                </a:solidFill>
                <a:latin typeface="Times New Roman" panose="02020603050405020304" pitchFamily="18" charset="0"/>
                <a:cs typeface="Times New Roman" panose="02020603050405020304" pitchFamily="18" charset="0"/>
              </a:rPr>
              <a:t>    </a:t>
            </a:r>
            <a:r>
              <a:rPr lang="en-IN" dirty="0">
                <a:solidFill>
                  <a:srgbClr val="0000CD"/>
                </a:solidFill>
                <a:latin typeface="Times New Roman" panose="02020603050405020304" pitchFamily="18" charset="0"/>
                <a:cs typeface="Times New Roman" panose="02020603050405020304" pitchFamily="18" charset="0"/>
              </a:rPr>
              <a:t>PRIMARY</a:t>
            </a:r>
            <a:r>
              <a:rPr lang="en-IN" dirty="0">
                <a:solidFill>
                  <a:srgbClr val="000000"/>
                </a:solidFill>
                <a:latin typeface="Times New Roman" panose="02020603050405020304" pitchFamily="18" charset="0"/>
                <a:cs typeface="Times New Roman" panose="02020603050405020304" pitchFamily="18" charset="0"/>
              </a:rPr>
              <a:t> </a:t>
            </a:r>
            <a:r>
              <a:rPr lang="en-IN" dirty="0">
                <a:solidFill>
                  <a:srgbClr val="0000CD"/>
                </a:solidFill>
                <a:latin typeface="Times New Roman" panose="02020603050405020304" pitchFamily="18" charset="0"/>
                <a:cs typeface="Times New Roman" panose="02020603050405020304" pitchFamily="18" charset="0"/>
              </a:rPr>
              <a:t>KEY</a:t>
            </a:r>
            <a:r>
              <a:rPr lang="en-IN" dirty="0">
                <a:solidFill>
                  <a:srgbClr val="000000"/>
                </a:solidFill>
                <a:latin typeface="Times New Roman" panose="02020603050405020304" pitchFamily="18" charset="0"/>
                <a:cs typeface="Times New Roman" panose="02020603050405020304" pitchFamily="18" charset="0"/>
              </a:rPr>
              <a:t> (ID)</a:t>
            </a:r>
            <a:r>
              <a:rPr lang="en-IN" dirty="0">
                <a:solidFill>
                  <a:srgbClr val="000000"/>
                </a:solidFill>
                <a:latin typeface="Consolas" panose="020B0609020204030204" pitchFamily="49" charset="0"/>
              </a:rPr>
              <a:t/>
            </a:r>
            <a:br>
              <a:rPr lang="en-IN" dirty="0">
                <a:solidFill>
                  <a:srgbClr val="000000"/>
                </a:solidFill>
                <a:latin typeface="Consolas" panose="020B0609020204030204" pitchFamily="49" charset="0"/>
              </a:rPr>
            </a:br>
            <a:r>
              <a:rPr lang="en-IN" dirty="0">
                <a:solidFill>
                  <a:srgbClr val="000000"/>
                </a:solidFill>
                <a:latin typeface="Consolas" panose="020B0609020204030204" pitchFamily="49" charset="0"/>
              </a:rPr>
              <a:t>);</a:t>
            </a:r>
            <a:endParaRPr lang="en-IN" b="0" i="0" dirty="0">
              <a:solidFill>
                <a:srgbClr val="000000"/>
              </a:solidFill>
              <a:effectLst/>
              <a:latin typeface="Consolas" panose="020B0609020204030204" pitchFamily="49" charset="0"/>
            </a:endParaRPr>
          </a:p>
        </p:txBody>
      </p:sp>
    </p:spTree>
    <p:extLst>
      <p:ext uri="{BB962C8B-B14F-4D97-AF65-F5344CB8AC3E}">
        <p14:creationId xmlns:p14="http://schemas.microsoft.com/office/powerpoint/2010/main" val="31385518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28652" y="694402"/>
            <a:ext cx="9775960" cy="646331"/>
          </a:xfrm>
          <a:prstGeom prst="rect">
            <a:avLst/>
          </a:prstGeom>
        </p:spPr>
        <p:txBody>
          <a:bodyPr wrap="square">
            <a:spAutoFit/>
          </a:bodyPr>
          <a:lstStyle/>
          <a:p>
            <a:r>
              <a:rPr lang="en-IN" dirty="0">
                <a:solidFill>
                  <a:srgbClr val="000000"/>
                </a:solidFill>
                <a:latin typeface="Times New Roman" panose="02020603050405020304" pitchFamily="18" charset="0"/>
                <a:cs typeface="Times New Roman" panose="02020603050405020304" pitchFamily="18" charset="0"/>
              </a:rPr>
              <a:t>To allow naming of a PRIMARY KEY constraint, and for defining a PRIMARY KEY constraint on multiple columns, use the following SQL syntax:</a:t>
            </a:r>
            <a:endParaRPr lang="en-IN" dirty="0">
              <a:latin typeface="Times New Roman" panose="02020603050405020304" pitchFamily="18" charset="0"/>
              <a:cs typeface="Times New Roman" panose="02020603050405020304" pitchFamily="18" charset="0"/>
            </a:endParaRPr>
          </a:p>
        </p:txBody>
      </p:sp>
      <p:sp>
        <p:nvSpPr>
          <p:cNvPr id="5" name="Rectangle 4"/>
          <p:cNvSpPr/>
          <p:nvPr/>
        </p:nvSpPr>
        <p:spPr>
          <a:xfrm>
            <a:off x="1728652" y="1362114"/>
            <a:ext cx="6553199" cy="1923604"/>
          </a:xfrm>
          <a:prstGeom prst="rect">
            <a:avLst/>
          </a:prstGeom>
        </p:spPr>
        <p:txBody>
          <a:bodyPr wrap="square">
            <a:spAutoFit/>
          </a:bodyPr>
          <a:lstStyle/>
          <a:p>
            <a:r>
              <a:rPr lang="en-IN" sz="1700" dirty="0">
                <a:solidFill>
                  <a:srgbClr val="0000CD"/>
                </a:solidFill>
                <a:latin typeface="Times New Roman" panose="02020603050405020304" pitchFamily="18" charset="0"/>
                <a:cs typeface="Times New Roman" panose="02020603050405020304" pitchFamily="18" charset="0"/>
              </a:rPr>
              <a:t>CREATE</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TABLE</a:t>
            </a:r>
            <a:r>
              <a:rPr lang="en-IN" sz="1700" dirty="0">
                <a:solidFill>
                  <a:srgbClr val="000000"/>
                </a:solidFill>
                <a:latin typeface="Times New Roman" panose="02020603050405020304" pitchFamily="18" charset="0"/>
                <a:cs typeface="Times New Roman" panose="02020603050405020304" pitchFamily="18" charset="0"/>
              </a:rPr>
              <a:t> Persons (</a:t>
            </a:r>
            <a:r>
              <a:rPr lang="en-IN" sz="1700" dirty="0">
                <a:latin typeface="Times New Roman" panose="02020603050405020304" pitchFamily="18" charset="0"/>
                <a:cs typeface="Times New Roman" panose="02020603050405020304" pitchFamily="18" charset="0"/>
              </a:rPr>
              <a:t/>
            </a:r>
            <a:br>
              <a:rPr lang="en-IN" sz="1700" dirty="0">
                <a:latin typeface="Times New Roman" panose="02020603050405020304" pitchFamily="18" charset="0"/>
                <a:cs typeface="Times New Roman" panose="02020603050405020304" pitchFamily="18" charset="0"/>
              </a:rPr>
            </a:br>
            <a:r>
              <a:rPr lang="en-IN" sz="1700" dirty="0">
                <a:solidFill>
                  <a:srgbClr val="000000"/>
                </a:solidFill>
                <a:latin typeface="Times New Roman" panose="02020603050405020304" pitchFamily="18" charset="0"/>
                <a:cs typeface="Times New Roman" panose="02020603050405020304" pitchFamily="18" charset="0"/>
              </a:rPr>
              <a:t>    ID </a:t>
            </a:r>
            <a:r>
              <a:rPr lang="en-IN" sz="1700" dirty="0" err="1">
                <a:solidFill>
                  <a:srgbClr val="000000"/>
                </a:solidFill>
                <a:latin typeface="Times New Roman" panose="02020603050405020304" pitchFamily="18" charset="0"/>
                <a:cs typeface="Times New Roman" panose="02020603050405020304" pitchFamily="18" charset="0"/>
              </a:rPr>
              <a:t>int</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NOT</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NULL</a:t>
            </a:r>
            <a:r>
              <a:rPr lang="en-IN" sz="1700" dirty="0">
                <a:solidFill>
                  <a:srgbClr val="000000"/>
                </a:solidFill>
                <a:latin typeface="Times New Roman" panose="02020603050405020304" pitchFamily="18" charset="0"/>
                <a:cs typeface="Times New Roman" panose="02020603050405020304" pitchFamily="18" charset="0"/>
              </a:rPr>
              <a:t>,</a:t>
            </a:r>
            <a:r>
              <a:rPr lang="en-IN" sz="1700" dirty="0">
                <a:latin typeface="Times New Roman" panose="02020603050405020304" pitchFamily="18" charset="0"/>
                <a:cs typeface="Times New Roman" panose="02020603050405020304" pitchFamily="18" charset="0"/>
              </a:rPr>
              <a:t/>
            </a:r>
            <a:br>
              <a:rPr lang="en-IN" sz="1700" dirty="0">
                <a:latin typeface="Times New Roman" panose="02020603050405020304" pitchFamily="18" charset="0"/>
                <a:cs typeface="Times New Roman" panose="02020603050405020304" pitchFamily="18" charset="0"/>
              </a:rPr>
            </a:br>
            <a:r>
              <a:rPr lang="en-IN" sz="1700" dirty="0">
                <a:solidFill>
                  <a:srgbClr val="000000"/>
                </a:solidFill>
                <a:latin typeface="Times New Roman" panose="02020603050405020304" pitchFamily="18" charset="0"/>
                <a:cs typeface="Times New Roman" panose="02020603050405020304" pitchFamily="18" charset="0"/>
              </a:rPr>
              <a:t>    </a:t>
            </a:r>
            <a:r>
              <a:rPr lang="en-IN" sz="1700" dirty="0" err="1">
                <a:solidFill>
                  <a:srgbClr val="000000"/>
                </a:solidFill>
                <a:latin typeface="Times New Roman" panose="02020603050405020304" pitchFamily="18" charset="0"/>
                <a:cs typeface="Times New Roman" panose="02020603050405020304" pitchFamily="18" charset="0"/>
              </a:rPr>
              <a:t>LastName</a:t>
            </a:r>
            <a:r>
              <a:rPr lang="en-IN" sz="1700" dirty="0">
                <a:solidFill>
                  <a:srgbClr val="000000"/>
                </a:solidFill>
                <a:latin typeface="Times New Roman" panose="02020603050405020304" pitchFamily="18" charset="0"/>
                <a:cs typeface="Times New Roman" panose="02020603050405020304" pitchFamily="18" charset="0"/>
              </a:rPr>
              <a:t> varchar(255) </a:t>
            </a:r>
            <a:r>
              <a:rPr lang="en-IN" sz="1700" dirty="0">
                <a:solidFill>
                  <a:srgbClr val="0000CD"/>
                </a:solidFill>
                <a:latin typeface="Times New Roman" panose="02020603050405020304" pitchFamily="18" charset="0"/>
                <a:cs typeface="Times New Roman" panose="02020603050405020304" pitchFamily="18" charset="0"/>
              </a:rPr>
              <a:t>NOT</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NULL</a:t>
            </a:r>
            <a:r>
              <a:rPr lang="en-IN" sz="1700" dirty="0">
                <a:solidFill>
                  <a:srgbClr val="000000"/>
                </a:solidFill>
                <a:latin typeface="Times New Roman" panose="02020603050405020304" pitchFamily="18" charset="0"/>
                <a:cs typeface="Times New Roman" panose="02020603050405020304" pitchFamily="18" charset="0"/>
              </a:rPr>
              <a:t>,</a:t>
            </a:r>
            <a:r>
              <a:rPr lang="en-IN" sz="1700" dirty="0">
                <a:latin typeface="Times New Roman" panose="02020603050405020304" pitchFamily="18" charset="0"/>
                <a:cs typeface="Times New Roman" panose="02020603050405020304" pitchFamily="18" charset="0"/>
              </a:rPr>
              <a:t/>
            </a:r>
            <a:br>
              <a:rPr lang="en-IN" sz="1700" dirty="0">
                <a:latin typeface="Times New Roman" panose="02020603050405020304" pitchFamily="18" charset="0"/>
                <a:cs typeface="Times New Roman" panose="02020603050405020304" pitchFamily="18" charset="0"/>
              </a:rPr>
            </a:br>
            <a:r>
              <a:rPr lang="en-IN" sz="1700" dirty="0">
                <a:solidFill>
                  <a:srgbClr val="000000"/>
                </a:solidFill>
                <a:latin typeface="Times New Roman" panose="02020603050405020304" pitchFamily="18" charset="0"/>
                <a:cs typeface="Times New Roman" panose="02020603050405020304" pitchFamily="18" charset="0"/>
              </a:rPr>
              <a:t>    </a:t>
            </a:r>
            <a:r>
              <a:rPr lang="en-IN" sz="1700" dirty="0" err="1">
                <a:solidFill>
                  <a:srgbClr val="000000"/>
                </a:solidFill>
                <a:latin typeface="Times New Roman" panose="02020603050405020304" pitchFamily="18" charset="0"/>
                <a:cs typeface="Times New Roman" panose="02020603050405020304" pitchFamily="18" charset="0"/>
              </a:rPr>
              <a:t>FirstName</a:t>
            </a:r>
            <a:r>
              <a:rPr lang="en-IN" sz="1700" dirty="0">
                <a:solidFill>
                  <a:srgbClr val="000000"/>
                </a:solidFill>
                <a:latin typeface="Times New Roman" panose="02020603050405020304" pitchFamily="18" charset="0"/>
                <a:cs typeface="Times New Roman" panose="02020603050405020304" pitchFamily="18" charset="0"/>
              </a:rPr>
              <a:t> varchar(255),</a:t>
            </a:r>
            <a:r>
              <a:rPr lang="en-IN" sz="1700" dirty="0">
                <a:latin typeface="Times New Roman" panose="02020603050405020304" pitchFamily="18" charset="0"/>
                <a:cs typeface="Times New Roman" panose="02020603050405020304" pitchFamily="18" charset="0"/>
              </a:rPr>
              <a:t/>
            </a:r>
            <a:br>
              <a:rPr lang="en-IN" sz="1700" dirty="0">
                <a:latin typeface="Times New Roman" panose="02020603050405020304" pitchFamily="18" charset="0"/>
                <a:cs typeface="Times New Roman" panose="02020603050405020304" pitchFamily="18" charset="0"/>
              </a:rPr>
            </a:br>
            <a:r>
              <a:rPr lang="en-IN" sz="1700" dirty="0">
                <a:solidFill>
                  <a:srgbClr val="000000"/>
                </a:solidFill>
                <a:latin typeface="Times New Roman" panose="02020603050405020304" pitchFamily="18" charset="0"/>
                <a:cs typeface="Times New Roman" panose="02020603050405020304" pitchFamily="18" charset="0"/>
              </a:rPr>
              <a:t>    Age </a:t>
            </a:r>
            <a:r>
              <a:rPr lang="en-IN" sz="1700" dirty="0" err="1">
                <a:solidFill>
                  <a:srgbClr val="000000"/>
                </a:solidFill>
                <a:latin typeface="Times New Roman" panose="02020603050405020304" pitchFamily="18" charset="0"/>
                <a:cs typeface="Times New Roman" panose="02020603050405020304" pitchFamily="18" charset="0"/>
              </a:rPr>
              <a:t>int</a:t>
            </a:r>
            <a:r>
              <a:rPr lang="en-IN" sz="1700" dirty="0">
                <a:solidFill>
                  <a:srgbClr val="000000"/>
                </a:solidFill>
                <a:latin typeface="Times New Roman" panose="02020603050405020304" pitchFamily="18" charset="0"/>
                <a:cs typeface="Times New Roman" panose="02020603050405020304" pitchFamily="18" charset="0"/>
              </a:rPr>
              <a:t>,</a:t>
            </a:r>
            <a:r>
              <a:rPr lang="en-IN" sz="1700" dirty="0">
                <a:latin typeface="Times New Roman" panose="02020603050405020304" pitchFamily="18" charset="0"/>
                <a:cs typeface="Times New Roman" panose="02020603050405020304" pitchFamily="18" charset="0"/>
              </a:rPr>
              <a:t/>
            </a:r>
            <a:br>
              <a:rPr lang="en-IN" sz="1700" dirty="0">
                <a:latin typeface="Times New Roman" panose="02020603050405020304" pitchFamily="18" charset="0"/>
                <a:cs typeface="Times New Roman" panose="02020603050405020304" pitchFamily="18" charset="0"/>
              </a:rPr>
            </a:b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CONSTRAINT</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err="1">
                <a:solidFill>
                  <a:srgbClr val="000000"/>
                </a:solidFill>
                <a:latin typeface="Times New Roman" panose="02020603050405020304" pitchFamily="18" charset="0"/>
                <a:cs typeface="Times New Roman" panose="02020603050405020304" pitchFamily="18" charset="0"/>
              </a:rPr>
              <a:t>PK_Person</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PRIMARY</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KEY</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err="1">
                <a:solidFill>
                  <a:srgbClr val="000000"/>
                </a:solidFill>
                <a:latin typeface="Times New Roman" panose="02020603050405020304" pitchFamily="18" charset="0"/>
                <a:cs typeface="Times New Roman" panose="02020603050405020304" pitchFamily="18" charset="0"/>
              </a:rPr>
              <a:t>ID,LastName</a:t>
            </a:r>
            <a:r>
              <a:rPr lang="en-IN" sz="1700" dirty="0">
                <a:solidFill>
                  <a:srgbClr val="000000"/>
                </a:solidFill>
                <a:latin typeface="Times New Roman" panose="02020603050405020304" pitchFamily="18" charset="0"/>
                <a:cs typeface="Times New Roman" panose="02020603050405020304" pitchFamily="18" charset="0"/>
              </a:rPr>
              <a:t>)</a:t>
            </a:r>
            <a:r>
              <a:rPr lang="en-IN" sz="1700" dirty="0">
                <a:latin typeface="Times New Roman" panose="02020603050405020304" pitchFamily="18" charset="0"/>
                <a:cs typeface="Times New Roman" panose="02020603050405020304" pitchFamily="18" charset="0"/>
              </a:rPr>
              <a:t/>
            </a:r>
            <a:br>
              <a:rPr lang="en-IN" sz="1700" dirty="0">
                <a:latin typeface="Times New Roman" panose="02020603050405020304" pitchFamily="18" charset="0"/>
                <a:cs typeface="Times New Roman" panose="02020603050405020304" pitchFamily="18" charset="0"/>
              </a:rPr>
            </a:br>
            <a:r>
              <a:rPr lang="en-IN" sz="1700" dirty="0">
                <a:solidFill>
                  <a:srgbClr val="000000"/>
                </a:solidFill>
                <a:latin typeface="Times New Roman" panose="02020603050405020304" pitchFamily="18" charset="0"/>
                <a:cs typeface="Times New Roman" panose="02020603050405020304" pitchFamily="18" charset="0"/>
              </a:rPr>
              <a:t>);</a:t>
            </a:r>
            <a:endParaRPr lang="en-IN" sz="1700" dirty="0">
              <a:latin typeface="Times New Roman" panose="02020603050405020304" pitchFamily="18" charset="0"/>
              <a:cs typeface="Times New Roman" panose="02020603050405020304" pitchFamily="18" charset="0"/>
            </a:endParaRPr>
          </a:p>
        </p:txBody>
      </p:sp>
      <p:sp>
        <p:nvSpPr>
          <p:cNvPr id="6" name="Rectangle 5"/>
          <p:cNvSpPr/>
          <p:nvPr/>
        </p:nvSpPr>
        <p:spPr>
          <a:xfrm>
            <a:off x="1728652" y="3307099"/>
            <a:ext cx="10315302" cy="1200329"/>
          </a:xfrm>
          <a:prstGeom prst="rect">
            <a:avLst/>
          </a:prstGeom>
        </p:spPr>
        <p:txBody>
          <a:bodyPr wrap="square">
            <a:spAutoFit/>
          </a:bodyPr>
          <a:lstStyle/>
          <a:p>
            <a:r>
              <a:rPr lang="en-IN" b="1" dirty="0">
                <a:solidFill>
                  <a:srgbClr val="000000"/>
                </a:solidFill>
                <a:latin typeface="Times New Roman" panose="02020603050405020304" pitchFamily="18" charset="0"/>
                <a:cs typeface="Times New Roman" panose="02020603050405020304" pitchFamily="18" charset="0"/>
              </a:rPr>
              <a:t>SQL PRIMARY KEY on ALTER </a:t>
            </a:r>
            <a:r>
              <a:rPr lang="en-IN" b="1" dirty="0" smtClean="0">
                <a:solidFill>
                  <a:srgbClr val="000000"/>
                </a:solidFill>
                <a:latin typeface="Times New Roman" panose="02020603050405020304" pitchFamily="18" charset="0"/>
                <a:cs typeface="Times New Roman" panose="02020603050405020304" pitchFamily="18" charset="0"/>
              </a:rPr>
              <a:t>TABLE</a:t>
            </a:r>
          </a:p>
          <a:p>
            <a:r>
              <a:rPr lang="en-IN" dirty="0" smtClean="0">
                <a:solidFill>
                  <a:srgbClr val="000000"/>
                </a:solidFill>
                <a:latin typeface="Times New Roman" panose="02020603050405020304" pitchFamily="18" charset="0"/>
                <a:cs typeface="Times New Roman" panose="02020603050405020304" pitchFamily="18" charset="0"/>
              </a:rPr>
              <a:t>To </a:t>
            </a:r>
            <a:r>
              <a:rPr lang="en-IN" dirty="0">
                <a:solidFill>
                  <a:srgbClr val="000000"/>
                </a:solidFill>
                <a:latin typeface="Times New Roman" panose="02020603050405020304" pitchFamily="18" charset="0"/>
                <a:cs typeface="Times New Roman" panose="02020603050405020304" pitchFamily="18" charset="0"/>
              </a:rPr>
              <a:t>create a PRIMARY KEY constraint on the "ID" column when the table is already created, use the following SQL</a:t>
            </a:r>
            <a:r>
              <a:rPr lang="en-IN" dirty="0" smtClean="0">
                <a:solidFill>
                  <a:srgbClr val="000000"/>
                </a:solidFill>
                <a:latin typeface="Times New Roman" panose="02020603050405020304" pitchFamily="18" charset="0"/>
                <a:cs typeface="Times New Roman" panose="02020603050405020304" pitchFamily="18" charset="0"/>
              </a:rPr>
              <a:t>:</a:t>
            </a:r>
          </a:p>
          <a:p>
            <a:r>
              <a:rPr lang="en-IN" b="1" dirty="0" smtClean="0">
                <a:solidFill>
                  <a:srgbClr val="000000"/>
                </a:solidFill>
                <a:latin typeface="Times New Roman" panose="02020603050405020304" pitchFamily="18" charset="0"/>
                <a:cs typeface="Times New Roman" panose="02020603050405020304" pitchFamily="18" charset="0"/>
              </a:rPr>
              <a:t>MySQL</a:t>
            </a:r>
            <a:endParaRPr lang="en-IN" b="0" i="0" dirty="0">
              <a:solidFill>
                <a:srgbClr val="000000"/>
              </a:solidFill>
              <a:effectLst/>
              <a:latin typeface="Times New Roman" panose="02020603050405020304" pitchFamily="18" charset="0"/>
              <a:cs typeface="Times New Roman" panose="02020603050405020304" pitchFamily="18" charset="0"/>
            </a:endParaRPr>
          </a:p>
        </p:txBody>
      </p:sp>
      <p:sp>
        <p:nvSpPr>
          <p:cNvPr id="7" name="Rectangle 6"/>
          <p:cNvSpPr/>
          <p:nvPr/>
        </p:nvSpPr>
        <p:spPr>
          <a:xfrm>
            <a:off x="1728651" y="4498030"/>
            <a:ext cx="3235234" cy="615553"/>
          </a:xfrm>
          <a:prstGeom prst="rect">
            <a:avLst/>
          </a:prstGeom>
        </p:spPr>
        <p:txBody>
          <a:bodyPr wrap="square">
            <a:spAutoFit/>
          </a:bodyPr>
          <a:lstStyle/>
          <a:p>
            <a:r>
              <a:rPr lang="en-IN" sz="1700" dirty="0">
                <a:solidFill>
                  <a:srgbClr val="0000CD"/>
                </a:solidFill>
                <a:latin typeface="Times New Roman" panose="02020603050405020304" pitchFamily="18" charset="0"/>
                <a:cs typeface="Times New Roman" panose="02020603050405020304" pitchFamily="18" charset="0"/>
              </a:rPr>
              <a:t>ALTER</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TABLE</a:t>
            </a:r>
            <a:r>
              <a:rPr lang="en-IN" sz="1700" dirty="0">
                <a:solidFill>
                  <a:srgbClr val="000000"/>
                </a:solidFill>
                <a:latin typeface="Times New Roman" panose="02020603050405020304" pitchFamily="18" charset="0"/>
                <a:cs typeface="Times New Roman" panose="02020603050405020304" pitchFamily="18" charset="0"/>
              </a:rPr>
              <a:t> Persons</a:t>
            </a:r>
            <a:r>
              <a:rPr lang="en-IN" sz="1700" dirty="0">
                <a:latin typeface="Times New Roman" panose="02020603050405020304" pitchFamily="18" charset="0"/>
                <a:cs typeface="Times New Roman" panose="02020603050405020304" pitchFamily="18" charset="0"/>
              </a:rPr>
              <a:t/>
            </a:r>
            <a:br>
              <a:rPr lang="en-IN" sz="1700" dirty="0">
                <a:latin typeface="Times New Roman" panose="02020603050405020304" pitchFamily="18" charset="0"/>
                <a:cs typeface="Times New Roman" panose="02020603050405020304" pitchFamily="18" charset="0"/>
              </a:rPr>
            </a:br>
            <a:r>
              <a:rPr lang="en-IN" sz="1700" dirty="0">
                <a:solidFill>
                  <a:srgbClr val="0000CD"/>
                </a:solidFill>
                <a:latin typeface="Times New Roman" panose="02020603050405020304" pitchFamily="18" charset="0"/>
                <a:cs typeface="Times New Roman" panose="02020603050405020304" pitchFamily="18" charset="0"/>
              </a:rPr>
              <a:t>ADD</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PRIMARY</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KEY</a:t>
            </a:r>
            <a:r>
              <a:rPr lang="en-IN" sz="1700" dirty="0">
                <a:solidFill>
                  <a:srgbClr val="000000"/>
                </a:solidFill>
                <a:latin typeface="Times New Roman" panose="02020603050405020304" pitchFamily="18" charset="0"/>
                <a:cs typeface="Times New Roman" panose="02020603050405020304" pitchFamily="18" charset="0"/>
              </a:rPr>
              <a:t> (ID);</a:t>
            </a:r>
            <a:endParaRPr lang="en-IN" sz="1700" dirty="0">
              <a:latin typeface="Times New Roman" panose="02020603050405020304" pitchFamily="18" charset="0"/>
              <a:cs typeface="Times New Roman" panose="02020603050405020304" pitchFamily="18" charset="0"/>
            </a:endParaRPr>
          </a:p>
        </p:txBody>
      </p:sp>
      <p:sp>
        <p:nvSpPr>
          <p:cNvPr id="8" name="Rectangle 7"/>
          <p:cNvSpPr/>
          <p:nvPr/>
        </p:nvSpPr>
        <p:spPr>
          <a:xfrm>
            <a:off x="1728651" y="5281158"/>
            <a:ext cx="10210799" cy="877163"/>
          </a:xfrm>
          <a:prstGeom prst="rect">
            <a:avLst/>
          </a:prstGeom>
        </p:spPr>
        <p:txBody>
          <a:bodyPr wrap="square">
            <a:spAutoFit/>
          </a:bodyPr>
          <a:lstStyle/>
          <a:p>
            <a:r>
              <a:rPr lang="en-IN" sz="1700" dirty="0">
                <a:solidFill>
                  <a:srgbClr val="000000"/>
                </a:solidFill>
                <a:latin typeface="Times New Roman" panose="02020603050405020304" pitchFamily="18" charset="0"/>
                <a:cs typeface="Times New Roman" panose="02020603050405020304" pitchFamily="18" charset="0"/>
              </a:rPr>
              <a:t>To allow naming of a PRIMARY KEY constraint, and for defining a PRIMARY KEY constraint on multiple columns, use the following SQL syntax:</a:t>
            </a:r>
          </a:p>
          <a:p>
            <a:r>
              <a:rPr lang="en-IN" sz="1700" b="1" dirty="0">
                <a:solidFill>
                  <a:srgbClr val="000000"/>
                </a:solidFill>
                <a:latin typeface="Times New Roman" panose="02020603050405020304" pitchFamily="18" charset="0"/>
                <a:cs typeface="Times New Roman" panose="02020603050405020304" pitchFamily="18" charset="0"/>
              </a:rPr>
              <a:t>MySQL</a:t>
            </a:r>
            <a:endParaRPr lang="en-IN" sz="1700" b="0" i="0" dirty="0">
              <a:solidFill>
                <a:srgbClr val="000000"/>
              </a:solidFill>
              <a:effectLst/>
              <a:latin typeface="Times New Roman" panose="02020603050405020304" pitchFamily="18" charset="0"/>
              <a:cs typeface="Times New Roman" panose="02020603050405020304" pitchFamily="18" charset="0"/>
            </a:endParaRPr>
          </a:p>
        </p:txBody>
      </p:sp>
      <p:sp>
        <p:nvSpPr>
          <p:cNvPr id="9" name="Rectangle 8"/>
          <p:cNvSpPr/>
          <p:nvPr/>
        </p:nvSpPr>
        <p:spPr>
          <a:xfrm>
            <a:off x="1728651" y="6166017"/>
            <a:ext cx="6096000" cy="615553"/>
          </a:xfrm>
          <a:prstGeom prst="rect">
            <a:avLst/>
          </a:prstGeom>
        </p:spPr>
        <p:txBody>
          <a:bodyPr>
            <a:spAutoFit/>
          </a:bodyPr>
          <a:lstStyle/>
          <a:p>
            <a:r>
              <a:rPr lang="en-IN" sz="1700" dirty="0">
                <a:solidFill>
                  <a:srgbClr val="0000CD"/>
                </a:solidFill>
                <a:latin typeface="Times New Roman" panose="02020603050405020304" pitchFamily="18" charset="0"/>
                <a:cs typeface="Times New Roman" panose="02020603050405020304" pitchFamily="18" charset="0"/>
              </a:rPr>
              <a:t>ALTER</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TABLE</a:t>
            </a:r>
            <a:r>
              <a:rPr lang="en-IN" sz="1700" dirty="0">
                <a:solidFill>
                  <a:srgbClr val="000000"/>
                </a:solidFill>
                <a:latin typeface="Times New Roman" panose="02020603050405020304" pitchFamily="18" charset="0"/>
                <a:cs typeface="Times New Roman" panose="02020603050405020304" pitchFamily="18" charset="0"/>
              </a:rPr>
              <a:t> Persons</a:t>
            </a:r>
            <a:r>
              <a:rPr lang="en-IN" sz="1700" dirty="0">
                <a:latin typeface="Times New Roman" panose="02020603050405020304" pitchFamily="18" charset="0"/>
                <a:cs typeface="Times New Roman" panose="02020603050405020304" pitchFamily="18" charset="0"/>
              </a:rPr>
              <a:t/>
            </a:r>
            <a:br>
              <a:rPr lang="en-IN" sz="1700" dirty="0">
                <a:latin typeface="Times New Roman" panose="02020603050405020304" pitchFamily="18" charset="0"/>
                <a:cs typeface="Times New Roman" panose="02020603050405020304" pitchFamily="18" charset="0"/>
              </a:rPr>
            </a:br>
            <a:r>
              <a:rPr lang="en-IN" sz="1700" dirty="0">
                <a:solidFill>
                  <a:srgbClr val="0000CD"/>
                </a:solidFill>
                <a:latin typeface="Times New Roman" panose="02020603050405020304" pitchFamily="18" charset="0"/>
                <a:cs typeface="Times New Roman" panose="02020603050405020304" pitchFamily="18" charset="0"/>
              </a:rPr>
              <a:t>ADD</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CONSTRAINT</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err="1">
                <a:solidFill>
                  <a:srgbClr val="000000"/>
                </a:solidFill>
                <a:latin typeface="Times New Roman" panose="02020603050405020304" pitchFamily="18" charset="0"/>
                <a:cs typeface="Times New Roman" panose="02020603050405020304" pitchFamily="18" charset="0"/>
              </a:rPr>
              <a:t>PK_Person</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PRIMARY</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a:solidFill>
                  <a:srgbClr val="0000CD"/>
                </a:solidFill>
                <a:latin typeface="Times New Roman" panose="02020603050405020304" pitchFamily="18" charset="0"/>
                <a:cs typeface="Times New Roman" panose="02020603050405020304" pitchFamily="18" charset="0"/>
              </a:rPr>
              <a:t>KEY</a:t>
            </a:r>
            <a:r>
              <a:rPr lang="en-IN" sz="1700" dirty="0">
                <a:solidFill>
                  <a:srgbClr val="000000"/>
                </a:solidFill>
                <a:latin typeface="Times New Roman" panose="02020603050405020304" pitchFamily="18" charset="0"/>
                <a:cs typeface="Times New Roman" panose="02020603050405020304" pitchFamily="18" charset="0"/>
              </a:rPr>
              <a:t> (</a:t>
            </a:r>
            <a:r>
              <a:rPr lang="en-IN" sz="1700" dirty="0" err="1">
                <a:solidFill>
                  <a:srgbClr val="000000"/>
                </a:solidFill>
                <a:latin typeface="Times New Roman" panose="02020603050405020304" pitchFamily="18" charset="0"/>
                <a:cs typeface="Times New Roman" panose="02020603050405020304" pitchFamily="18" charset="0"/>
              </a:rPr>
              <a:t>ID,LastName</a:t>
            </a:r>
            <a:r>
              <a:rPr lang="en-IN" sz="1700" dirty="0">
                <a:solidFill>
                  <a:srgbClr val="000000"/>
                </a:solidFill>
                <a:latin typeface="Times New Roman" panose="02020603050405020304" pitchFamily="18" charset="0"/>
                <a:cs typeface="Times New Roman" panose="02020603050405020304" pitchFamily="18" charset="0"/>
              </a:rPr>
              <a:t>);</a:t>
            </a:r>
            <a:endParaRPr lang="en-IN" sz="1700" dirty="0">
              <a:latin typeface="Times New Roman" panose="02020603050405020304" pitchFamily="18" charset="0"/>
              <a:cs typeface="Times New Roman" panose="02020603050405020304" pitchFamily="18" charset="0"/>
            </a:endParaRPr>
          </a:p>
        </p:txBody>
      </p:sp>
      <p:sp>
        <p:nvSpPr>
          <p:cNvPr id="10" name="Title 1"/>
          <p:cNvSpPr>
            <a:spLocks noGrp="1"/>
          </p:cNvSpPr>
          <p:nvPr>
            <p:ph type="title"/>
          </p:nvPr>
        </p:nvSpPr>
        <p:spPr>
          <a:xfrm>
            <a:off x="5367718" y="0"/>
            <a:ext cx="2932663" cy="564610"/>
          </a:xfrm>
        </p:spPr>
        <p:txBody>
          <a:bodyPr>
            <a:noAutofit/>
          </a:bodyPr>
          <a:lstStyle/>
          <a:p>
            <a:r>
              <a:rPr lang="en-IN" sz="3200" b="1" dirty="0" smtClean="0">
                <a:latin typeface="Times New Roman" panose="02020603050405020304" pitchFamily="18" charset="0"/>
                <a:cs typeface="Times New Roman" panose="02020603050405020304" pitchFamily="18" charset="0"/>
              </a:rPr>
              <a:t>Primary Key</a:t>
            </a:r>
            <a:endParaRPr lang="en-IN"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67361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59279" y="905920"/>
            <a:ext cx="9035143" cy="2308324"/>
          </a:xfrm>
          <a:prstGeom prst="rect">
            <a:avLst/>
          </a:prstGeom>
        </p:spPr>
        <p:txBody>
          <a:bodyPr wrap="square">
            <a:spAutoFit/>
          </a:bodyPr>
          <a:lstStyle/>
          <a:p>
            <a:r>
              <a:rPr lang="en-IN" dirty="0">
                <a:solidFill>
                  <a:srgbClr val="000000"/>
                </a:solidFill>
                <a:latin typeface="Times New Roman" panose="02020603050405020304" pitchFamily="18" charset="0"/>
                <a:cs typeface="Times New Roman" panose="02020603050405020304" pitchFamily="18" charset="0"/>
              </a:rPr>
              <a:t>DROP a PRIMARY KEY </a:t>
            </a:r>
            <a:r>
              <a:rPr lang="en-IN" dirty="0" smtClean="0">
                <a:solidFill>
                  <a:srgbClr val="000000"/>
                </a:solidFill>
                <a:latin typeface="Times New Roman" panose="02020603050405020304" pitchFamily="18" charset="0"/>
                <a:cs typeface="Times New Roman" panose="02020603050405020304" pitchFamily="18" charset="0"/>
              </a:rPr>
              <a:t>Constraint</a:t>
            </a:r>
          </a:p>
          <a:p>
            <a:endParaRPr lang="en-IN" dirty="0">
              <a:solidFill>
                <a:srgbClr val="000000"/>
              </a:solidFill>
              <a:latin typeface="Times New Roman" panose="02020603050405020304" pitchFamily="18" charset="0"/>
              <a:cs typeface="Times New Roman" panose="02020603050405020304" pitchFamily="18" charset="0"/>
            </a:endParaRPr>
          </a:p>
          <a:p>
            <a:r>
              <a:rPr lang="en-IN" dirty="0">
                <a:solidFill>
                  <a:srgbClr val="000000"/>
                </a:solidFill>
                <a:latin typeface="Times New Roman" panose="02020603050405020304" pitchFamily="18" charset="0"/>
                <a:cs typeface="Times New Roman" panose="02020603050405020304" pitchFamily="18" charset="0"/>
              </a:rPr>
              <a:t>To drop a PRIMARY KEY constraint, use the following SQL</a:t>
            </a:r>
            <a:r>
              <a:rPr lang="en-IN" dirty="0" smtClean="0">
                <a:solidFill>
                  <a:srgbClr val="000000"/>
                </a:solidFill>
                <a:latin typeface="Times New Roman" panose="02020603050405020304" pitchFamily="18" charset="0"/>
                <a:cs typeface="Times New Roman" panose="02020603050405020304" pitchFamily="18" charset="0"/>
              </a:rPr>
              <a:t>:</a:t>
            </a:r>
          </a:p>
          <a:p>
            <a:endParaRPr lang="en-IN" dirty="0">
              <a:solidFill>
                <a:srgbClr val="000000"/>
              </a:solidFill>
              <a:latin typeface="Times New Roman" panose="02020603050405020304" pitchFamily="18" charset="0"/>
              <a:cs typeface="Times New Roman" panose="02020603050405020304" pitchFamily="18" charset="0"/>
            </a:endParaRPr>
          </a:p>
          <a:p>
            <a:r>
              <a:rPr lang="en-IN" b="1" dirty="0">
                <a:solidFill>
                  <a:srgbClr val="000000"/>
                </a:solidFill>
                <a:latin typeface="Times New Roman" panose="02020603050405020304" pitchFamily="18" charset="0"/>
                <a:cs typeface="Times New Roman" panose="02020603050405020304" pitchFamily="18" charset="0"/>
              </a:rPr>
              <a:t>MySQL</a:t>
            </a:r>
            <a:r>
              <a:rPr lang="en-IN" b="1" dirty="0" smtClean="0">
                <a:solidFill>
                  <a:srgbClr val="000000"/>
                </a:solidFill>
                <a:latin typeface="Times New Roman" panose="02020603050405020304" pitchFamily="18" charset="0"/>
                <a:cs typeface="Times New Roman" panose="02020603050405020304" pitchFamily="18" charset="0"/>
              </a:rPr>
              <a:t>:</a:t>
            </a:r>
          </a:p>
          <a:p>
            <a:endParaRPr lang="en-IN" dirty="0">
              <a:solidFill>
                <a:srgbClr val="000000"/>
              </a:solidFill>
              <a:latin typeface="Times New Roman" panose="02020603050405020304" pitchFamily="18" charset="0"/>
              <a:cs typeface="Times New Roman" panose="02020603050405020304" pitchFamily="18" charset="0"/>
            </a:endParaRPr>
          </a:p>
          <a:p>
            <a:r>
              <a:rPr lang="en-IN" dirty="0">
                <a:solidFill>
                  <a:srgbClr val="0000CD"/>
                </a:solidFill>
                <a:latin typeface="Times New Roman" panose="02020603050405020304" pitchFamily="18" charset="0"/>
                <a:cs typeface="Times New Roman" panose="02020603050405020304" pitchFamily="18" charset="0"/>
              </a:rPr>
              <a:t>ALTER</a:t>
            </a:r>
            <a:r>
              <a:rPr lang="en-IN" dirty="0">
                <a:solidFill>
                  <a:srgbClr val="000000"/>
                </a:solidFill>
                <a:latin typeface="Times New Roman" panose="02020603050405020304" pitchFamily="18" charset="0"/>
                <a:cs typeface="Times New Roman" panose="02020603050405020304" pitchFamily="18" charset="0"/>
              </a:rPr>
              <a:t> </a:t>
            </a:r>
            <a:r>
              <a:rPr lang="en-IN" dirty="0">
                <a:solidFill>
                  <a:srgbClr val="0000CD"/>
                </a:solidFill>
                <a:latin typeface="Times New Roman" panose="02020603050405020304" pitchFamily="18" charset="0"/>
                <a:cs typeface="Times New Roman" panose="02020603050405020304" pitchFamily="18" charset="0"/>
              </a:rPr>
              <a:t>TABLE</a:t>
            </a:r>
            <a:r>
              <a:rPr lang="en-IN" dirty="0">
                <a:solidFill>
                  <a:srgbClr val="000000"/>
                </a:solidFill>
                <a:latin typeface="Times New Roman" panose="02020603050405020304" pitchFamily="18" charset="0"/>
                <a:cs typeface="Times New Roman" panose="02020603050405020304" pitchFamily="18" charset="0"/>
              </a:rPr>
              <a:t> Persons</a:t>
            </a:r>
            <a:br>
              <a:rPr lang="en-IN" dirty="0">
                <a:solidFill>
                  <a:srgbClr val="000000"/>
                </a:solidFill>
                <a:latin typeface="Times New Roman" panose="02020603050405020304" pitchFamily="18" charset="0"/>
                <a:cs typeface="Times New Roman" panose="02020603050405020304" pitchFamily="18" charset="0"/>
              </a:rPr>
            </a:br>
            <a:r>
              <a:rPr lang="en-IN" dirty="0">
                <a:solidFill>
                  <a:srgbClr val="0000CD"/>
                </a:solidFill>
                <a:latin typeface="Times New Roman" panose="02020603050405020304" pitchFamily="18" charset="0"/>
                <a:cs typeface="Times New Roman" panose="02020603050405020304" pitchFamily="18" charset="0"/>
              </a:rPr>
              <a:t>DROP</a:t>
            </a:r>
            <a:r>
              <a:rPr lang="en-IN" dirty="0">
                <a:solidFill>
                  <a:srgbClr val="000000"/>
                </a:solidFill>
                <a:latin typeface="Times New Roman" panose="02020603050405020304" pitchFamily="18" charset="0"/>
                <a:cs typeface="Times New Roman" panose="02020603050405020304" pitchFamily="18" charset="0"/>
              </a:rPr>
              <a:t> </a:t>
            </a:r>
            <a:r>
              <a:rPr lang="en-IN" dirty="0">
                <a:solidFill>
                  <a:srgbClr val="0000CD"/>
                </a:solidFill>
                <a:latin typeface="Times New Roman" panose="02020603050405020304" pitchFamily="18" charset="0"/>
                <a:cs typeface="Times New Roman" panose="02020603050405020304" pitchFamily="18" charset="0"/>
              </a:rPr>
              <a:t>PRIMARY</a:t>
            </a:r>
            <a:r>
              <a:rPr lang="en-IN" dirty="0">
                <a:solidFill>
                  <a:srgbClr val="000000"/>
                </a:solidFill>
                <a:latin typeface="Times New Roman" panose="02020603050405020304" pitchFamily="18" charset="0"/>
                <a:cs typeface="Times New Roman" panose="02020603050405020304" pitchFamily="18" charset="0"/>
              </a:rPr>
              <a:t> </a:t>
            </a:r>
            <a:r>
              <a:rPr lang="en-IN" dirty="0">
                <a:solidFill>
                  <a:srgbClr val="0000CD"/>
                </a:solidFill>
                <a:latin typeface="Times New Roman" panose="02020603050405020304" pitchFamily="18" charset="0"/>
                <a:cs typeface="Times New Roman" panose="02020603050405020304" pitchFamily="18" charset="0"/>
              </a:rPr>
              <a:t>KEY</a:t>
            </a:r>
            <a:r>
              <a:rPr lang="en-IN" dirty="0">
                <a:solidFill>
                  <a:srgbClr val="000000"/>
                </a:solidFill>
                <a:latin typeface="Times New Roman" panose="02020603050405020304" pitchFamily="18" charset="0"/>
                <a:cs typeface="Times New Roman" panose="02020603050405020304" pitchFamily="18" charset="0"/>
              </a:rPr>
              <a:t>;</a:t>
            </a:r>
            <a:endParaRPr lang="en-IN" b="0" i="0" dirty="0">
              <a:solidFill>
                <a:srgbClr val="000000"/>
              </a:solidFill>
              <a:effectLst/>
              <a:latin typeface="Times New Roman" panose="02020603050405020304" pitchFamily="18" charset="0"/>
              <a:cs typeface="Times New Roman" panose="02020603050405020304" pitchFamily="18" charset="0"/>
            </a:endParaRPr>
          </a:p>
        </p:txBody>
      </p:sp>
      <p:sp>
        <p:nvSpPr>
          <p:cNvPr id="3" name="Title 1"/>
          <p:cNvSpPr>
            <a:spLocks noGrp="1"/>
          </p:cNvSpPr>
          <p:nvPr>
            <p:ph type="title"/>
          </p:nvPr>
        </p:nvSpPr>
        <p:spPr>
          <a:xfrm>
            <a:off x="5349189" y="0"/>
            <a:ext cx="2932663" cy="564610"/>
          </a:xfrm>
        </p:spPr>
        <p:txBody>
          <a:bodyPr>
            <a:noAutofit/>
          </a:bodyPr>
          <a:lstStyle/>
          <a:p>
            <a:r>
              <a:rPr lang="en-IN" sz="3200" b="1" dirty="0" smtClean="0">
                <a:latin typeface="Times New Roman" panose="02020603050405020304" pitchFamily="18" charset="0"/>
                <a:cs typeface="Times New Roman" panose="02020603050405020304" pitchFamily="18" charset="0"/>
              </a:rPr>
              <a:t>Primary Key</a:t>
            </a:r>
            <a:endParaRPr lang="en-IN"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44262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4958" y="967430"/>
            <a:ext cx="10432869" cy="3693319"/>
          </a:xfrm>
          <a:prstGeom prst="rect">
            <a:avLst/>
          </a:prstGeom>
        </p:spPr>
        <p:txBody>
          <a:bodyPr wrap="square">
            <a:spAutoFit/>
          </a:bodyPr>
          <a:lstStyle/>
          <a:p>
            <a:endParaRPr lang="en-IN" b="1" u="sng" dirty="0">
              <a:solidFill>
                <a:srgbClr val="222222"/>
              </a:solidFill>
              <a:latin typeface="Times New Roman" panose="02020603050405020304" pitchFamily="18" charset="0"/>
              <a:cs typeface="Times New Roman" panose="02020603050405020304" pitchFamily="18" charset="0"/>
            </a:endParaRPr>
          </a:p>
          <a:p>
            <a:r>
              <a:rPr lang="en-IN" dirty="0">
                <a:solidFill>
                  <a:srgbClr val="222222"/>
                </a:solidFill>
                <a:latin typeface="Times New Roman" panose="02020603050405020304" pitchFamily="18" charset="0"/>
                <a:cs typeface="Times New Roman" panose="02020603050405020304" pitchFamily="18" charset="0"/>
              </a:rPr>
              <a:t>Database Design is a collection of processes that facilitate the designing, development, implementation and maintenance of enterprise data management systems</a:t>
            </a:r>
          </a:p>
          <a:p>
            <a:r>
              <a:rPr lang="en-IN" dirty="0">
                <a:solidFill>
                  <a:srgbClr val="222222"/>
                </a:solidFill>
                <a:latin typeface="Times New Roman" panose="02020603050405020304" pitchFamily="18" charset="0"/>
                <a:cs typeface="Times New Roman" panose="02020603050405020304" pitchFamily="18" charset="0"/>
              </a:rPr>
              <a:t>It helps produce  database systems</a:t>
            </a:r>
          </a:p>
          <a:p>
            <a:pPr>
              <a:buFont typeface="+mj-lt"/>
              <a:buAutoNum type="arabicPeriod"/>
            </a:pPr>
            <a:r>
              <a:rPr lang="en-IN" dirty="0">
                <a:solidFill>
                  <a:srgbClr val="222222"/>
                </a:solidFill>
                <a:latin typeface="Times New Roman" panose="02020603050405020304" pitchFamily="18" charset="0"/>
                <a:cs typeface="Times New Roman" panose="02020603050405020304" pitchFamily="18" charset="0"/>
              </a:rPr>
              <a:t>That meet the requirements of the users</a:t>
            </a:r>
          </a:p>
          <a:p>
            <a:pPr>
              <a:buFont typeface="+mj-lt"/>
              <a:buAutoNum type="arabicPeriod"/>
            </a:pPr>
            <a:r>
              <a:rPr lang="en-IN" dirty="0">
                <a:solidFill>
                  <a:srgbClr val="222222"/>
                </a:solidFill>
                <a:latin typeface="Times New Roman" panose="02020603050405020304" pitchFamily="18" charset="0"/>
                <a:cs typeface="Times New Roman" panose="02020603050405020304" pitchFamily="18" charset="0"/>
              </a:rPr>
              <a:t>Have high performance.</a:t>
            </a:r>
          </a:p>
          <a:p>
            <a:r>
              <a:rPr lang="en-IN" dirty="0">
                <a:latin typeface="Times New Roman" panose="02020603050405020304" pitchFamily="18" charset="0"/>
                <a:cs typeface="Times New Roman" panose="02020603050405020304" pitchFamily="18" charset="0"/>
              </a:rPr>
              <a:t/>
            </a:r>
            <a:br>
              <a:rPr lang="en-IN" dirty="0">
                <a:latin typeface="Times New Roman" panose="02020603050405020304" pitchFamily="18" charset="0"/>
                <a:cs typeface="Times New Roman" panose="02020603050405020304" pitchFamily="18" charset="0"/>
              </a:rPr>
            </a:br>
            <a:r>
              <a:rPr lang="en-IN" dirty="0">
                <a:solidFill>
                  <a:srgbClr val="222222"/>
                </a:solidFill>
                <a:latin typeface="Times New Roman" panose="02020603050405020304" pitchFamily="18" charset="0"/>
                <a:cs typeface="Times New Roman" panose="02020603050405020304" pitchFamily="18" charset="0"/>
              </a:rPr>
              <a:t>The main objectives of database designing are to produce logical and physical designs models of the proposed database system.</a:t>
            </a:r>
          </a:p>
          <a:p>
            <a:r>
              <a:rPr lang="en-IN" dirty="0">
                <a:solidFill>
                  <a:srgbClr val="222222"/>
                </a:solidFill>
                <a:latin typeface="Times New Roman" panose="02020603050405020304" pitchFamily="18" charset="0"/>
                <a:cs typeface="Times New Roman" panose="02020603050405020304" pitchFamily="18" charset="0"/>
              </a:rPr>
              <a:t> The logical model concentrates on the data requirements and the data to be stored independent of physical considerations. It does not concern itself with how the data will be stored or where it will be stored physically.</a:t>
            </a:r>
          </a:p>
          <a:p>
            <a:r>
              <a:rPr lang="en-IN" dirty="0">
                <a:solidFill>
                  <a:srgbClr val="222222"/>
                </a:solidFill>
                <a:latin typeface="Times New Roman" panose="02020603050405020304" pitchFamily="18" charset="0"/>
                <a:cs typeface="Times New Roman" panose="02020603050405020304" pitchFamily="18" charset="0"/>
              </a:rPr>
              <a:t> The physical data design model involves translating the logical design of the database onto physical media using hardware resources and software systems such as database management systems (DBMS).</a:t>
            </a:r>
            <a:endParaRPr lang="en-IN" b="0" i="0" dirty="0">
              <a:solidFill>
                <a:srgbClr val="222222"/>
              </a:solidFill>
              <a:effectLst/>
              <a:latin typeface="Times New Roman" panose="02020603050405020304" pitchFamily="18" charset="0"/>
              <a:cs typeface="Times New Roman" panose="02020603050405020304" pitchFamily="18" charset="0"/>
            </a:endParaRPr>
          </a:p>
        </p:txBody>
      </p:sp>
      <p:sp>
        <p:nvSpPr>
          <p:cNvPr id="5" name="Rectangle 4"/>
          <p:cNvSpPr/>
          <p:nvPr/>
        </p:nvSpPr>
        <p:spPr>
          <a:xfrm>
            <a:off x="1650273" y="4767931"/>
            <a:ext cx="10302241" cy="1754326"/>
          </a:xfrm>
          <a:prstGeom prst="rect">
            <a:avLst/>
          </a:prstGeom>
        </p:spPr>
        <p:txBody>
          <a:bodyPr wrap="square">
            <a:spAutoFit/>
          </a:bodyPr>
          <a:lstStyle/>
          <a:p>
            <a:r>
              <a:rPr lang="en-IN" b="1" dirty="0" smtClean="0">
                <a:solidFill>
                  <a:srgbClr val="222222"/>
                </a:solidFill>
                <a:latin typeface="Times New Roman" panose="02020603050405020304" pitchFamily="18" charset="0"/>
                <a:cs typeface="Times New Roman" panose="02020603050405020304" pitchFamily="18" charset="0"/>
              </a:rPr>
              <a:t>Why Database Design is Important ?</a:t>
            </a:r>
          </a:p>
          <a:p>
            <a:endParaRPr lang="en-IN" b="1" dirty="0">
              <a:solidFill>
                <a:srgbClr val="222222"/>
              </a:solidFill>
              <a:latin typeface="Times New Roman" panose="02020603050405020304" pitchFamily="18" charset="0"/>
              <a:cs typeface="Times New Roman" panose="02020603050405020304" pitchFamily="18" charset="0"/>
            </a:endParaRPr>
          </a:p>
          <a:p>
            <a:r>
              <a:rPr lang="en-IN" dirty="0">
                <a:solidFill>
                  <a:srgbClr val="222222"/>
                </a:solidFill>
                <a:latin typeface="Times New Roman" panose="02020603050405020304" pitchFamily="18" charset="0"/>
                <a:cs typeface="Times New Roman" panose="02020603050405020304" pitchFamily="18" charset="0"/>
              </a:rPr>
              <a:t>Database designing is crucial to </a:t>
            </a:r>
            <a:r>
              <a:rPr lang="en-IN" b="1" dirty="0">
                <a:solidFill>
                  <a:srgbClr val="222222"/>
                </a:solidFill>
                <a:latin typeface="Times New Roman" panose="02020603050405020304" pitchFamily="18" charset="0"/>
                <a:cs typeface="Times New Roman" panose="02020603050405020304" pitchFamily="18" charset="0"/>
              </a:rPr>
              <a:t>high performance</a:t>
            </a:r>
            <a:r>
              <a:rPr lang="en-IN" dirty="0">
                <a:solidFill>
                  <a:srgbClr val="222222"/>
                </a:solidFill>
                <a:latin typeface="Times New Roman" panose="02020603050405020304" pitchFamily="18" charset="0"/>
                <a:cs typeface="Times New Roman" panose="02020603050405020304" pitchFamily="18" charset="0"/>
              </a:rPr>
              <a:t> database system.</a:t>
            </a:r>
          </a:p>
          <a:p>
            <a:r>
              <a:rPr lang="en-IN" dirty="0">
                <a:solidFill>
                  <a:srgbClr val="222222"/>
                </a:solidFill>
                <a:latin typeface="Times New Roman" panose="02020603050405020304" pitchFamily="18" charset="0"/>
                <a:cs typeface="Times New Roman" panose="02020603050405020304" pitchFamily="18" charset="0"/>
              </a:rPr>
              <a:t>  Apart from improving the performance, properly designed database are easy to maintain, improve data consistency and are cost effective in terms of disk storage space.</a:t>
            </a:r>
          </a:p>
          <a:p>
            <a:r>
              <a:rPr lang="en-IN" dirty="0">
                <a:solidFill>
                  <a:srgbClr val="222222"/>
                </a:solidFill>
                <a:latin typeface="Times New Roman" panose="02020603050405020304" pitchFamily="18" charset="0"/>
                <a:cs typeface="Times New Roman" panose="02020603050405020304" pitchFamily="18" charset="0"/>
              </a:rPr>
              <a:t>Note , the genius of a database is in its design . Data operations using SQL is relatively simple</a:t>
            </a:r>
            <a:endParaRPr lang="en-IN" b="0" i="0" dirty="0">
              <a:solidFill>
                <a:srgbClr val="222222"/>
              </a:solidFill>
              <a:effectLst/>
              <a:latin typeface="Times New Roman" panose="02020603050405020304" pitchFamily="18" charset="0"/>
              <a:cs typeface="Times New Roman" panose="02020603050405020304" pitchFamily="18" charset="0"/>
            </a:endParaRPr>
          </a:p>
        </p:txBody>
      </p:sp>
      <p:sp>
        <p:nvSpPr>
          <p:cNvPr id="2" name="Rectangle 1"/>
          <p:cNvSpPr/>
          <p:nvPr/>
        </p:nvSpPr>
        <p:spPr>
          <a:xfrm>
            <a:off x="5174505" y="0"/>
            <a:ext cx="3092513" cy="584775"/>
          </a:xfrm>
          <a:prstGeom prst="rect">
            <a:avLst/>
          </a:prstGeom>
        </p:spPr>
        <p:txBody>
          <a:bodyPr wrap="none">
            <a:spAutoFit/>
          </a:bodyPr>
          <a:lstStyle/>
          <a:p>
            <a:r>
              <a:rPr lang="en-IN" sz="3200" b="1" dirty="0">
                <a:solidFill>
                  <a:srgbClr val="222222"/>
                </a:solidFill>
                <a:latin typeface="Times New Roman" panose="02020603050405020304" pitchFamily="18" charset="0"/>
                <a:cs typeface="Times New Roman" panose="02020603050405020304" pitchFamily="18" charset="0"/>
              </a:rPr>
              <a:t>Database </a:t>
            </a:r>
            <a:r>
              <a:rPr lang="en-IN" sz="3200" b="1" dirty="0" smtClean="0">
                <a:solidFill>
                  <a:srgbClr val="222222"/>
                </a:solidFill>
                <a:latin typeface="Times New Roman" panose="02020603050405020304" pitchFamily="18" charset="0"/>
                <a:cs typeface="Times New Roman" panose="02020603050405020304" pitchFamily="18" charset="0"/>
              </a:rPr>
              <a:t>Design</a:t>
            </a:r>
            <a:endParaRPr lang="en-IN" sz="3200" b="1" dirty="0">
              <a:solidFill>
                <a:srgbClr val="22222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32393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https://www.guru99.com/images/DatabaseDesignProcess(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50100" y="1564668"/>
            <a:ext cx="9397020" cy="160065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850100" y="723202"/>
            <a:ext cx="3736920" cy="369332"/>
          </a:xfrm>
          <a:prstGeom prst="rect">
            <a:avLst/>
          </a:prstGeom>
        </p:spPr>
        <p:txBody>
          <a:bodyPr wrap="none">
            <a:spAutoFit/>
          </a:bodyPr>
          <a:lstStyle/>
          <a:p>
            <a:r>
              <a:rPr lang="en-IN" b="1" u="sng" dirty="0">
                <a:solidFill>
                  <a:srgbClr val="222222"/>
                </a:solidFill>
                <a:latin typeface="Source Sans Pro"/>
              </a:rPr>
              <a:t>Database development life cycle</a:t>
            </a:r>
            <a:endParaRPr lang="en-IN" b="1" i="0" u="sng" dirty="0">
              <a:solidFill>
                <a:srgbClr val="222222"/>
              </a:solidFill>
              <a:effectLst/>
              <a:latin typeface="Source Sans Pro"/>
            </a:endParaRPr>
          </a:p>
        </p:txBody>
      </p:sp>
      <p:sp>
        <p:nvSpPr>
          <p:cNvPr id="5" name="Rectangle 4"/>
          <p:cNvSpPr/>
          <p:nvPr/>
        </p:nvSpPr>
        <p:spPr>
          <a:xfrm>
            <a:off x="1745597" y="3803703"/>
            <a:ext cx="10102414" cy="2031325"/>
          </a:xfrm>
          <a:prstGeom prst="rect">
            <a:avLst/>
          </a:prstGeom>
        </p:spPr>
        <p:txBody>
          <a:bodyPr wrap="square">
            <a:spAutoFit/>
          </a:bodyPr>
          <a:lstStyle/>
          <a:p>
            <a:r>
              <a:rPr lang="en-IN" dirty="0">
                <a:solidFill>
                  <a:srgbClr val="222222"/>
                </a:solidFill>
                <a:latin typeface="Times New Roman" panose="02020603050405020304" pitchFamily="18" charset="0"/>
                <a:cs typeface="Times New Roman" panose="02020603050405020304" pitchFamily="18" charset="0"/>
              </a:rPr>
              <a:t>The database development life cycle has a number of stages that are followed when developing database systems.</a:t>
            </a:r>
          </a:p>
          <a:p>
            <a:r>
              <a:rPr lang="en-IN" dirty="0">
                <a:solidFill>
                  <a:srgbClr val="222222"/>
                </a:solidFill>
                <a:latin typeface="Times New Roman" panose="02020603050405020304" pitchFamily="18" charset="0"/>
                <a:cs typeface="Times New Roman" panose="02020603050405020304" pitchFamily="18" charset="0"/>
              </a:rPr>
              <a:t>The steps in the development life cycle do not necessary have to be followed religiously in a sequential manner.</a:t>
            </a:r>
          </a:p>
          <a:p>
            <a:r>
              <a:rPr lang="en-IN" dirty="0">
                <a:solidFill>
                  <a:srgbClr val="222222"/>
                </a:solidFill>
                <a:latin typeface="Times New Roman" panose="02020603050405020304" pitchFamily="18" charset="0"/>
                <a:cs typeface="Times New Roman" panose="02020603050405020304" pitchFamily="18" charset="0"/>
              </a:rPr>
              <a:t>On small database systems, the database system development life cycle is usually very simple and does not involve a lot of steps.</a:t>
            </a:r>
          </a:p>
          <a:p>
            <a:r>
              <a:rPr lang="en-IN" dirty="0">
                <a:solidFill>
                  <a:srgbClr val="222222"/>
                </a:solidFill>
                <a:latin typeface="Times New Roman" panose="02020603050405020304" pitchFamily="18" charset="0"/>
                <a:cs typeface="Times New Roman" panose="02020603050405020304" pitchFamily="18" charset="0"/>
              </a:rPr>
              <a:t>In order to fully appreciate the above diagram, let's look at the individual components listed in each step.</a:t>
            </a:r>
            <a:endParaRPr lang="en-IN" b="0" i="0" dirty="0">
              <a:solidFill>
                <a:srgbClr val="222222"/>
              </a:solidFill>
              <a:effectLst/>
              <a:latin typeface="Times New Roman" panose="02020603050405020304" pitchFamily="18" charset="0"/>
              <a:cs typeface="Times New Roman" panose="02020603050405020304" pitchFamily="18" charset="0"/>
            </a:endParaRPr>
          </a:p>
        </p:txBody>
      </p:sp>
      <p:sp>
        <p:nvSpPr>
          <p:cNvPr id="6" name="Rectangle 5"/>
          <p:cNvSpPr/>
          <p:nvPr/>
        </p:nvSpPr>
        <p:spPr>
          <a:xfrm>
            <a:off x="5174505" y="0"/>
            <a:ext cx="3092513" cy="584775"/>
          </a:xfrm>
          <a:prstGeom prst="rect">
            <a:avLst/>
          </a:prstGeom>
        </p:spPr>
        <p:txBody>
          <a:bodyPr wrap="none">
            <a:spAutoFit/>
          </a:bodyPr>
          <a:lstStyle/>
          <a:p>
            <a:r>
              <a:rPr lang="en-IN" sz="3200" b="1" dirty="0">
                <a:solidFill>
                  <a:srgbClr val="222222"/>
                </a:solidFill>
                <a:latin typeface="Times New Roman" panose="02020603050405020304" pitchFamily="18" charset="0"/>
                <a:cs typeface="Times New Roman" panose="02020603050405020304" pitchFamily="18" charset="0"/>
              </a:rPr>
              <a:t>Database </a:t>
            </a:r>
            <a:r>
              <a:rPr lang="en-IN" sz="3200" b="1" dirty="0" smtClean="0">
                <a:solidFill>
                  <a:srgbClr val="222222"/>
                </a:solidFill>
                <a:latin typeface="Times New Roman" panose="02020603050405020304" pitchFamily="18" charset="0"/>
                <a:cs typeface="Times New Roman" panose="02020603050405020304" pitchFamily="18" charset="0"/>
              </a:rPr>
              <a:t>Design</a:t>
            </a:r>
            <a:endParaRPr lang="en-IN" sz="3200" b="1" dirty="0">
              <a:solidFill>
                <a:srgbClr val="22222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11331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54775" y="991502"/>
            <a:ext cx="10197737" cy="5632311"/>
          </a:xfrm>
          <a:prstGeom prst="rect">
            <a:avLst/>
          </a:prstGeom>
        </p:spPr>
        <p:txBody>
          <a:bodyPr wrap="square">
            <a:spAutoFit/>
          </a:bodyPr>
          <a:lstStyle/>
          <a:p>
            <a:r>
              <a:rPr lang="en-IN" b="1" dirty="0">
                <a:solidFill>
                  <a:srgbClr val="222222"/>
                </a:solidFill>
                <a:latin typeface="Times New Roman" panose="02020603050405020304" pitchFamily="18" charset="0"/>
                <a:cs typeface="Times New Roman" panose="02020603050405020304" pitchFamily="18" charset="0"/>
              </a:rPr>
              <a:t>Requirements </a:t>
            </a:r>
            <a:r>
              <a:rPr lang="en-IN" b="1" dirty="0" smtClean="0">
                <a:solidFill>
                  <a:srgbClr val="222222"/>
                </a:solidFill>
                <a:latin typeface="Times New Roman" panose="02020603050405020304" pitchFamily="18" charset="0"/>
                <a:cs typeface="Times New Roman" panose="02020603050405020304" pitchFamily="18" charset="0"/>
              </a:rPr>
              <a:t>analysis</a:t>
            </a:r>
            <a:endParaRPr lang="en-IN" b="1" dirty="0">
              <a:solidFill>
                <a:srgbClr val="222222"/>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b="1" dirty="0">
                <a:solidFill>
                  <a:srgbClr val="222222"/>
                </a:solidFill>
                <a:latin typeface="Times New Roman" panose="02020603050405020304" pitchFamily="18" charset="0"/>
                <a:cs typeface="Times New Roman" panose="02020603050405020304" pitchFamily="18" charset="0"/>
              </a:rPr>
              <a:t>Planning</a:t>
            </a:r>
            <a:r>
              <a:rPr lang="en-IN" dirty="0">
                <a:solidFill>
                  <a:srgbClr val="222222"/>
                </a:solidFill>
                <a:latin typeface="Times New Roman" panose="02020603050405020304" pitchFamily="18" charset="0"/>
                <a:cs typeface="Times New Roman" panose="02020603050405020304" pitchFamily="18" charset="0"/>
              </a:rPr>
              <a:t> - This stages concerns with planning of entire Database Development Life Cycle  It  takes into consideration the Information Systems strategy of the organization.</a:t>
            </a:r>
          </a:p>
          <a:p>
            <a:pPr>
              <a:buFont typeface="Arial" panose="020B0604020202020204" pitchFamily="34" charset="0"/>
              <a:buChar char="•"/>
            </a:pPr>
            <a:r>
              <a:rPr lang="en-IN" b="1" dirty="0">
                <a:solidFill>
                  <a:srgbClr val="222222"/>
                </a:solidFill>
                <a:latin typeface="Times New Roman" panose="02020603050405020304" pitchFamily="18" charset="0"/>
                <a:cs typeface="Times New Roman" panose="02020603050405020304" pitchFamily="18" charset="0"/>
              </a:rPr>
              <a:t>System definition</a:t>
            </a:r>
            <a:r>
              <a:rPr lang="en-IN" dirty="0">
                <a:solidFill>
                  <a:srgbClr val="222222"/>
                </a:solidFill>
                <a:latin typeface="Times New Roman" panose="02020603050405020304" pitchFamily="18" charset="0"/>
                <a:cs typeface="Times New Roman" panose="02020603050405020304" pitchFamily="18" charset="0"/>
              </a:rPr>
              <a:t> - This stage defines the scope and boundaries of the proposed database system</a:t>
            </a:r>
            <a:r>
              <a:rPr lang="en-IN" dirty="0" smtClean="0">
                <a:solidFill>
                  <a:srgbClr val="222222"/>
                </a:solidFill>
                <a:latin typeface="Times New Roman" panose="02020603050405020304" pitchFamily="18" charset="0"/>
                <a:cs typeface="Times New Roman" panose="02020603050405020304" pitchFamily="18" charset="0"/>
              </a:rPr>
              <a:t>.</a:t>
            </a:r>
          </a:p>
          <a:p>
            <a:endParaRPr lang="en-IN" dirty="0">
              <a:solidFill>
                <a:srgbClr val="222222"/>
              </a:solidFill>
              <a:latin typeface="Times New Roman" panose="02020603050405020304" pitchFamily="18" charset="0"/>
              <a:cs typeface="Times New Roman" panose="02020603050405020304" pitchFamily="18" charset="0"/>
            </a:endParaRPr>
          </a:p>
          <a:p>
            <a:r>
              <a:rPr lang="en-IN" b="1" dirty="0">
                <a:solidFill>
                  <a:srgbClr val="222222"/>
                </a:solidFill>
                <a:latin typeface="Times New Roman" panose="02020603050405020304" pitchFamily="18" charset="0"/>
                <a:cs typeface="Times New Roman" panose="02020603050405020304" pitchFamily="18" charset="0"/>
              </a:rPr>
              <a:t>Database designing</a:t>
            </a:r>
          </a:p>
          <a:p>
            <a:pPr>
              <a:buFont typeface="Arial" panose="020B0604020202020204" pitchFamily="34" charset="0"/>
              <a:buChar char="•"/>
            </a:pPr>
            <a:r>
              <a:rPr lang="en-IN" b="1" dirty="0">
                <a:solidFill>
                  <a:srgbClr val="222222"/>
                </a:solidFill>
                <a:latin typeface="Times New Roman" panose="02020603050405020304" pitchFamily="18" charset="0"/>
                <a:cs typeface="Times New Roman" panose="02020603050405020304" pitchFamily="18" charset="0"/>
              </a:rPr>
              <a:t>Logical model</a:t>
            </a:r>
            <a:r>
              <a:rPr lang="en-IN" dirty="0">
                <a:solidFill>
                  <a:srgbClr val="222222"/>
                </a:solidFill>
                <a:latin typeface="Times New Roman" panose="02020603050405020304" pitchFamily="18" charset="0"/>
                <a:cs typeface="Times New Roman" panose="02020603050405020304" pitchFamily="18" charset="0"/>
              </a:rPr>
              <a:t> - This stage is concerned with developing a database model based on requirements. The entire design is on paper without any physical implementations or specific DBMS considerations.</a:t>
            </a:r>
          </a:p>
          <a:p>
            <a:pPr>
              <a:buFont typeface="Arial" panose="020B0604020202020204" pitchFamily="34" charset="0"/>
              <a:buChar char="•"/>
            </a:pPr>
            <a:r>
              <a:rPr lang="en-IN" b="1" dirty="0">
                <a:solidFill>
                  <a:srgbClr val="222222"/>
                </a:solidFill>
                <a:latin typeface="Times New Roman" panose="02020603050405020304" pitchFamily="18" charset="0"/>
                <a:cs typeface="Times New Roman" panose="02020603050405020304" pitchFamily="18" charset="0"/>
              </a:rPr>
              <a:t>Physical model</a:t>
            </a:r>
            <a:r>
              <a:rPr lang="en-IN" dirty="0">
                <a:solidFill>
                  <a:srgbClr val="222222"/>
                </a:solidFill>
                <a:latin typeface="Times New Roman" panose="02020603050405020304" pitchFamily="18" charset="0"/>
                <a:cs typeface="Times New Roman" panose="02020603050405020304" pitchFamily="18" charset="0"/>
              </a:rPr>
              <a:t> - This stage implements the logical model of the database taking into account the DBMS and physical implementation factors</a:t>
            </a:r>
            <a:r>
              <a:rPr lang="en-IN" dirty="0" smtClean="0">
                <a:solidFill>
                  <a:srgbClr val="222222"/>
                </a:solidFill>
                <a:latin typeface="Times New Roman" panose="02020603050405020304" pitchFamily="18" charset="0"/>
                <a:cs typeface="Times New Roman" panose="02020603050405020304" pitchFamily="18" charset="0"/>
              </a:rPr>
              <a:t>.</a:t>
            </a:r>
          </a:p>
          <a:p>
            <a:pPr>
              <a:buFont typeface="Arial" panose="020B0604020202020204" pitchFamily="34" charset="0"/>
              <a:buChar char="•"/>
            </a:pPr>
            <a:endParaRPr lang="en-IN" dirty="0">
              <a:solidFill>
                <a:srgbClr val="222222"/>
              </a:solidFill>
              <a:latin typeface="Times New Roman" panose="02020603050405020304" pitchFamily="18" charset="0"/>
              <a:cs typeface="Times New Roman" panose="02020603050405020304" pitchFamily="18" charset="0"/>
            </a:endParaRPr>
          </a:p>
          <a:p>
            <a:r>
              <a:rPr lang="en-IN" b="1" dirty="0">
                <a:solidFill>
                  <a:srgbClr val="222222"/>
                </a:solidFill>
                <a:latin typeface="Times New Roman" panose="02020603050405020304" pitchFamily="18" charset="0"/>
                <a:cs typeface="Times New Roman" panose="02020603050405020304" pitchFamily="18" charset="0"/>
              </a:rPr>
              <a:t>Implementation</a:t>
            </a:r>
          </a:p>
          <a:p>
            <a:pPr>
              <a:buFont typeface="Arial" panose="020B0604020202020204" pitchFamily="34" charset="0"/>
              <a:buChar char="•"/>
            </a:pPr>
            <a:r>
              <a:rPr lang="en-IN" b="1" dirty="0">
                <a:solidFill>
                  <a:srgbClr val="222222"/>
                </a:solidFill>
                <a:latin typeface="Times New Roman" panose="02020603050405020304" pitchFamily="18" charset="0"/>
                <a:cs typeface="Times New Roman" panose="02020603050405020304" pitchFamily="18" charset="0"/>
              </a:rPr>
              <a:t>Data conversion and loading</a:t>
            </a:r>
            <a:r>
              <a:rPr lang="en-IN" dirty="0">
                <a:solidFill>
                  <a:srgbClr val="222222"/>
                </a:solidFill>
                <a:latin typeface="Times New Roman" panose="02020603050405020304" pitchFamily="18" charset="0"/>
                <a:cs typeface="Times New Roman" panose="02020603050405020304" pitchFamily="18" charset="0"/>
              </a:rPr>
              <a:t> - this stage is concerned with importing and converting data from the old system into the new database.</a:t>
            </a:r>
          </a:p>
          <a:p>
            <a:pPr>
              <a:buFont typeface="Arial" panose="020B0604020202020204" pitchFamily="34" charset="0"/>
              <a:buChar char="•"/>
            </a:pPr>
            <a:r>
              <a:rPr lang="en-IN" b="1" dirty="0">
                <a:solidFill>
                  <a:srgbClr val="222222"/>
                </a:solidFill>
                <a:latin typeface="Times New Roman" panose="02020603050405020304" pitchFamily="18" charset="0"/>
                <a:cs typeface="Times New Roman" panose="02020603050405020304" pitchFamily="18" charset="0"/>
              </a:rPr>
              <a:t>Testing</a:t>
            </a:r>
            <a:r>
              <a:rPr lang="en-IN" dirty="0">
                <a:solidFill>
                  <a:srgbClr val="222222"/>
                </a:solidFill>
                <a:latin typeface="Times New Roman" panose="02020603050405020304" pitchFamily="18" charset="0"/>
                <a:cs typeface="Times New Roman" panose="02020603050405020304" pitchFamily="18" charset="0"/>
              </a:rPr>
              <a:t> - this stage is concerned with the identification of errors  in the newly implemented system .It checks the database against requirement specifications</a:t>
            </a:r>
            <a:r>
              <a:rPr lang="en-IN" dirty="0" smtClean="0">
                <a:solidFill>
                  <a:srgbClr val="222222"/>
                </a:solidFill>
                <a:latin typeface="Times New Roman" panose="02020603050405020304" pitchFamily="18" charset="0"/>
                <a:cs typeface="Times New Roman" panose="02020603050405020304" pitchFamily="18" charset="0"/>
              </a:rPr>
              <a:t>.</a:t>
            </a:r>
          </a:p>
          <a:p>
            <a:pPr>
              <a:buFont typeface="Arial" panose="020B0604020202020204" pitchFamily="34" charset="0"/>
              <a:buChar char="•"/>
            </a:pPr>
            <a:endParaRPr lang="en-IN" dirty="0">
              <a:solidFill>
                <a:srgbClr val="222222"/>
              </a:solidFill>
              <a:latin typeface="Times New Roman" panose="02020603050405020304" pitchFamily="18" charset="0"/>
              <a:cs typeface="Times New Roman" panose="02020603050405020304" pitchFamily="18" charset="0"/>
            </a:endParaRPr>
          </a:p>
          <a:p>
            <a:r>
              <a:rPr lang="en-IN" b="1" dirty="0">
                <a:solidFill>
                  <a:srgbClr val="222222"/>
                </a:solidFill>
                <a:latin typeface="Times New Roman" panose="02020603050405020304" pitchFamily="18" charset="0"/>
                <a:cs typeface="Times New Roman" panose="02020603050405020304" pitchFamily="18" charset="0"/>
              </a:rPr>
              <a:t>Two Types of Database Techniques</a:t>
            </a:r>
          </a:p>
          <a:p>
            <a:pPr>
              <a:buFont typeface="+mj-lt"/>
              <a:buAutoNum type="arabicPeriod"/>
            </a:pPr>
            <a:r>
              <a:rPr lang="en-IN" dirty="0">
                <a:solidFill>
                  <a:srgbClr val="222222"/>
                </a:solidFill>
                <a:latin typeface="Times New Roman" panose="02020603050405020304" pitchFamily="18" charset="0"/>
                <a:cs typeface="Times New Roman" panose="02020603050405020304" pitchFamily="18" charset="0"/>
              </a:rPr>
              <a:t>    </a:t>
            </a:r>
            <a:r>
              <a:rPr lang="en-IN" b="1" dirty="0" smtClean="0">
                <a:solidFill>
                  <a:srgbClr val="222222"/>
                </a:solidFill>
                <a:latin typeface="Times New Roman" panose="02020603050405020304" pitchFamily="18" charset="0"/>
                <a:cs typeface="Times New Roman" panose="02020603050405020304" pitchFamily="18" charset="0"/>
              </a:rPr>
              <a:t>ER Modeling</a:t>
            </a:r>
            <a:endParaRPr lang="en-IN" dirty="0">
              <a:solidFill>
                <a:srgbClr val="222222"/>
              </a:solidFill>
              <a:latin typeface="Times New Roman" panose="02020603050405020304" pitchFamily="18" charset="0"/>
              <a:cs typeface="Times New Roman" panose="02020603050405020304" pitchFamily="18" charset="0"/>
            </a:endParaRPr>
          </a:p>
          <a:p>
            <a:pPr>
              <a:buFont typeface="+mj-lt"/>
              <a:buAutoNum type="arabicPeriod"/>
            </a:pPr>
            <a:r>
              <a:rPr lang="en-IN" dirty="0">
                <a:solidFill>
                  <a:srgbClr val="222222"/>
                </a:solidFill>
                <a:latin typeface="Times New Roman" panose="02020603050405020304" pitchFamily="18" charset="0"/>
                <a:cs typeface="Times New Roman" panose="02020603050405020304" pitchFamily="18" charset="0"/>
              </a:rPr>
              <a:t>    </a:t>
            </a:r>
            <a:r>
              <a:rPr lang="en-IN" b="1" dirty="0" smtClean="0">
                <a:solidFill>
                  <a:srgbClr val="222222"/>
                </a:solidFill>
                <a:latin typeface="Times New Roman" panose="02020603050405020304" pitchFamily="18" charset="0"/>
                <a:cs typeface="Times New Roman" panose="02020603050405020304" pitchFamily="18" charset="0"/>
              </a:rPr>
              <a:t>Normalization</a:t>
            </a:r>
            <a:endParaRPr lang="en-IN" b="0" i="0" dirty="0">
              <a:solidFill>
                <a:srgbClr val="222222"/>
              </a:solidFill>
              <a:effectLst/>
              <a:latin typeface="Times New Roman" panose="02020603050405020304" pitchFamily="18" charset="0"/>
              <a:cs typeface="Times New Roman" panose="02020603050405020304" pitchFamily="18" charset="0"/>
            </a:endParaRPr>
          </a:p>
        </p:txBody>
      </p:sp>
      <p:sp>
        <p:nvSpPr>
          <p:cNvPr id="3" name="Rectangle 2"/>
          <p:cNvSpPr/>
          <p:nvPr/>
        </p:nvSpPr>
        <p:spPr>
          <a:xfrm>
            <a:off x="5174505" y="0"/>
            <a:ext cx="3092513" cy="584775"/>
          </a:xfrm>
          <a:prstGeom prst="rect">
            <a:avLst/>
          </a:prstGeom>
        </p:spPr>
        <p:txBody>
          <a:bodyPr wrap="none">
            <a:spAutoFit/>
          </a:bodyPr>
          <a:lstStyle/>
          <a:p>
            <a:r>
              <a:rPr lang="en-IN" sz="3200" b="1" dirty="0">
                <a:solidFill>
                  <a:srgbClr val="222222"/>
                </a:solidFill>
                <a:latin typeface="Times New Roman" panose="02020603050405020304" pitchFamily="18" charset="0"/>
                <a:cs typeface="Times New Roman" panose="02020603050405020304" pitchFamily="18" charset="0"/>
              </a:rPr>
              <a:t>Database </a:t>
            </a:r>
            <a:r>
              <a:rPr lang="en-IN" sz="3200" b="1" dirty="0" smtClean="0">
                <a:solidFill>
                  <a:srgbClr val="222222"/>
                </a:solidFill>
                <a:latin typeface="Times New Roman" panose="02020603050405020304" pitchFamily="18" charset="0"/>
                <a:cs typeface="Times New Roman" panose="02020603050405020304" pitchFamily="18" charset="0"/>
              </a:rPr>
              <a:t>Design</a:t>
            </a:r>
            <a:endParaRPr lang="en-IN" sz="3200" b="1" dirty="0">
              <a:solidFill>
                <a:srgbClr val="22222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470840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02080" y="1034086"/>
            <a:ext cx="10589622" cy="784830"/>
          </a:xfrm>
          <a:prstGeom prst="rect">
            <a:avLst/>
          </a:prstGeom>
        </p:spPr>
        <p:txBody>
          <a:bodyPr wrap="square">
            <a:spAutoFit/>
          </a:bodyPr>
          <a:lstStyle/>
          <a:p>
            <a:r>
              <a:rPr lang="en-IN" sz="1500" dirty="0">
                <a:solidFill>
                  <a:srgbClr val="222222"/>
                </a:solidFill>
                <a:latin typeface="Source Sans Pro"/>
              </a:rPr>
              <a:t>Normalization is a database design technique which organizes tables in a manner that reduces redundancy and dependency of data.</a:t>
            </a:r>
          </a:p>
          <a:p>
            <a:r>
              <a:rPr lang="en-IN" sz="1500" dirty="0">
                <a:solidFill>
                  <a:srgbClr val="222222"/>
                </a:solidFill>
                <a:latin typeface="Source Sans Pro"/>
              </a:rPr>
              <a:t>It divides larger tables to smaller tables and links them using relationships.</a:t>
            </a:r>
            <a:endParaRPr lang="en-IN" sz="1500" b="0" i="0" dirty="0">
              <a:solidFill>
                <a:srgbClr val="222222"/>
              </a:solidFill>
              <a:effectLst/>
              <a:latin typeface="Source Sans Pro"/>
            </a:endParaRPr>
          </a:p>
        </p:txBody>
      </p:sp>
      <p:sp>
        <p:nvSpPr>
          <p:cNvPr id="6" name="Rectangle 5"/>
          <p:cNvSpPr/>
          <p:nvPr/>
        </p:nvSpPr>
        <p:spPr>
          <a:xfrm>
            <a:off x="1402080" y="1818916"/>
            <a:ext cx="10276114" cy="784830"/>
          </a:xfrm>
          <a:prstGeom prst="rect">
            <a:avLst/>
          </a:prstGeom>
        </p:spPr>
        <p:txBody>
          <a:bodyPr wrap="square">
            <a:spAutoFit/>
          </a:bodyPr>
          <a:lstStyle/>
          <a:p>
            <a:r>
              <a:rPr lang="en-IN" sz="1500" dirty="0">
                <a:solidFill>
                  <a:srgbClr val="222222"/>
                </a:solidFill>
                <a:latin typeface="Source Sans Pro"/>
              </a:rPr>
              <a:t>Theory of Data Normalization in SQL is still being developed further. For example, there are discussions even on 6</a:t>
            </a:r>
            <a:r>
              <a:rPr lang="en-IN" sz="1500" baseline="30000" dirty="0">
                <a:solidFill>
                  <a:srgbClr val="222222"/>
                </a:solidFill>
                <a:latin typeface="Source Sans Pro"/>
              </a:rPr>
              <a:t>th</a:t>
            </a:r>
            <a:r>
              <a:rPr lang="en-IN" sz="1500" dirty="0">
                <a:solidFill>
                  <a:srgbClr val="222222"/>
                </a:solidFill>
                <a:latin typeface="Source Sans Pro"/>
              </a:rPr>
              <a:t> Normal Form. </a:t>
            </a:r>
            <a:r>
              <a:rPr lang="en-IN" sz="1500" b="1" dirty="0">
                <a:solidFill>
                  <a:srgbClr val="222222"/>
                </a:solidFill>
                <a:latin typeface="Source Sans Pro"/>
              </a:rPr>
              <a:t>However, in most practical applications, normalization achieves its best in 3</a:t>
            </a:r>
            <a:r>
              <a:rPr lang="en-IN" sz="1500" b="1" baseline="30000" dirty="0">
                <a:solidFill>
                  <a:srgbClr val="222222"/>
                </a:solidFill>
                <a:latin typeface="Source Sans Pro"/>
              </a:rPr>
              <a:t>rd</a:t>
            </a:r>
            <a:r>
              <a:rPr lang="en-IN" sz="1500" b="1" dirty="0">
                <a:solidFill>
                  <a:srgbClr val="222222"/>
                </a:solidFill>
                <a:latin typeface="Source Sans Pro"/>
              </a:rPr>
              <a:t> Normal Form</a:t>
            </a:r>
            <a:r>
              <a:rPr lang="en-IN" sz="1500" dirty="0">
                <a:solidFill>
                  <a:srgbClr val="222222"/>
                </a:solidFill>
                <a:latin typeface="Source Sans Pro"/>
              </a:rPr>
              <a:t>. The evolution of Normalization theories is illustrated below-</a:t>
            </a:r>
            <a:endParaRPr lang="en-IN" sz="1500" dirty="0"/>
          </a:p>
        </p:txBody>
      </p:sp>
      <p:pic>
        <p:nvPicPr>
          <p:cNvPr id="1026" name="Picture 2" descr="https://www.guru99.com/images/NormalizationProcess(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1616" y="2874554"/>
            <a:ext cx="6797041" cy="57431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349829" y="3685108"/>
            <a:ext cx="4083169" cy="369332"/>
          </a:xfrm>
          <a:prstGeom prst="rect">
            <a:avLst/>
          </a:prstGeom>
        </p:spPr>
        <p:txBody>
          <a:bodyPr wrap="none">
            <a:spAutoFit/>
          </a:bodyPr>
          <a:lstStyle/>
          <a:p>
            <a:r>
              <a:rPr lang="en-IN" b="1" dirty="0">
                <a:solidFill>
                  <a:srgbClr val="222222"/>
                </a:solidFill>
                <a:latin typeface="Source Sans Pro"/>
              </a:rPr>
              <a:t>Database Normalization Examples -</a:t>
            </a:r>
            <a:endParaRPr lang="en-IN" b="1" i="0" dirty="0">
              <a:solidFill>
                <a:srgbClr val="222222"/>
              </a:solidFill>
              <a:effectLst/>
              <a:latin typeface="Source Sans Pro"/>
            </a:endParaRPr>
          </a:p>
        </p:txBody>
      </p:sp>
      <p:sp>
        <p:nvSpPr>
          <p:cNvPr id="8" name="Rectangle 7"/>
          <p:cNvSpPr/>
          <p:nvPr/>
        </p:nvSpPr>
        <p:spPr>
          <a:xfrm>
            <a:off x="1402080" y="4054440"/>
            <a:ext cx="10485120" cy="553998"/>
          </a:xfrm>
          <a:prstGeom prst="rect">
            <a:avLst/>
          </a:prstGeom>
        </p:spPr>
        <p:txBody>
          <a:bodyPr wrap="square">
            <a:spAutoFit/>
          </a:bodyPr>
          <a:lstStyle/>
          <a:p>
            <a:r>
              <a:rPr lang="en-IN" sz="1500" dirty="0">
                <a:solidFill>
                  <a:srgbClr val="222222"/>
                </a:solidFill>
                <a:latin typeface="Source Sans Pro"/>
              </a:rPr>
              <a:t>Assume a video library maintains a database of movies rented out. Without any normalization, all information is stored in one table as shown below.</a:t>
            </a:r>
            <a:endParaRPr lang="en-IN" sz="1500" dirty="0"/>
          </a:p>
        </p:txBody>
      </p:sp>
      <p:pic>
        <p:nvPicPr>
          <p:cNvPr id="1028" name="Picture 4" descr="https://www.guru99.com/images/NormalizationTable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8547" y="4685913"/>
            <a:ext cx="5748836" cy="1696141"/>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1349829" y="4979986"/>
            <a:ext cx="4254136" cy="553998"/>
          </a:xfrm>
          <a:prstGeom prst="rect">
            <a:avLst/>
          </a:prstGeom>
        </p:spPr>
        <p:txBody>
          <a:bodyPr wrap="square">
            <a:spAutoFit/>
          </a:bodyPr>
          <a:lstStyle/>
          <a:p>
            <a:r>
              <a:rPr lang="en-IN" sz="1500" dirty="0">
                <a:solidFill>
                  <a:srgbClr val="222222"/>
                </a:solidFill>
                <a:latin typeface="Source Sans Pro"/>
              </a:rPr>
              <a:t>Here you see </a:t>
            </a:r>
            <a:r>
              <a:rPr lang="en-IN" sz="1500" b="1" dirty="0">
                <a:solidFill>
                  <a:srgbClr val="222222"/>
                </a:solidFill>
                <a:latin typeface="Source Sans Pro"/>
              </a:rPr>
              <a:t>Movies Rented column has multiple values</a:t>
            </a:r>
            <a:r>
              <a:rPr lang="en-IN" sz="1500" dirty="0">
                <a:solidFill>
                  <a:srgbClr val="222222"/>
                </a:solidFill>
                <a:latin typeface="Source Sans Pro"/>
              </a:rPr>
              <a:t>.</a:t>
            </a:r>
            <a:endParaRPr lang="en-IN" sz="1500" dirty="0"/>
          </a:p>
        </p:txBody>
      </p:sp>
      <p:sp>
        <p:nvSpPr>
          <p:cNvPr id="2" name="Rectangle 1"/>
          <p:cNvSpPr/>
          <p:nvPr/>
        </p:nvSpPr>
        <p:spPr>
          <a:xfrm>
            <a:off x="5332077" y="47001"/>
            <a:ext cx="2714205" cy="584775"/>
          </a:xfrm>
          <a:prstGeom prst="rect">
            <a:avLst/>
          </a:prstGeom>
        </p:spPr>
        <p:txBody>
          <a:bodyPr wrap="none">
            <a:spAutoFit/>
          </a:bodyPr>
          <a:lstStyle/>
          <a:p>
            <a:r>
              <a:rPr lang="en-IN" sz="3200" b="1" dirty="0" smtClean="0">
                <a:solidFill>
                  <a:srgbClr val="222222"/>
                </a:solidFill>
                <a:latin typeface="Times New Roman" panose="02020603050405020304" pitchFamily="18" charset="0"/>
                <a:cs typeface="Times New Roman" panose="02020603050405020304" pitchFamily="18" charset="0"/>
              </a:rPr>
              <a:t>Normalization</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7579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71155" y="0"/>
            <a:ext cx="10110652" cy="620865"/>
          </a:xfrm>
        </p:spPr>
        <p:txBody>
          <a:bodyPr>
            <a:normAutofit fontScale="90000"/>
          </a:bodyPr>
          <a:lstStyle/>
          <a:p>
            <a:pPr algn="ctr"/>
            <a:r>
              <a:rPr lang="en-IN" sz="3500" b="1" u="sng" dirty="0" smtClean="0">
                <a:latin typeface="Times New Roman" panose="02020603050405020304" pitchFamily="18" charset="0"/>
                <a:cs typeface="Times New Roman" panose="02020603050405020304" pitchFamily="18" charset="0"/>
              </a:rPr>
              <a:t>Database - </a:t>
            </a:r>
            <a:r>
              <a:rPr lang="en-IN" sz="3600" b="1" u="sng" dirty="0" smtClean="0">
                <a:latin typeface="Times New Roman" panose="02020603050405020304" pitchFamily="18" charset="0"/>
                <a:cs typeface="Times New Roman" panose="02020603050405020304" pitchFamily="18" charset="0"/>
              </a:rPr>
              <a:t>Overview</a:t>
            </a:r>
            <a:endParaRPr lang="en-IN" sz="3500" b="1" u="sng" dirty="0">
              <a:latin typeface="Times New Roman" panose="02020603050405020304" pitchFamily="18" charset="0"/>
              <a:cs typeface="Times New Roman" panose="02020603050405020304" pitchFamily="18" charset="0"/>
            </a:endParaRPr>
          </a:p>
        </p:txBody>
      </p:sp>
      <p:sp>
        <p:nvSpPr>
          <p:cNvPr id="4" name="Rectangle 3"/>
          <p:cNvSpPr/>
          <p:nvPr/>
        </p:nvSpPr>
        <p:spPr>
          <a:xfrm>
            <a:off x="1741714" y="733246"/>
            <a:ext cx="9557657" cy="6124754"/>
          </a:xfrm>
          <a:prstGeom prst="rect">
            <a:avLst/>
          </a:prstGeom>
        </p:spPr>
        <p:txBody>
          <a:bodyPr wrap="square">
            <a:spAutoFit/>
          </a:bodyPr>
          <a:lstStyle/>
          <a:p>
            <a:pPr marL="457200" indent="-45720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Database is a collection of related data and data is a collection of facts and figures that can be processed to produce information </a:t>
            </a:r>
          </a:p>
          <a:p>
            <a:endParaRPr lang="en-IN" sz="28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Mostly data represents recordable facts. Data aids in producing information, which is based on facts </a:t>
            </a:r>
          </a:p>
          <a:p>
            <a:pPr marL="457200" indent="-457200">
              <a:buFont typeface="Arial" panose="020B0604020202020204" pitchFamily="34" charset="0"/>
              <a:buChar char="•"/>
            </a:pPr>
            <a:endParaRPr lang="en-IN" sz="2800" dirty="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For example, if we have data about marks obtained by all students, we can then conclude about toppers and average marks </a:t>
            </a:r>
          </a:p>
          <a:p>
            <a:endParaRPr lang="en-IN" sz="2800" dirty="0" smtClean="0">
              <a:latin typeface="Times New Roman" panose="02020603050405020304" pitchFamily="18" charset="0"/>
              <a:cs typeface="Times New Roman" panose="02020603050405020304" pitchFamily="18" charset="0"/>
            </a:endParaRPr>
          </a:p>
          <a:p>
            <a:pPr marL="457200" indent="-457200">
              <a:buFont typeface="Arial" panose="020B0604020202020204" pitchFamily="34" charset="0"/>
              <a:buChar char="•"/>
            </a:pPr>
            <a:r>
              <a:rPr lang="en-IN" sz="2800" dirty="0" smtClean="0">
                <a:latin typeface="Times New Roman" panose="02020603050405020304" pitchFamily="18" charset="0"/>
                <a:cs typeface="Times New Roman" panose="02020603050405020304" pitchFamily="18" charset="0"/>
              </a:rPr>
              <a:t>A database management system stores data in such a way that it becomes easier to retrieve, manipulate, and produce information</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4249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93518" y="635169"/>
            <a:ext cx="2839239" cy="369332"/>
          </a:xfrm>
          <a:prstGeom prst="rect">
            <a:avLst/>
          </a:prstGeom>
        </p:spPr>
        <p:txBody>
          <a:bodyPr wrap="none">
            <a:spAutoFit/>
          </a:bodyPr>
          <a:lstStyle/>
          <a:p>
            <a:r>
              <a:rPr lang="en-IN" b="1" dirty="0">
                <a:solidFill>
                  <a:srgbClr val="222222"/>
                </a:solidFill>
                <a:latin typeface="Source Sans Pro"/>
              </a:rPr>
              <a:t>Database Normal Forms</a:t>
            </a:r>
            <a:endParaRPr lang="en-IN" b="1" i="0" dirty="0">
              <a:solidFill>
                <a:srgbClr val="222222"/>
              </a:solidFill>
              <a:effectLst/>
              <a:latin typeface="Source Sans Pro"/>
            </a:endParaRPr>
          </a:p>
        </p:txBody>
      </p:sp>
      <p:sp>
        <p:nvSpPr>
          <p:cNvPr id="5" name="Rectangle 4"/>
          <p:cNvSpPr/>
          <p:nvPr/>
        </p:nvSpPr>
        <p:spPr>
          <a:xfrm>
            <a:off x="1893518" y="958335"/>
            <a:ext cx="3339376" cy="338554"/>
          </a:xfrm>
          <a:prstGeom prst="rect">
            <a:avLst/>
          </a:prstGeom>
        </p:spPr>
        <p:txBody>
          <a:bodyPr wrap="none">
            <a:spAutoFit/>
          </a:bodyPr>
          <a:lstStyle/>
          <a:p>
            <a:r>
              <a:rPr lang="en-IN" sz="1600" dirty="0">
                <a:solidFill>
                  <a:srgbClr val="222222"/>
                </a:solidFill>
                <a:latin typeface="Times New Roman" panose="02020603050405020304" pitchFamily="18" charset="0"/>
                <a:cs typeface="Times New Roman" panose="02020603050405020304" pitchFamily="18" charset="0"/>
              </a:rPr>
              <a:t>Now let's move into 1</a:t>
            </a:r>
            <a:r>
              <a:rPr lang="en-IN" sz="1600" baseline="30000" dirty="0">
                <a:solidFill>
                  <a:srgbClr val="222222"/>
                </a:solidFill>
                <a:latin typeface="Times New Roman" panose="02020603050405020304" pitchFamily="18" charset="0"/>
                <a:cs typeface="Times New Roman" panose="02020603050405020304" pitchFamily="18" charset="0"/>
              </a:rPr>
              <a:t>st</a:t>
            </a:r>
            <a:r>
              <a:rPr lang="en-IN" sz="1600" dirty="0">
                <a:solidFill>
                  <a:srgbClr val="222222"/>
                </a:solidFill>
                <a:latin typeface="Times New Roman" panose="02020603050405020304" pitchFamily="18" charset="0"/>
                <a:cs typeface="Times New Roman" panose="02020603050405020304" pitchFamily="18" charset="0"/>
              </a:rPr>
              <a:t> Normal Forms</a:t>
            </a:r>
            <a:endParaRPr lang="en-IN" sz="1600" dirty="0">
              <a:latin typeface="Times New Roman" panose="02020603050405020304" pitchFamily="18" charset="0"/>
              <a:cs typeface="Times New Roman" panose="02020603050405020304" pitchFamily="18" charset="0"/>
            </a:endParaRPr>
          </a:p>
        </p:txBody>
      </p:sp>
      <p:sp>
        <p:nvSpPr>
          <p:cNvPr id="6" name="Rectangle 5"/>
          <p:cNvSpPr/>
          <p:nvPr/>
        </p:nvSpPr>
        <p:spPr>
          <a:xfrm>
            <a:off x="1893518" y="1327667"/>
            <a:ext cx="4468093" cy="1077218"/>
          </a:xfrm>
          <a:prstGeom prst="rect">
            <a:avLst/>
          </a:prstGeom>
        </p:spPr>
        <p:txBody>
          <a:bodyPr wrap="square">
            <a:spAutoFit/>
          </a:bodyPr>
          <a:lstStyle/>
          <a:p>
            <a:r>
              <a:rPr lang="en-IN" sz="1600" b="1" dirty="0">
                <a:solidFill>
                  <a:srgbClr val="222222"/>
                </a:solidFill>
                <a:latin typeface="Times New Roman" panose="02020603050405020304" pitchFamily="18" charset="0"/>
                <a:cs typeface="Times New Roman" panose="02020603050405020304" pitchFamily="18" charset="0"/>
              </a:rPr>
              <a:t>1NF (First Normal Form) Rules</a:t>
            </a:r>
          </a:p>
          <a:p>
            <a:pPr>
              <a:buFont typeface="Arial" panose="020B0604020202020204" pitchFamily="34" charset="0"/>
              <a:buChar char="•"/>
            </a:pPr>
            <a:r>
              <a:rPr lang="en-IN" sz="1600" dirty="0">
                <a:solidFill>
                  <a:srgbClr val="222222"/>
                </a:solidFill>
                <a:latin typeface="Times New Roman" panose="02020603050405020304" pitchFamily="18" charset="0"/>
                <a:cs typeface="Times New Roman" panose="02020603050405020304" pitchFamily="18" charset="0"/>
              </a:rPr>
              <a:t>Each table cell should contain a single value.</a:t>
            </a:r>
          </a:p>
          <a:p>
            <a:pPr>
              <a:buFont typeface="Arial" panose="020B0604020202020204" pitchFamily="34" charset="0"/>
              <a:buChar char="•"/>
            </a:pPr>
            <a:r>
              <a:rPr lang="en-IN" sz="1600" dirty="0">
                <a:solidFill>
                  <a:srgbClr val="222222"/>
                </a:solidFill>
                <a:latin typeface="Times New Roman" panose="02020603050405020304" pitchFamily="18" charset="0"/>
                <a:cs typeface="Times New Roman" panose="02020603050405020304" pitchFamily="18" charset="0"/>
              </a:rPr>
              <a:t>Each record needs to be unique.</a:t>
            </a:r>
          </a:p>
          <a:p>
            <a:r>
              <a:rPr lang="en-IN" sz="1600" dirty="0">
                <a:solidFill>
                  <a:srgbClr val="222222"/>
                </a:solidFill>
                <a:latin typeface="Times New Roman" panose="02020603050405020304" pitchFamily="18" charset="0"/>
                <a:cs typeface="Times New Roman" panose="02020603050405020304" pitchFamily="18" charset="0"/>
              </a:rPr>
              <a:t>The above table in </a:t>
            </a:r>
            <a:r>
              <a:rPr lang="en-IN" sz="1600" dirty="0" smtClean="0">
                <a:solidFill>
                  <a:srgbClr val="222222"/>
                </a:solidFill>
                <a:latin typeface="Times New Roman" panose="02020603050405020304" pitchFamily="18" charset="0"/>
                <a:cs typeface="Times New Roman" panose="02020603050405020304" pitchFamily="18" charset="0"/>
              </a:rPr>
              <a:t>1NF-</a:t>
            </a:r>
            <a:endParaRPr lang="en-IN" sz="1600" dirty="0">
              <a:solidFill>
                <a:srgbClr val="222222"/>
              </a:solidFill>
              <a:latin typeface="Times New Roman" panose="02020603050405020304" pitchFamily="18" charset="0"/>
              <a:cs typeface="Times New Roman" panose="02020603050405020304" pitchFamily="18" charset="0"/>
            </a:endParaRPr>
          </a:p>
        </p:txBody>
      </p:sp>
      <p:pic>
        <p:nvPicPr>
          <p:cNvPr id="2050" name="Picture 2" descr="https://www.guru99.com/images/1NF.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2398" y="1602122"/>
            <a:ext cx="4657725" cy="1790701"/>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7251600" y="1137724"/>
            <a:ext cx="1393330" cy="323165"/>
          </a:xfrm>
          <a:prstGeom prst="rect">
            <a:avLst/>
          </a:prstGeom>
        </p:spPr>
        <p:txBody>
          <a:bodyPr wrap="none">
            <a:spAutoFit/>
          </a:bodyPr>
          <a:lstStyle/>
          <a:p>
            <a:r>
              <a:rPr lang="en-IN" sz="1500" b="1" dirty="0">
                <a:solidFill>
                  <a:srgbClr val="222222"/>
                </a:solidFill>
                <a:latin typeface="Source Sans Pro"/>
              </a:rPr>
              <a:t>1NF Example</a:t>
            </a:r>
          </a:p>
        </p:txBody>
      </p:sp>
      <p:sp>
        <p:nvSpPr>
          <p:cNvPr id="8" name="Rectangle 7"/>
          <p:cNvSpPr/>
          <p:nvPr/>
        </p:nvSpPr>
        <p:spPr>
          <a:xfrm>
            <a:off x="1893518" y="2389497"/>
            <a:ext cx="4310795" cy="338554"/>
          </a:xfrm>
          <a:prstGeom prst="rect">
            <a:avLst/>
          </a:prstGeom>
        </p:spPr>
        <p:txBody>
          <a:bodyPr wrap="none">
            <a:spAutoFit/>
          </a:bodyPr>
          <a:lstStyle/>
          <a:p>
            <a:r>
              <a:rPr lang="en-IN" sz="1600" dirty="0">
                <a:solidFill>
                  <a:srgbClr val="222222"/>
                </a:solidFill>
                <a:latin typeface="Times New Roman" panose="02020603050405020304" pitchFamily="18" charset="0"/>
                <a:cs typeface="Times New Roman" panose="02020603050405020304" pitchFamily="18" charset="0"/>
              </a:rPr>
              <a:t>Before we proceed let's understand a few things </a:t>
            </a:r>
            <a:r>
              <a:rPr lang="en-IN" sz="1600" dirty="0" smtClean="0">
                <a:solidFill>
                  <a:srgbClr val="222222"/>
                </a:solidFill>
                <a:latin typeface="Times New Roman" panose="02020603050405020304" pitchFamily="18" charset="0"/>
                <a:cs typeface="Times New Roman" panose="02020603050405020304" pitchFamily="18" charset="0"/>
              </a:rPr>
              <a:t>--</a:t>
            </a:r>
            <a:endParaRPr lang="en-IN" sz="1600" dirty="0">
              <a:latin typeface="Times New Roman" panose="02020603050405020304" pitchFamily="18" charset="0"/>
              <a:cs typeface="Times New Roman" panose="02020603050405020304" pitchFamily="18" charset="0"/>
            </a:endParaRPr>
          </a:p>
        </p:txBody>
      </p:sp>
      <p:sp>
        <p:nvSpPr>
          <p:cNvPr id="9" name="Rectangle 8"/>
          <p:cNvSpPr/>
          <p:nvPr/>
        </p:nvSpPr>
        <p:spPr>
          <a:xfrm>
            <a:off x="1893518" y="2914573"/>
            <a:ext cx="1526380" cy="323165"/>
          </a:xfrm>
          <a:prstGeom prst="rect">
            <a:avLst/>
          </a:prstGeom>
        </p:spPr>
        <p:txBody>
          <a:bodyPr wrap="none">
            <a:spAutoFit/>
          </a:bodyPr>
          <a:lstStyle/>
          <a:p>
            <a:r>
              <a:rPr lang="en-IN" sz="1500" b="1" dirty="0">
                <a:solidFill>
                  <a:srgbClr val="222222"/>
                </a:solidFill>
                <a:latin typeface="Times New Roman" panose="02020603050405020304" pitchFamily="18" charset="0"/>
                <a:cs typeface="Times New Roman" panose="02020603050405020304" pitchFamily="18" charset="0"/>
              </a:rPr>
              <a:t>What is a KEY?</a:t>
            </a:r>
            <a:endParaRPr lang="en-IN" sz="1500" b="1" i="0" dirty="0">
              <a:solidFill>
                <a:srgbClr val="222222"/>
              </a:solidFill>
              <a:effectLst/>
              <a:latin typeface="Times New Roman" panose="02020603050405020304" pitchFamily="18" charset="0"/>
              <a:cs typeface="Times New Roman" panose="02020603050405020304" pitchFamily="18" charset="0"/>
            </a:endParaRPr>
          </a:p>
        </p:txBody>
      </p:sp>
      <p:sp>
        <p:nvSpPr>
          <p:cNvPr id="12" name="Rectangle 11"/>
          <p:cNvSpPr/>
          <p:nvPr/>
        </p:nvSpPr>
        <p:spPr>
          <a:xfrm>
            <a:off x="1893518" y="3298553"/>
            <a:ext cx="4167648" cy="784830"/>
          </a:xfrm>
          <a:prstGeom prst="rect">
            <a:avLst/>
          </a:prstGeom>
        </p:spPr>
        <p:txBody>
          <a:bodyPr wrap="square">
            <a:spAutoFit/>
          </a:bodyPr>
          <a:lstStyle/>
          <a:p>
            <a:r>
              <a:rPr lang="en-IN" sz="1500" dirty="0">
                <a:solidFill>
                  <a:srgbClr val="222222"/>
                </a:solidFill>
                <a:latin typeface="Times New Roman" panose="02020603050405020304" pitchFamily="18" charset="0"/>
                <a:cs typeface="Times New Roman" panose="02020603050405020304" pitchFamily="18" charset="0"/>
              </a:rPr>
              <a:t>A KEY is a value used to identify a record in a table uniquely. A KEY could be a single column or combination of multiple columns</a:t>
            </a:r>
            <a:endParaRPr lang="en-IN" sz="1500" dirty="0">
              <a:latin typeface="Times New Roman" panose="02020603050405020304" pitchFamily="18" charset="0"/>
              <a:cs typeface="Times New Roman" panose="02020603050405020304" pitchFamily="18" charset="0"/>
            </a:endParaRPr>
          </a:p>
        </p:txBody>
      </p:sp>
      <p:sp>
        <p:nvSpPr>
          <p:cNvPr id="13" name="Rectangle 12"/>
          <p:cNvSpPr/>
          <p:nvPr/>
        </p:nvSpPr>
        <p:spPr>
          <a:xfrm>
            <a:off x="1893518" y="4094594"/>
            <a:ext cx="4167648" cy="784830"/>
          </a:xfrm>
          <a:prstGeom prst="rect">
            <a:avLst/>
          </a:prstGeom>
        </p:spPr>
        <p:txBody>
          <a:bodyPr wrap="square">
            <a:spAutoFit/>
          </a:bodyPr>
          <a:lstStyle/>
          <a:p>
            <a:r>
              <a:rPr lang="en-IN" sz="1500" b="1" dirty="0">
                <a:solidFill>
                  <a:srgbClr val="222222"/>
                </a:solidFill>
                <a:latin typeface="Times New Roman" panose="02020603050405020304" pitchFamily="18" charset="0"/>
                <a:cs typeface="Times New Roman" panose="02020603050405020304" pitchFamily="18" charset="0"/>
              </a:rPr>
              <a:t>Note: </a:t>
            </a:r>
            <a:r>
              <a:rPr lang="en-IN" sz="1500" dirty="0">
                <a:solidFill>
                  <a:srgbClr val="222222"/>
                </a:solidFill>
                <a:latin typeface="Times New Roman" panose="02020603050405020304" pitchFamily="18" charset="0"/>
                <a:cs typeface="Times New Roman" panose="02020603050405020304" pitchFamily="18" charset="0"/>
              </a:rPr>
              <a:t>Columns in a table that are NOT used to identify a record uniquely are called non-key columns.</a:t>
            </a:r>
            <a:endParaRPr lang="en-IN" sz="1500" dirty="0">
              <a:latin typeface="Times New Roman" panose="02020603050405020304" pitchFamily="18" charset="0"/>
              <a:cs typeface="Times New Roman" panose="02020603050405020304" pitchFamily="18" charset="0"/>
            </a:endParaRPr>
          </a:p>
        </p:txBody>
      </p:sp>
      <p:sp>
        <p:nvSpPr>
          <p:cNvPr id="14" name="Rectangle 13"/>
          <p:cNvSpPr/>
          <p:nvPr/>
        </p:nvSpPr>
        <p:spPr>
          <a:xfrm>
            <a:off x="1893518" y="4980336"/>
            <a:ext cx="2180405" cy="323165"/>
          </a:xfrm>
          <a:prstGeom prst="rect">
            <a:avLst/>
          </a:prstGeom>
        </p:spPr>
        <p:txBody>
          <a:bodyPr wrap="none">
            <a:spAutoFit/>
          </a:bodyPr>
          <a:lstStyle/>
          <a:p>
            <a:r>
              <a:rPr lang="en-IN" sz="1500" b="1" dirty="0">
                <a:solidFill>
                  <a:srgbClr val="222222"/>
                </a:solidFill>
                <a:latin typeface="Times New Roman" panose="02020603050405020304" pitchFamily="18" charset="0"/>
                <a:cs typeface="Times New Roman" panose="02020603050405020304" pitchFamily="18" charset="0"/>
              </a:rPr>
              <a:t>What is a Primary Key?</a:t>
            </a:r>
            <a:endParaRPr lang="en-IN" sz="1500" b="1" dirty="0">
              <a:latin typeface="Times New Roman" panose="02020603050405020304" pitchFamily="18" charset="0"/>
              <a:cs typeface="Times New Roman" panose="02020603050405020304" pitchFamily="18" charset="0"/>
            </a:endParaRPr>
          </a:p>
        </p:txBody>
      </p:sp>
      <p:graphicFrame>
        <p:nvGraphicFramePr>
          <p:cNvPr id="15" name="Table 14"/>
          <p:cNvGraphicFramePr>
            <a:graphicFrameLocks noGrp="1"/>
          </p:cNvGraphicFramePr>
          <p:nvPr>
            <p:extLst>
              <p:ext uri="{D42A27DB-BD31-4B8C-83A1-F6EECF244321}">
                <p14:modId xmlns:p14="http://schemas.microsoft.com/office/powerpoint/2010/main" val="3844363847"/>
              </p:ext>
            </p:extLst>
          </p:nvPr>
        </p:nvGraphicFramePr>
        <p:xfrm>
          <a:off x="1893518" y="5328753"/>
          <a:ext cx="6309956" cy="1463040"/>
        </p:xfrm>
        <a:graphic>
          <a:graphicData uri="http://schemas.openxmlformats.org/drawingml/2006/table">
            <a:tbl>
              <a:tblPr/>
              <a:tblGrid>
                <a:gridCol w="6309956">
                  <a:extLst>
                    <a:ext uri="{9D8B030D-6E8A-4147-A177-3AD203B41FA5}">
                      <a16:colId xmlns:a16="http://schemas.microsoft.com/office/drawing/2014/main" val="743248333"/>
                    </a:ext>
                  </a:extLst>
                </a:gridCol>
              </a:tblGrid>
              <a:tr h="0">
                <a:tc>
                  <a:txBody>
                    <a:bodyPr/>
                    <a:lstStyle/>
                    <a:p>
                      <a:pPr fontAlgn="ctr"/>
                      <a:r>
                        <a:rPr lang="en-IN" sz="1500" dirty="0">
                          <a:effectLst/>
                          <a:latin typeface="Times New Roman" panose="02020603050405020304" pitchFamily="18" charset="0"/>
                          <a:cs typeface="Times New Roman" panose="02020603050405020304" pitchFamily="18" charset="0"/>
                        </a:rPr>
                        <a:t>A primary is a single column value used to identify a database record uniquely.</a:t>
                      </a:r>
                    </a:p>
                    <a:p>
                      <a:pPr fontAlgn="ctr"/>
                      <a:r>
                        <a:rPr lang="en-IN" sz="1500" dirty="0">
                          <a:effectLst/>
                          <a:latin typeface="Times New Roman" panose="02020603050405020304" pitchFamily="18" charset="0"/>
                          <a:cs typeface="Times New Roman" panose="02020603050405020304" pitchFamily="18" charset="0"/>
                        </a:rPr>
                        <a:t>It has following attributes</a:t>
                      </a:r>
                    </a:p>
                    <a:p>
                      <a:pPr fontAlgn="ctr">
                        <a:buFont typeface="Arial" panose="020B0604020202020204" pitchFamily="34" charset="0"/>
                        <a:buChar char="•"/>
                      </a:pPr>
                      <a:r>
                        <a:rPr lang="en-IN" sz="1500" dirty="0">
                          <a:effectLst/>
                          <a:latin typeface="Times New Roman" panose="02020603050405020304" pitchFamily="18" charset="0"/>
                          <a:cs typeface="Times New Roman" panose="02020603050405020304" pitchFamily="18" charset="0"/>
                        </a:rPr>
                        <a:t>A primary key cannot be NULL</a:t>
                      </a:r>
                    </a:p>
                    <a:p>
                      <a:pPr fontAlgn="ctr">
                        <a:buFont typeface="Arial" panose="020B0604020202020204" pitchFamily="34" charset="0"/>
                        <a:buChar char="•"/>
                      </a:pPr>
                      <a:r>
                        <a:rPr lang="en-IN" sz="1500" dirty="0">
                          <a:effectLst/>
                          <a:latin typeface="Times New Roman" panose="02020603050405020304" pitchFamily="18" charset="0"/>
                          <a:cs typeface="Times New Roman" panose="02020603050405020304" pitchFamily="18" charset="0"/>
                        </a:rPr>
                        <a:t>A primary key value must be unique</a:t>
                      </a:r>
                    </a:p>
                    <a:p>
                      <a:pPr fontAlgn="ctr">
                        <a:buFont typeface="Arial" panose="020B0604020202020204" pitchFamily="34" charset="0"/>
                        <a:buChar char="•"/>
                      </a:pPr>
                      <a:r>
                        <a:rPr lang="en-IN" sz="1500" dirty="0">
                          <a:effectLst/>
                          <a:latin typeface="Times New Roman" panose="02020603050405020304" pitchFamily="18" charset="0"/>
                          <a:cs typeface="Times New Roman" panose="02020603050405020304" pitchFamily="18" charset="0"/>
                        </a:rPr>
                        <a:t>The primary key values should rarely be changed</a:t>
                      </a:r>
                    </a:p>
                    <a:p>
                      <a:pPr fontAlgn="ctr">
                        <a:buFont typeface="Arial" panose="020B0604020202020204" pitchFamily="34" charset="0"/>
                        <a:buChar char="•"/>
                      </a:pPr>
                      <a:r>
                        <a:rPr lang="en-IN" sz="1500" dirty="0">
                          <a:effectLst/>
                          <a:latin typeface="Times New Roman" panose="02020603050405020304" pitchFamily="18" charset="0"/>
                          <a:cs typeface="Times New Roman" panose="02020603050405020304" pitchFamily="18" charset="0"/>
                        </a:rPr>
                        <a:t>The primary key must be given a value when a new record is inserted.</a:t>
                      </a:r>
                    </a:p>
                  </a:txBody>
                  <a:tcPr anchor="ctr">
                    <a:lnL>
                      <a:noFill/>
                    </a:lnL>
                    <a:lnR>
                      <a:noFill/>
                    </a:lnR>
                    <a:lnT>
                      <a:noFill/>
                    </a:lnT>
                    <a:lnB>
                      <a:noFill/>
                    </a:lnB>
                  </a:tcPr>
                </a:tc>
                <a:extLst>
                  <a:ext uri="{0D108BD9-81ED-4DB2-BD59-A6C34878D82A}">
                    <a16:rowId xmlns:a16="http://schemas.microsoft.com/office/drawing/2014/main" val="3453754533"/>
                  </a:ext>
                </a:extLst>
              </a:tr>
            </a:tbl>
          </a:graphicData>
        </a:graphic>
      </p:graphicFrame>
      <p:pic>
        <p:nvPicPr>
          <p:cNvPr id="2053" name="Picture 5" descr="https://www.guru99.com/images/PrimaryKey.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584792" y="4996784"/>
            <a:ext cx="1136468" cy="1512654"/>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4940628" y="22034"/>
            <a:ext cx="3876382" cy="584775"/>
          </a:xfrm>
          <a:prstGeom prst="rect">
            <a:avLst/>
          </a:prstGeom>
        </p:spPr>
        <p:txBody>
          <a:bodyPr wrap="none">
            <a:spAutoFit/>
          </a:bodyPr>
          <a:lstStyle/>
          <a:p>
            <a:r>
              <a:rPr lang="en-IN" sz="3200" b="1" dirty="0" smtClean="0">
                <a:solidFill>
                  <a:srgbClr val="222222"/>
                </a:solidFill>
                <a:latin typeface="Times New Roman" panose="02020603050405020304" pitchFamily="18" charset="0"/>
                <a:cs typeface="Times New Roman" panose="02020603050405020304" pitchFamily="18" charset="0"/>
              </a:rPr>
              <a:t>Normalization – 1NF</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68064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67898" y="578873"/>
            <a:ext cx="2298708" cy="323165"/>
          </a:xfrm>
          <a:prstGeom prst="rect">
            <a:avLst/>
          </a:prstGeom>
        </p:spPr>
        <p:txBody>
          <a:bodyPr wrap="square">
            <a:spAutoFit/>
          </a:bodyPr>
          <a:lstStyle/>
          <a:p>
            <a:r>
              <a:rPr lang="en-IN" sz="1500" b="1" dirty="0">
                <a:solidFill>
                  <a:srgbClr val="222222"/>
                </a:solidFill>
                <a:latin typeface="Times New Roman" panose="02020603050405020304" pitchFamily="18" charset="0"/>
                <a:cs typeface="Times New Roman" panose="02020603050405020304" pitchFamily="18" charset="0"/>
              </a:rPr>
              <a:t>What is Composite Key?</a:t>
            </a:r>
            <a:endParaRPr lang="en-IN" sz="1500" b="1" i="0" dirty="0">
              <a:solidFill>
                <a:srgbClr val="222222"/>
              </a:solidFill>
              <a:effectLst/>
              <a:latin typeface="Times New Roman" panose="02020603050405020304" pitchFamily="18" charset="0"/>
              <a:cs typeface="Times New Roman" panose="02020603050405020304" pitchFamily="18" charset="0"/>
            </a:endParaRPr>
          </a:p>
        </p:txBody>
      </p:sp>
      <p:sp>
        <p:nvSpPr>
          <p:cNvPr id="5" name="Rectangle 4"/>
          <p:cNvSpPr/>
          <p:nvPr/>
        </p:nvSpPr>
        <p:spPr>
          <a:xfrm>
            <a:off x="1567898" y="1068194"/>
            <a:ext cx="4192822" cy="1015663"/>
          </a:xfrm>
          <a:prstGeom prst="rect">
            <a:avLst/>
          </a:prstGeom>
        </p:spPr>
        <p:txBody>
          <a:bodyPr wrap="square">
            <a:spAutoFit/>
          </a:bodyPr>
          <a:lstStyle/>
          <a:p>
            <a:r>
              <a:rPr lang="en-IN" sz="1500" dirty="0">
                <a:solidFill>
                  <a:srgbClr val="222222"/>
                </a:solidFill>
                <a:latin typeface="Times New Roman" panose="02020603050405020304" pitchFamily="18" charset="0"/>
                <a:cs typeface="Times New Roman" panose="02020603050405020304" pitchFamily="18" charset="0"/>
              </a:rPr>
              <a:t>A composite key is a primary key composed of multiple columns used to identify a record uniquely</a:t>
            </a:r>
          </a:p>
          <a:p>
            <a:r>
              <a:rPr lang="en-IN" sz="1500" dirty="0">
                <a:solidFill>
                  <a:srgbClr val="222222"/>
                </a:solidFill>
                <a:latin typeface="Times New Roman" panose="02020603050405020304" pitchFamily="18" charset="0"/>
                <a:cs typeface="Times New Roman" panose="02020603050405020304" pitchFamily="18" charset="0"/>
              </a:rPr>
              <a:t>In our database, we have two people with the same name Robert Phil, but they live in different places.</a:t>
            </a:r>
            <a:endParaRPr lang="en-IN" sz="1500" b="0" i="0" dirty="0">
              <a:solidFill>
                <a:srgbClr val="222222"/>
              </a:solidFill>
              <a:effectLst/>
              <a:latin typeface="Times New Roman" panose="02020603050405020304" pitchFamily="18" charset="0"/>
              <a:cs typeface="Times New Roman" panose="02020603050405020304" pitchFamily="18" charset="0"/>
            </a:endParaRPr>
          </a:p>
        </p:txBody>
      </p:sp>
      <p:pic>
        <p:nvPicPr>
          <p:cNvPr id="3074" name="Picture 2" descr="What is Normalization? 1NF, 2NF, 3NF &amp; BCNF with Examp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05303" y="760166"/>
            <a:ext cx="4663440" cy="173461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567898" y="2193210"/>
            <a:ext cx="4192822" cy="553998"/>
          </a:xfrm>
          <a:prstGeom prst="rect">
            <a:avLst/>
          </a:prstGeom>
        </p:spPr>
        <p:txBody>
          <a:bodyPr wrap="square">
            <a:spAutoFit/>
          </a:bodyPr>
          <a:lstStyle/>
          <a:p>
            <a:r>
              <a:rPr lang="en-IN" sz="1500" dirty="0">
                <a:solidFill>
                  <a:srgbClr val="222222"/>
                </a:solidFill>
                <a:latin typeface="Times New Roman" panose="02020603050405020304" pitchFamily="18" charset="0"/>
                <a:cs typeface="Times New Roman" panose="02020603050405020304" pitchFamily="18" charset="0"/>
              </a:rPr>
              <a:t>Hence, we require both Full Name and Address to identify a record uniquely. That is a composite key</a:t>
            </a:r>
            <a:r>
              <a:rPr lang="en-IN" sz="1500" dirty="0" smtClean="0">
                <a:solidFill>
                  <a:srgbClr val="222222"/>
                </a:solidFill>
                <a:latin typeface="Times New Roman" panose="02020603050405020304" pitchFamily="18" charset="0"/>
                <a:cs typeface="Times New Roman" panose="02020603050405020304" pitchFamily="18" charset="0"/>
              </a:rPr>
              <a:t>.</a:t>
            </a:r>
            <a:endParaRPr lang="en-IN" sz="1500" dirty="0">
              <a:solidFill>
                <a:srgbClr val="222222"/>
              </a:solidFill>
              <a:latin typeface="Times New Roman" panose="02020603050405020304" pitchFamily="18" charset="0"/>
              <a:cs typeface="Times New Roman" panose="02020603050405020304" pitchFamily="18" charset="0"/>
            </a:endParaRPr>
          </a:p>
        </p:txBody>
      </p:sp>
      <p:sp>
        <p:nvSpPr>
          <p:cNvPr id="8" name="Rectangle 7"/>
          <p:cNvSpPr/>
          <p:nvPr/>
        </p:nvSpPr>
        <p:spPr>
          <a:xfrm>
            <a:off x="1567897" y="2856561"/>
            <a:ext cx="10177057" cy="1046440"/>
          </a:xfrm>
          <a:prstGeom prst="rect">
            <a:avLst/>
          </a:prstGeom>
        </p:spPr>
        <p:txBody>
          <a:bodyPr wrap="square">
            <a:spAutoFit/>
          </a:bodyPr>
          <a:lstStyle/>
          <a:p>
            <a:r>
              <a:rPr lang="en-IN" sz="1700" b="1" dirty="0">
                <a:solidFill>
                  <a:srgbClr val="222222"/>
                </a:solidFill>
                <a:latin typeface="Times New Roman" panose="02020603050405020304" pitchFamily="18" charset="0"/>
                <a:cs typeface="Times New Roman" panose="02020603050405020304" pitchFamily="18" charset="0"/>
              </a:rPr>
              <a:t>2NF (Second Normal Form) Rules</a:t>
            </a:r>
          </a:p>
          <a:p>
            <a:pPr>
              <a:buFont typeface="Arial" panose="020B0604020202020204" pitchFamily="34" charset="0"/>
              <a:buChar char="•"/>
            </a:pPr>
            <a:r>
              <a:rPr lang="en-IN" sz="1500" dirty="0">
                <a:solidFill>
                  <a:srgbClr val="222222"/>
                </a:solidFill>
                <a:latin typeface="Times New Roman" panose="02020603050405020304" pitchFamily="18" charset="0"/>
                <a:cs typeface="Times New Roman" panose="02020603050405020304" pitchFamily="18" charset="0"/>
              </a:rPr>
              <a:t>Rule 1- Be in 1NF</a:t>
            </a:r>
          </a:p>
          <a:p>
            <a:pPr>
              <a:buFont typeface="Arial" panose="020B0604020202020204" pitchFamily="34" charset="0"/>
              <a:buChar char="•"/>
            </a:pPr>
            <a:r>
              <a:rPr lang="en-IN" sz="1500" dirty="0">
                <a:solidFill>
                  <a:srgbClr val="222222"/>
                </a:solidFill>
                <a:latin typeface="Times New Roman" panose="02020603050405020304" pitchFamily="18" charset="0"/>
                <a:cs typeface="Times New Roman" panose="02020603050405020304" pitchFamily="18" charset="0"/>
              </a:rPr>
              <a:t>Rule 2- Single Column Primary Key</a:t>
            </a:r>
          </a:p>
          <a:p>
            <a:r>
              <a:rPr lang="en-IN" sz="1500" dirty="0">
                <a:solidFill>
                  <a:srgbClr val="222222"/>
                </a:solidFill>
                <a:latin typeface="Times New Roman" panose="02020603050405020304" pitchFamily="18" charset="0"/>
                <a:cs typeface="Times New Roman" panose="02020603050405020304" pitchFamily="18" charset="0"/>
              </a:rPr>
              <a:t>It is clear that we can't move forward to make our simple database in 2</a:t>
            </a:r>
            <a:r>
              <a:rPr lang="en-IN" sz="1500" baseline="30000" dirty="0">
                <a:solidFill>
                  <a:srgbClr val="222222"/>
                </a:solidFill>
                <a:latin typeface="Times New Roman" panose="02020603050405020304" pitchFamily="18" charset="0"/>
                <a:cs typeface="Times New Roman" panose="02020603050405020304" pitchFamily="18" charset="0"/>
              </a:rPr>
              <a:t>nd</a:t>
            </a:r>
            <a:r>
              <a:rPr lang="en-IN" sz="1500" dirty="0">
                <a:solidFill>
                  <a:srgbClr val="222222"/>
                </a:solidFill>
                <a:latin typeface="Times New Roman" panose="02020603050405020304" pitchFamily="18" charset="0"/>
                <a:cs typeface="Times New Roman" panose="02020603050405020304" pitchFamily="18" charset="0"/>
              </a:rPr>
              <a:t> Normalization form unless we partition the table above.</a:t>
            </a:r>
            <a:endParaRPr lang="en-IN" sz="1500" b="0" i="0" dirty="0">
              <a:solidFill>
                <a:srgbClr val="222222"/>
              </a:solidFill>
              <a:effectLst/>
              <a:latin typeface="Times New Roman" panose="02020603050405020304" pitchFamily="18" charset="0"/>
              <a:cs typeface="Times New Roman" panose="02020603050405020304" pitchFamily="18" charset="0"/>
            </a:endParaRPr>
          </a:p>
        </p:txBody>
      </p:sp>
      <p:pic>
        <p:nvPicPr>
          <p:cNvPr id="3076" name="Picture 4" descr="https://www.guru99.com/images/Table2.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7897" y="4160996"/>
            <a:ext cx="4978218" cy="1077209"/>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What is Normalization? 1NF, 2NF, 3NF &amp; BCNF with Example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83838" y="4160997"/>
            <a:ext cx="3371396" cy="1051082"/>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1347276" y="5614924"/>
            <a:ext cx="10397679" cy="1015663"/>
          </a:xfrm>
          <a:prstGeom prst="rect">
            <a:avLst/>
          </a:prstGeom>
        </p:spPr>
        <p:txBody>
          <a:bodyPr wrap="square">
            <a:spAutoFit/>
          </a:bodyPr>
          <a:lstStyle/>
          <a:p>
            <a:r>
              <a:rPr lang="en-IN" sz="1500" dirty="0">
                <a:solidFill>
                  <a:srgbClr val="222222"/>
                </a:solidFill>
                <a:latin typeface="Times New Roman" panose="02020603050405020304" pitchFamily="18" charset="0"/>
                <a:cs typeface="Times New Roman" panose="02020603050405020304" pitchFamily="18" charset="0"/>
              </a:rPr>
              <a:t>We have divided our 1NF table into two tables viz. Table 1 and Table2. Table 1 contains member information. Table 2 contains information on movies rented.</a:t>
            </a:r>
          </a:p>
          <a:p>
            <a:r>
              <a:rPr lang="en-IN" sz="1500" dirty="0">
                <a:solidFill>
                  <a:srgbClr val="222222"/>
                </a:solidFill>
                <a:latin typeface="Times New Roman" panose="02020603050405020304" pitchFamily="18" charset="0"/>
                <a:cs typeface="Times New Roman" panose="02020603050405020304" pitchFamily="18" charset="0"/>
              </a:rPr>
              <a:t>We have introduced a new column called Membership_id which is the primary key for table 1. Records can be uniquely identified in Table 1 using membership id</a:t>
            </a:r>
            <a:endParaRPr lang="en-IN" sz="1500" b="0" i="0" dirty="0">
              <a:solidFill>
                <a:srgbClr val="222222"/>
              </a:solidFill>
              <a:effectLst/>
              <a:latin typeface="Times New Roman" panose="02020603050405020304" pitchFamily="18" charset="0"/>
              <a:cs typeface="Times New Roman" panose="02020603050405020304" pitchFamily="18" charset="0"/>
            </a:endParaRPr>
          </a:p>
        </p:txBody>
      </p:sp>
      <p:sp>
        <p:nvSpPr>
          <p:cNvPr id="13" name="Rectangle 12"/>
          <p:cNvSpPr/>
          <p:nvPr/>
        </p:nvSpPr>
        <p:spPr>
          <a:xfrm>
            <a:off x="8539110" y="5238205"/>
            <a:ext cx="957587" cy="323165"/>
          </a:xfrm>
          <a:prstGeom prst="rect">
            <a:avLst/>
          </a:prstGeom>
        </p:spPr>
        <p:txBody>
          <a:bodyPr wrap="square">
            <a:spAutoFit/>
          </a:bodyPr>
          <a:lstStyle/>
          <a:p>
            <a:pPr algn="ctr"/>
            <a:r>
              <a:rPr lang="en-IN" sz="1500" b="1" dirty="0" smtClean="0">
                <a:solidFill>
                  <a:srgbClr val="222222"/>
                </a:solidFill>
                <a:latin typeface="Times New Roman" panose="02020603050405020304" pitchFamily="18" charset="0"/>
                <a:cs typeface="Times New Roman" panose="02020603050405020304" pitchFamily="18" charset="0"/>
              </a:rPr>
              <a:t>Table 2</a:t>
            </a:r>
            <a:endParaRPr lang="en-IN" sz="1500" b="1" i="0" dirty="0">
              <a:solidFill>
                <a:srgbClr val="222222"/>
              </a:solidFill>
              <a:effectLst/>
              <a:latin typeface="Times New Roman" panose="02020603050405020304" pitchFamily="18" charset="0"/>
              <a:cs typeface="Times New Roman" panose="02020603050405020304" pitchFamily="18" charset="0"/>
            </a:endParaRPr>
          </a:p>
        </p:txBody>
      </p:sp>
      <p:sp>
        <p:nvSpPr>
          <p:cNvPr id="14" name="Rectangle 13"/>
          <p:cNvSpPr/>
          <p:nvPr/>
        </p:nvSpPr>
        <p:spPr>
          <a:xfrm>
            <a:off x="3398698" y="5212079"/>
            <a:ext cx="935816" cy="323165"/>
          </a:xfrm>
          <a:prstGeom prst="rect">
            <a:avLst/>
          </a:prstGeom>
        </p:spPr>
        <p:txBody>
          <a:bodyPr wrap="square">
            <a:spAutoFit/>
          </a:bodyPr>
          <a:lstStyle/>
          <a:p>
            <a:pPr algn="ctr"/>
            <a:r>
              <a:rPr lang="en-IN" sz="1500" b="1" dirty="0" smtClean="0">
                <a:solidFill>
                  <a:srgbClr val="222222"/>
                </a:solidFill>
                <a:latin typeface="Times New Roman" panose="02020603050405020304" pitchFamily="18" charset="0"/>
                <a:cs typeface="Times New Roman" panose="02020603050405020304" pitchFamily="18" charset="0"/>
              </a:rPr>
              <a:t>Table 1</a:t>
            </a:r>
            <a:endParaRPr lang="en-IN" sz="1500" b="1" i="0" dirty="0">
              <a:solidFill>
                <a:srgbClr val="222222"/>
              </a:solidFill>
              <a:effectLst/>
              <a:latin typeface="Times New Roman" panose="02020603050405020304" pitchFamily="18" charset="0"/>
              <a:cs typeface="Times New Roman" panose="02020603050405020304" pitchFamily="18" charset="0"/>
            </a:endParaRPr>
          </a:p>
        </p:txBody>
      </p:sp>
      <p:sp>
        <p:nvSpPr>
          <p:cNvPr id="12" name="Rectangle 11"/>
          <p:cNvSpPr/>
          <p:nvPr/>
        </p:nvSpPr>
        <p:spPr>
          <a:xfrm>
            <a:off x="4161509" y="0"/>
            <a:ext cx="3876382" cy="584775"/>
          </a:xfrm>
          <a:prstGeom prst="rect">
            <a:avLst/>
          </a:prstGeom>
        </p:spPr>
        <p:txBody>
          <a:bodyPr wrap="none">
            <a:spAutoFit/>
          </a:bodyPr>
          <a:lstStyle/>
          <a:p>
            <a:r>
              <a:rPr lang="en-IN" sz="3200" b="1" dirty="0" smtClean="0">
                <a:solidFill>
                  <a:srgbClr val="222222"/>
                </a:solidFill>
                <a:latin typeface="Times New Roman" panose="02020603050405020304" pitchFamily="18" charset="0"/>
                <a:cs typeface="Times New Roman" panose="02020603050405020304" pitchFamily="18" charset="0"/>
              </a:rPr>
              <a:t>Normalization – 2NF</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2981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07029" y="911278"/>
            <a:ext cx="6096000" cy="584775"/>
          </a:xfrm>
          <a:prstGeom prst="rect">
            <a:avLst/>
          </a:prstGeom>
        </p:spPr>
        <p:txBody>
          <a:bodyPr>
            <a:spAutoFit/>
          </a:bodyPr>
          <a:lstStyle/>
          <a:p>
            <a:r>
              <a:rPr lang="en-IN" sz="1600" b="1" dirty="0">
                <a:solidFill>
                  <a:srgbClr val="222222"/>
                </a:solidFill>
                <a:latin typeface="Times New Roman" panose="02020603050405020304" pitchFamily="18" charset="0"/>
                <a:cs typeface="Times New Roman" panose="02020603050405020304" pitchFamily="18" charset="0"/>
              </a:rPr>
              <a:t>Database - Foreign Key</a:t>
            </a:r>
          </a:p>
          <a:p>
            <a:r>
              <a:rPr lang="en-IN" sz="1600" dirty="0">
                <a:solidFill>
                  <a:srgbClr val="222222"/>
                </a:solidFill>
                <a:latin typeface="Times New Roman" panose="02020603050405020304" pitchFamily="18" charset="0"/>
                <a:cs typeface="Times New Roman" panose="02020603050405020304" pitchFamily="18" charset="0"/>
              </a:rPr>
              <a:t>In Table 2, </a:t>
            </a:r>
            <a:r>
              <a:rPr lang="en-IN" sz="1600" dirty="0" err="1">
                <a:solidFill>
                  <a:srgbClr val="222222"/>
                </a:solidFill>
                <a:latin typeface="Times New Roman" panose="02020603050405020304" pitchFamily="18" charset="0"/>
                <a:cs typeface="Times New Roman" panose="02020603050405020304" pitchFamily="18" charset="0"/>
              </a:rPr>
              <a:t>Membership_ID</a:t>
            </a:r>
            <a:r>
              <a:rPr lang="en-IN" sz="1600" dirty="0">
                <a:solidFill>
                  <a:srgbClr val="222222"/>
                </a:solidFill>
                <a:latin typeface="Times New Roman" panose="02020603050405020304" pitchFamily="18" charset="0"/>
                <a:cs typeface="Times New Roman" panose="02020603050405020304" pitchFamily="18" charset="0"/>
              </a:rPr>
              <a:t> is the Foreign Key</a:t>
            </a:r>
            <a:endParaRPr lang="en-IN" sz="1600" b="0" i="0" dirty="0">
              <a:solidFill>
                <a:srgbClr val="222222"/>
              </a:solidFill>
              <a:effectLst/>
              <a:latin typeface="Times New Roman" panose="02020603050405020304" pitchFamily="18" charset="0"/>
              <a:cs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805594424"/>
              </p:ext>
            </p:extLst>
          </p:nvPr>
        </p:nvGraphicFramePr>
        <p:xfrm>
          <a:off x="601702" y="1808564"/>
          <a:ext cx="6386926" cy="2042160"/>
        </p:xfrm>
        <a:graphic>
          <a:graphicData uri="http://schemas.openxmlformats.org/drawingml/2006/table">
            <a:tbl>
              <a:tblPr/>
              <a:tblGrid>
                <a:gridCol w="6386926">
                  <a:extLst>
                    <a:ext uri="{9D8B030D-6E8A-4147-A177-3AD203B41FA5}">
                      <a16:colId xmlns:a16="http://schemas.microsoft.com/office/drawing/2014/main" val="3158015941"/>
                    </a:ext>
                  </a:extLst>
                </a:gridCol>
              </a:tblGrid>
              <a:tr h="0">
                <a:tc>
                  <a:txBody>
                    <a:bodyPr/>
                    <a:lstStyle/>
                    <a:p>
                      <a:pPr fontAlgn="ctr">
                        <a:buFont typeface="Arial" panose="020B0604020202020204" pitchFamily="34" charset="0"/>
                        <a:buNone/>
                      </a:pPr>
                      <a:r>
                        <a:rPr lang="en-IN" sz="1600" dirty="0">
                          <a:effectLst/>
                          <a:latin typeface="Times New Roman" panose="02020603050405020304" pitchFamily="18" charset="0"/>
                          <a:cs typeface="Times New Roman" panose="02020603050405020304" pitchFamily="18" charset="0"/>
                        </a:rPr>
                        <a:t>Foreign Key references the primary key of another Table! It helps connect your </a:t>
                      </a:r>
                      <a:r>
                        <a:rPr lang="en-IN" sz="1600" dirty="0" smtClean="0">
                          <a:effectLst/>
                          <a:latin typeface="Times New Roman" panose="02020603050405020304" pitchFamily="18" charset="0"/>
                          <a:cs typeface="Times New Roman" panose="02020603050405020304" pitchFamily="18" charset="0"/>
                        </a:rPr>
                        <a:t>Tables</a:t>
                      </a:r>
                    </a:p>
                    <a:p>
                      <a:pPr fontAlgn="ctr">
                        <a:buFont typeface="Arial" panose="020B0604020202020204" pitchFamily="34" charset="0"/>
                        <a:buNone/>
                      </a:pPr>
                      <a:endParaRPr lang="en-IN" sz="1600" dirty="0" smtClean="0">
                        <a:effectLst/>
                        <a:latin typeface="Times New Roman" panose="02020603050405020304" pitchFamily="18" charset="0"/>
                        <a:cs typeface="Times New Roman" panose="02020603050405020304" pitchFamily="18" charset="0"/>
                      </a:endParaRPr>
                    </a:p>
                    <a:p>
                      <a:pPr fontAlgn="ctr">
                        <a:buFont typeface="Arial" panose="020B0604020202020204" pitchFamily="34" charset="0"/>
                        <a:buChar char="•"/>
                      </a:pPr>
                      <a:r>
                        <a:rPr lang="en-IN" sz="1600" dirty="0" smtClean="0">
                          <a:effectLst/>
                          <a:latin typeface="Times New Roman" panose="02020603050405020304" pitchFamily="18" charset="0"/>
                          <a:cs typeface="Times New Roman" panose="02020603050405020304" pitchFamily="18" charset="0"/>
                        </a:rPr>
                        <a:t>A </a:t>
                      </a:r>
                      <a:r>
                        <a:rPr lang="en-IN" sz="1600" dirty="0">
                          <a:effectLst/>
                          <a:latin typeface="Times New Roman" panose="02020603050405020304" pitchFamily="18" charset="0"/>
                          <a:cs typeface="Times New Roman" panose="02020603050405020304" pitchFamily="18" charset="0"/>
                        </a:rPr>
                        <a:t>foreign key can have a different name from its primary key</a:t>
                      </a:r>
                    </a:p>
                    <a:p>
                      <a:pPr fontAlgn="ctr">
                        <a:buFont typeface="Arial" panose="020B0604020202020204" pitchFamily="34" charset="0"/>
                        <a:buChar char="•"/>
                      </a:pPr>
                      <a:r>
                        <a:rPr lang="en-IN" sz="1600" dirty="0">
                          <a:effectLst/>
                          <a:latin typeface="Times New Roman" panose="02020603050405020304" pitchFamily="18" charset="0"/>
                          <a:cs typeface="Times New Roman" panose="02020603050405020304" pitchFamily="18" charset="0"/>
                        </a:rPr>
                        <a:t>It ensures rows in one table have corresponding rows in another</a:t>
                      </a:r>
                    </a:p>
                    <a:p>
                      <a:pPr fontAlgn="ctr">
                        <a:buFont typeface="Arial" panose="020B0604020202020204" pitchFamily="34" charset="0"/>
                        <a:buChar char="•"/>
                      </a:pPr>
                      <a:r>
                        <a:rPr lang="en-IN" sz="1600" dirty="0">
                          <a:effectLst/>
                          <a:latin typeface="Times New Roman" panose="02020603050405020304" pitchFamily="18" charset="0"/>
                          <a:cs typeface="Times New Roman" panose="02020603050405020304" pitchFamily="18" charset="0"/>
                        </a:rPr>
                        <a:t>Unlike the Primary key, they do not have to be unique. Most often they aren't</a:t>
                      </a:r>
                    </a:p>
                    <a:p>
                      <a:pPr fontAlgn="ctr">
                        <a:buFont typeface="Arial" panose="020B0604020202020204" pitchFamily="34" charset="0"/>
                        <a:buChar char="•"/>
                      </a:pPr>
                      <a:r>
                        <a:rPr lang="en-IN" sz="1600" dirty="0">
                          <a:effectLst/>
                          <a:latin typeface="Times New Roman" panose="02020603050405020304" pitchFamily="18" charset="0"/>
                          <a:cs typeface="Times New Roman" panose="02020603050405020304" pitchFamily="18" charset="0"/>
                        </a:rPr>
                        <a:t>Foreign keys can be null even though primary keys can not </a:t>
                      </a:r>
                    </a:p>
                  </a:txBody>
                  <a:tcPr anchor="ctr">
                    <a:lnL>
                      <a:noFill/>
                    </a:lnL>
                    <a:lnR>
                      <a:noFill/>
                    </a:lnR>
                    <a:lnT>
                      <a:noFill/>
                    </a:lnT>
                    <a:lnB>
                      <a:noFill/>
                    </a:lnB>
                  </a:tcPr>
                </a:tc>
                <a:extLst>
                  <a:ext uri="{0D108BD9-81ED-4DB2-BD59-A6C34878D82A}">
                    <a16:rowId xmlns:a16="http://schemas.microsoft.com/office/drawing/2014/main" val="1733136575"/>
                  </a:ext>
                </a:extLst>
              </a:tr>
            </a:tbl>
          </a:graphicData>
        </a:graphic>
      </p:graphicFrame>
      <p:pic>
        <p:nvPicPr>
          <p:cNvPr id="6" name="Picture 6" descr="What is Normalization? 1NF, 2NF, 3NF &amp; BCNF with Example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75608" y="871075"/>
            <a:ext cx="3371396" cy="105108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9287260" y="1934255"/>
            <a:ext cx="957587" cy="323165"/>
          </a:xfrm>
          <a:prstGeom prst="rect">
            <a:avLst/>
          </a:prstGeom>
        </p:spPr>
        <p:txBody>
          <a:bodyPr wrap="square">
            <a:spAutoFit/>
          </a:bodyPr>
          <a:lstStyle/>
          <a:p>
            <a:pPr algn="ctr"/>
            <a:r>
              <a:rPr lang="en-IN" sz="1500" b="1" dirty="0" smtClean="0">
                <a:solidFill>
                  <a:srgbClr val="222222"/>
                </a:solidFill>
                <a:latin typeface="Times New Roman" panose="02020603050405020304" pitchFamily="18" charset="0"/>
                <a:cs typeface="Times New Roman" panose="02020603050405020304" pitchFamily="18" charset="0"/>
              </a:rPr>
              <a:t>Table 2</a:t>
            </a:r>
            <a:endParaRPr lang="en-IN" sz="1500" b="1" i="0" dirty="0">
              <a:solidFill>
                <a:srgbClr val="222222"/>
              </a:solidFill>
              <a:effectLst/>
              <a:latin typeface="Times New Roman" panose="02020603050405020304" pitchFamily="18" charset="0"/>
              <a:cs typeface="Times New Roman" panose="02020603050405020304" pitchFamily="18" charset="0"/>
            </a:endParaRPr>
          </a:p>
        </p:txBody>
      </p:sp>
      <p:pic>
        <p:nvPicPr>
          <p:cNvPr id="4098" name="Picture 2" descr="https://www.guru99.com/images/ForeignKey.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6420" y="2169728"/>
            <a:ext cx="1489914" cy="1507113"/>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https://www.guru99.com/images/ForeignKeyRelationWithPrimary.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0055" y="3883526"/>
            <a:ext cx="5665553" cy="2823537"/>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4214949" y="4012"/>
            <a:ext cx="5225085" cy="1077218"/>
          </a:xfrm>
          <a:prstGeom prst="rect">
            <a:avLst/>
          </a:prstGeom>
        </p:spPr>
        <p:txBody>
          <a:bodyPr wrap="none">
            <a:spAutoFit/>
          </a:bodyPr>
          <a:lstStyle/>
          <a:p>
            <a:r>
              <a:rPr lang="en-IN" sz="3200" b="1" dirty="0" smtClean="0">
                <a:solidFill>
                  <a:srgbClr val="222222"/>
                </a:solidFill>
                <a:latin typeface="Times New Roman" panose="02020603050405020304" pitchFamily="18" charset="0"/>
                <a:cs typeface="Times New Roman" panose="02020603050405020304" pitchFamily="18" charset="0"/>
              </a:rPr>
              <a:t>Normalization - </a:t>
            </a:r>
            <a:r>
              <a:rPr lang="en-IN" sz="3200" b="1" dirty="0">
                <a:solidFill>
                  <a:srgbClr val="222222"/>
                </a:solidFill>
                <a:latin typeface="Times New Roman" panose="02020603050405020304" pitchFamily="18" charset="0"/>
                <a:cs typeface="Times New Roman" panose="02020603050405020304" pitchFamily="18" charset="0"/>
              </a:rPr>
              <a:t>Foreign Key</a:t>
            </a:r>
          </a:p>
          <a:p>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0093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85406" y="765516"/>
            <a:ext cx="9335588" cy="1077218"/>
          </a:xfrm>
          <a:prstGeom prst="rect">
            <a:avLst/>
          </a:prstGeom>
        </p:spPr>
        <p:txBody>
          <a:bodyPr wrap="square">
            <a:spAutoFit/>
          </a:bodyPr>
          <a:lstStyle/>
          <a:p>
            <a:r>
              <a:rPr lang="en-IN" sz="1600" b="1" dirty="0">
                <a:solidFill>
                  <a:srgbClr val="222222"/>
                </a:solidFill>
                <a:latin typeface="Times New Roman" panose="02020603050405020304" pitchFamily="18" charset="0"/>
                <a:cs typeface="Times New Roman" panose="02020603050405020304" pitchFamily="18" charset="0"/>
              </a:rPr>
              <a:t>Why do you need a foreign key?</a:t>
            </a:r>
          </a:p>
          <a:p>
            <a:r>
              <a:rPr lang="en-IN" sz="1600" dirty="0">
                <a:solidFill>
                  <a:srgbClr val="222222"/>
                </a:solidFill>
                <a:latin typeface="Times New Roman" panose="02020603050405020304" pitchFamily="18" charset="0"/>
                <a:cs typeface="Times New Roman" panose="02020603050405020304" pitchFamily="18" charset="0"/>
              </a:rPr>
              <a:t>Suppose, a novice inserts a record in Table B such as</a:t>
            </a:r>
          </a:p>
          <a:p>
            <a:r>
              <a:rPr lang="en-IN" sz="1600" dirty="0">
                <a:solidFill>
                  <a:srgbClr val="222222"/>
                </a:solidFill>
                <a:latin typeface="Times New Roman" panose="02020603050405020304" pitchFamily="18" charset="0"/>
                <a:cs typeface="Times New Roman" panose="02020603050405020304" pitchFamily="18" charset="0"/>
              </a:rPr>
              <a:t>You will only be able to insert values into your foreign key that exist in the unique key in the parent table. This helps in referential integrity. </a:t>
            </a:r>
            <a:endParaRPr lang="en-IN" sz="1600" b="0" i="0" dirty="0">
              <a:solidFill>
                <a:srgbClr val="222222"/>
              </a:solidFill>
              <a:effectLst/>
              <a:latin typeface="Times New Roman" panose="02020603050405020304" pitchFamily="18" charset="0"/>
              <a:cs typeface="Times New Roman" panose="02020603050405020304" pitchFamily="18" charset="0"/>
            </a:endParaRPr>
          </a:p>
        </p:txBody>
      </p:sp>
      <p:pic>
        <p:nvPicPr>
          <p:cNvPr id="5122" name="Picture 2" descr="https://www.guru99.com/images/WhyDataBaseIsImportan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5406" y="1986424"/>
            <a:ext cx="7564411" cy="265088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793966" y="4909526"/>
            <a:ext cx="10014857" cy="1077218"/>
          </a:xfrm>
          <a:prstGeom prst="rect">
            <a:avLst/>
          </a:prstGeom>
        </p:spPr>
        <p:txBody>
          <a:bodyPr wrap="square">
            <a:spAutoFit/>
          </a:bodyPr>
          <a:lstStyle/>
          <a:p>
            <a:r>
              <a:rPr lang="en-IN" sz="1600" dirty="0">
                <a:solidFill>
                  <a:srgbClr val="222222"/>
                </a:solidFill>
                <a:latin typeface="Times New Roman" panose="02020603050405020304" pitchFamily="18" charset="0"/>
                <a:cs typeface="Times New Roman" panose="02020603050405020304" pitchFamily="18" charset="0"/>
              </a:rPr>
              <a:t>The above problem can be overcome by declaring membership id  from Table2  as foreign key of membership id from Table1</a:t>
            </a:r>
          </a:p>
          <a:p>
            <a:r>
              <a:rPr lang="en-IN" sz="1600" dirty="0">
                <a:solidFill>
                  <a:srgbClr val="222222"/>
                </a:solidFill>
                <a:latin typeface="Times New Roman" panose="02020603050405020304" pitchFamily="18" charset="0"/>
                <a:cs typeface="Times New Roman" panose="02020603050405020304" pitchFamily="18" charset="0"/>
              </a:rPr>
              <a:t>Now, if somebody tries to insert a value in the membership id field that does not exist in the parent table, an error will be shown!</a:t>
            </a:r>
            <a:endParaRPr lang="en-IN" sz="1600" b="0" i="0" dirty="0">
              <a:solidFill>
                <a:srgbClr val="222222"/>
              </a:solidFill>
              <a:effectLst/>
              <a:latin typeface="Times New Roman" panose="02020603050405020304" pitchFamily="18" charset="0"/>
              <a:cs typeface="Times New Roman" panose="02020603050405020304" pitchFamily="18" charset="0"/>
            </a:endParaRPr>
          </a:p>
        </p:txBody>
      </p:sp>
      <p:sp>
        <p:nvSpPr>
          <p:cNvPr id="6" name="Rectangle 5"/>
          <p:cNvSpPr/>
          <p:nvPr/>
        </p:nvSpPr>
        <p:spPr>
          <a:xfrm>
            <a:off x="4430740" y="-15200"/>
            <a:ext cx="5294013" cy="584775"/>
          </a:xfrm>
          <a:prstGeom prst="rect">
            <a:avLst/>
          </a:prstGeom>
        </p:spPr>
        <p:txBody>
          <a:bodyPr wrap="none">
            <a:spAutoFit/>
          </a:bodyPr>
          <a:lstStyle/>
          <a:p>
            <a:r>
              <a:rPr lang="en-IN" sz="3200" b="1" dirty="0" smtClean="0">
                <a:solidFill>
                  <a:srgbClr val="222222"/>
                </a:solidFill>
                <a:latin typeface="Times New Roman" panose="02020603050405020304" pitchFamily="18" charset="0"/>
                <a:cs typeface="Times New Roman" panose="02020603050405020304" pitchFamily="18" charset="0"/>
              </a:rPr>
              <a:t>Normalization – Foreign Key</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78916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80902" y="723039"/>
            <a:ext cx="9400903" cy="1077218"/>
          </a:xfrm>
          <a:prstGeom prst="rect">
            <a:avLst/>
          </a:prstGeom>
        </p:spPr>
        <p:txBody>
          <a:bodyPr wrap="square">
            <a:spAutoFit/>
          </a:bodyPr>
          <a:lstStyle/>
          <a:p>
            <a:r>
              <a:rPr lang="en-IN" sz="1600" b="1" dirty="0">
                <a:solidFill>
                  <a:srgbClr val="222222"/>
                </a:solidFill>
                <a:latin typeface="Times New Roman" panose="02020603050405020304" pitchFamily="18" charset="0"/>
                <a:cs typeface="Times New Roman" panose="02020603050405020304" pitchFamily="18" charset="0"/>
              </a:rPr>
              <a:t>What are transitive functional dependencies?</a:t>
            </a:r>
          </a:p>
          <a:p>
            <a:r>
              <a:rPr lang="en-IN" sz="1600" dirty="0">
                <a:solidFill>
                  <a:srgbClr val="222222"/>
                </a:solidFill>
                <a:latin typeface="Times New Roman" panose="02020603050405020304" pitchFamily="18" charset="0"/>
                <a:cs typeface="Times New Roman" panose="02020603050405020304" pitchFamily="18" charset="0"/>
              </a:rPr>
              <a:t>A transitive functional dependency is when changing a non-key column, might cause any of the other non-key columns to change</a:t>
            </a:r>
          </a:p>
          <a:p>
            <a:r>
              <a:rPr lang="en-IN" sz="1600" dirty="0">
                <a:solidFill>
                  <a:srgbClr val="222222"/>
                </a:solidFill>
                <a:latin typeface="Times New Roman" panose="02020603050405020304" pitchFamily="18" charset="0"/>
                <a:cs typeface="Times New Roman" panose="02020603050405020304" pitchFamily="18" charset="0"/>
              </a:rPr>
              <a:t>Consider the table 1. Changing the non-key column Full Name may change Salutation.</a:t>
            </a:r>
            <a:endParaRPr lang="en-IN" sz="1600" b="0" i="0" dirty="0">
              <a:solidFill>
                <a:srgbClr val="222222"/>
              </a:solidFill>
              <a:effectLst/>
              <a:latin typeface="Times New Roman" panose="02020603050405020304" pitchFamily="18" charset="0"/>
              <a:cs typeface="Times New Roman" panose="02020603050405020304" pitchFamily="18" charset="0"/>
            </a:endParaRPr>
          </a:p>
        </p:txBody>
      </p:sp>
      <p:pic>
        <p:nvPicPr>
          <p:cNvPr id="6146" name="Picture 2" descr="https://www.guru99.com/images/transitive_functional_dependencies.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997" y="1935482"/>
            <a:ext cx="6191250" cy="142167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780901" y="3492381"/>
            <a:ext cx="4437019" cy="1323439"/>
          </a:xfrm>
          <a:prstGeom prst="rect">
            <a:avLst/>
          </a:prstGeom>
        </p:spPr>
        <p:txBody>
          <a:bodyPr wrap="square">
            <a:spAutoFit/>
          </a:bodyPr>
          <a:lstStyle/>
          <a:p>
            <a:r>
              <a:rPr lang="en-IN" sz="1600" b="1" dirty="0">
                <a:solidFill>
                  <a:srgbClr val="222222"/>
                </a:solidFill>
                <a:latin typeface="Times New Roman" panose="02020603050405020304" pitchFamily="18" charset="0"/>
                <a:cs typeface="Times New Roman" panose="02020603050405020304" pitchFamily="18" charset="0"/>
              </a:rPr>
              <a:t>3NF (Third Normal Form) Rules</a:t>
            </a:r>
          </a:p>
          <a:p>
            <a:pPr>
              <a:buFont typeface="Arial" panose="020B0604020202020204" pitchFamily="34" charset="0"/>
              <a:buChar char="•"/>
            </a:pPr>
            <a:r>
              <a:rPr lang="en-IN" sz="1600" dirty="0">
                <a:solidFill>
                  <a:srgbClr val="222222"/>
                </a:solidFill>
                <a:latin typeface="Times New Roman" panose="02020603050405020304" pitchFamily="18" charset="0"/>
                <a:cs typeface="Times New Roman" panose="02020603050405020304" pitchFamily="18" charset="0"/>
              </a:rPr>
              <a:t>Rule 1- Be in 2NF</a:t>
            </a:r>
          </a:p>
          <a:p>
            <a:pPr>
              <a:buFont typeface="Arial" panose="020B0604020202020204" pitchFamily="34" charset="0"/>
              <a:buChar char="•"/>
            </a:pPr>
            <a:r>
              <a:rPr lang="en-IN" sz="1600" dirty="0">
                <a:solidFill>
                  <a:srgbClr val="222222"/>
                </a:solidFill>
                <a:latin typeface="Times New Roman" panose="02020603050405020304" pitchFamily="18" charset="0"/>
                <a:cs typeface="Times New Roman" panose="02020603050405020304" pitchFamily="18" charset="0"/>
              </a:rPr>
              <a:t>Rule 2- Has no transitive functional dependencies</a:t>
            </a:r>
          </a:p>
          <a:p>
            <a:r>
              <a:rPr lang="en-IN" sz="1600" dirty="0">
                <a:solidFill>
                  <a:srgbClr val="222222"/>
                </a:solidFill>
                <a:latin typeface="Times New Roman" panose="02020603050405020304" pitchFamily="18" charset="0"/>
                <a:cs typeface="Times New Roman" panose="02020603050405020304" pitchFamily="18" charset="0"/>
              </a:rPr>
              <a:t>To move our 2NF table into 3NF, we again need to again divide our table</a:t>
            </a:r>
            <a:r>
              <a:rPr lang="en-IN" sz="1600" dirty="0" smtClean="0">
                <a:solidFill>
                  <a:srgbClr val="222222"/>
                </a:solidFill>
                <a:latin typeface="Times New Roman" panose="02020603050405020304" pitchFamily="18" charset="0"/>
                <a:cs typeface="Times New Roman" panose="02020603050405020304" pitchFamily="18" charset="0"/>
              </a:rPr>
              <a:t>.</a:t>
            </a:r>
            <a:endParaRPr lang="en-IN" sz="1600" dirty="0">
              <a:solidFill>
                <a:srgbClr val="222222"/>
              </a:solidFill>
              <a:latin typeface="Times New Roman" panose="02020603050405020304" pitchFamily="18" charset="0"/>
              <a:cs typeface="Times New Roman" panose="02020603050405020304" pitchFamily="18" charset="0"/>
            </a:endParaRPr>
          </a:p>
        </p:txBody>
      </p:sp>
      <p:pic>
        <p:nvPicPr>
          <p:cNvPr id="6148" name="Picture 4" descr="https://www.guru99.com/images/2NFTable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81353" y="3871226"/>
            <a:ext cx="5629275" cy="752476"/>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https://www.guru99.com/images/2NFTable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80901" y="5175276"/>
            <a:ext cx="3505200" cy="1123950"/>
          </a:xfrm>
          <a:prstGeom prst="rect">
            <a:avLst/>
          </a:prstGeom>
          <a:noFill/>
          <a:extLst>
            <a:ext uri="{909E8E84-426E-40DD-AFC4-6F175D3DCCD1}">
              <a14:hiddenFill xmlns:a14="http://schemas.microsoft.com/office/drawing/2010/main">
                <a:solidFill>
                  <a:srgbClr val="FFFFFF"/>
                </a:solidFill>
              </a14:hiddenFill>
            </a:ext>
          </a:extLst>
        </p:spPr>
      </p:pic>
      <p:pic>
        <p:nvPicPr>
          <p:cNvPr id="6152" name="Picture 8" descr="https://www.guru99.com/images/2NFTable3.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20798" y="5175276"/>
            <a:ext cx="2800350" cy="93345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p:cNvSpPr/>
          <p:nvPr/>
        </p:nvSpPr>
        <p:spPr>
          <a:xfrm>
            <a:off x="6361612" y="3408530"/>
            <a:ext cx="1633781" cy="369332"/>
          </a:xfrm>
          <a:prstGeom prst="rect">
            <a:avLst/>
          </a:prstGeom>
        </p:spPr>
        <p:txBody>
          <a:bodyPr wrap="none">
            <a:spAutoFit/>
          </a:bodyPr>
          <a:lstStyle/>
          <a:p>
            <a:r>
              <a:rPr lang="en-IN" b="1" dirty="0">
                <a:solidFill>
                  <a:srgbClr val="222222"/>
                </a:solidFill>
                <a:latin typeface="Source Sans Pro"/>
              </a:rPr>
              <a:t>3NF Example</a:t>
            </a:r>
          </a:p>
        </p:txBody>
      </p:sp>
      <p:sp>
        <p:nvSpPr>
          <p:cNvPr id="12" name="Rectangle 11"/>
          <p:cNvSpPr/>
          <p:nvPr/>
        </p:nvSpPr>
        <p:spPr>
          <a:xfrm>
            <a:off x="9590492" y="4654237"/>
            <a:ext cx="935816" cy="323165"/>
          </a:xfrm>
          <a:prstGeom prst="rect">
            <a:avLst/>
          </a:prstGeom>
        </p:spPr>
        <p:txBody>
          <a:bodyPr wrap="square">
            <a:spAutoFit/>
          </a:bodyPr>
          <a:lstStyle/>
          <a:p>
            <a:pPr algn="ctr"/>
            <a:r>
              <a:rPr lang="en-IN" sz="1500" b="1" dirty="0" smtClean="0">
                <a:solidFill>
                  <a:srgbClr val="222222"/>
                </a:solidFill>
                <a:latin typeface="Times New Roman" panose="02020603050405020304" pitchFamily="18" charset="0"/>
                <a:cs typeface="Times New Roman" panose="02020603050405020304" pitchFamily="18" charset="0"/>
              </a:rPr>
              <a:t>Table 1</a:t>
            </a:r>
            <a:endParaRPr lang="en-IN" sz="1500" b="1" i="0" dirty="0">
              <a:solidFill>
                <a:srgbClr val="222222"/>
              </a:solidFill>
              <a:effectLst/>
              <a:latin typeface="Times New Roman" panose="02020603050405020304" pitchFamily="18" charset="0"/>
              <a:cs typeface="Times New Roman" panose="02020603050405020304" pitchFamily="18" charset="0"/>
            </a:endParaRPr>
          </a:p>
        </p:txBody>
      </p:sp>
      <p:sp>
        <p:nvSpPr>
          <p:cNvPr id="13" name="Rectangle 12"/>
          <p:cNvSpPr/>
          <p:nvPr/>
        </p:nvSpPr>
        <p:spPr>
          <a:xfrm>
            <a:off x="2597685" y="6335517"/>
            <a:ext cx="935816" cy="323165"/>
          </a:xfrm>
          <a:prstGeom prst="rect">
            <a:avLst/>
          </a:prstGeom>
        </p:spPr>
        <p:txBody>
          <a:bodyPr wrap="square">
            <a:spAutoFit/>
          </a:bodyPr>
          <a:lstStyle/>
          <a:p>
            <a:pPr algn="ctr"/>
            <a:r>
              <a:rPr lang="en-IN" sz="1500" b="1" dirty="0" smtClean="0">
                <a:solidFill>
                  <a:srgbClr val="222222"/>
                </a:solidFill>
                <a:latin typeface="Times New Roman" panose="02020603050405020304" pitchFamily="18" charset="0"/>
                <a:cs typeface="Times New Roman" panose="02020603050405020304" pitchFamily="18" charset="0"/>
              </a:rPr>
              <a:t>Table 2</a:t>
            </a:r>
            <a:endParaRPr lang="en-IN" sz="1500" b="1" i="0" dirty="0">
              <a:solidFill>
                <a:srgbClr val="222222"/>
              </a:solidFill>
              <a:effectLst/>
              <a:latin typeface="Times New Roman" panose="02020603050405020304" pitchFamily="18" charset="0"/>
              <a:cs typeface="Times New Roman" panose="02020603050405020304" pitchFamily="18" charset="0"/>
            </a:endParaRPr>
          </a:p>
        </p:txBody>
      </p:sp>
      <p:sp>
        <p:nvSpPr>
          <p:cNvPr id="14" name="Rectangle 13"/>
          <p:cNvSpPr/>
          <p:nvPr/>
        </p:nvSpPr>
        <p:spPr>
          <a:xfrm>
            <a:off x="6953065" y="6173934"/>
            <a:ext cx="935816" cy="323165"/>
          </a:xfrm>
          <a:prstGeom prst="rect">
            <a:avLst/>
          </a:prstGeom>
        </p:spPr>
        <p:txBody>
          <a:bodyPr wrap="square">
            <a:spAutoFit/>
          </a:bodyPr>
          <a:lstStyle/>
          <a:p>
            <a:pPr algn="ctr"/>
            <a:r>
              <a:rPr lang="en-IN" sz="1500" b="1" dirty="0" smtClean="0">
                <a:solidFill>
                  <a:srgbClr val="222222"/>
                </a:solidFill>
                <a:latin typeface="Times New Roman" panose="02020603050405020304" pitchFamily="18" charset="0"/>
                <a:cs typeface="Times New Roman" panose="02020603050405020304" pitchFamily="18" charset="0"/>
              </a:rPr>
              <a:t>Table 3</a:t>
            </a:r>
            <a:endParaRPr lang="en-IN" sz="1500" b="1" i="0" dirty="0">
              <a:solidFill>
                <a:srgbClr val="222222"/>
              </a:solidFill>
              <a:effectLst/>
              <a:latin typeface="Times New Roman" panose="02020603050405020304" pitchFamily="18" charset="0"/>
              <a:cs typeface="Times New Roman" panose="02020603050405020304" pitchFamily="18" charset="0"/>
            </a:endParaRPr>
          </a:p>
        </p:txBody>
      </p:sp>
      <p:sp>
        <p:nvSpPr>
          <p:cNvPr id="15" name="Rectangle 14"/>
          <p:cNvSpPr/>
          <p:nvPr/>
        </p:nvSpPr>
        <p:spPr>
          <a:xfrm>
            <a:off x="5342674" y="-46707"/>
            <a:ext cx="3876382" cy="584775"/>
          </a:xfrm>
          <a:prstGeom prst="rect">
            <a:avLst/>
          </a:prstGeom>
        </p:spPr>
        <p:txBody>
          <a:bodyPr wrap="none">
            <a:spAutoFit/>
          </a:bodyPr>
          <a:lstStyle/>
          <a:p>
            <a:r>
              <a:rPr lang="en-IN" sz="3200" b="1" dirty="0" smtClean="0">
                <a:solidFill>
                  <a:srgbClr val="222222"/>
                </a:solidFill>
                <a:latin typeface="Times New Roman" panose="02020603050405020304" pitchFamily="18" charset="0"/>
                <a:cs typeface="Times New Roman" panose="02020603050405020304" pitchFamily="18" charset="0"/>
              </a:rPr>
              <a:t>Normalization – 3NF</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625145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54776" y="764941"/>
            <a:ext cx="9257212" cy="1077218"/>
          </a:xfrm>
          <a:prstGeom prst="rect">
            <a:avLst/>
          </a:prstGeom>
        </p:spPr>
        <p:txBody>
          <a:bodyPr wrap="square">
            <a:spAutoFit/>
          </a:bodyPr>
          <a:lstStyle/>
          <a:p>
            <a:r>
              <a:rPr lang="en-IN" sz="1600" dirty="0">
                <a:solidFill>
                  <a:srgbClr val="222222"/>
                </a:solidFill>
                <a:latin typeface="Source Sans Pro"/>
              </a:rPr>
              <a:t>We have again divided our tables and created a new table which stores Salutations. </a:t>
            </a:r>
          </a:p>
          <a:p>
            <a:r>
              <a:rPr lang="en-IN" sz="1600" dirty="0">
                <a:solidFill>
                  <a:srgbClr val="222222"/>
                </a:solidFill>
                <a:latin typeface="Source Sans Pro"/>
              </a:rPr>
              <a:t>There are no transitive functional dependencies, and hence our table is in 3NF</a:t>
            </a:r>
          </a:p>
          <a:p>
            <a:r>
              <a:rPr lang="en-IN" sz="1600" dirty="0">
                <a:solidFill>
                  <a:srgbClr val="222222"/>
                </a:solidFill>
                <a:latin typeface="Source Sans Pro"/>
              </a:rPr>
              <a:t>In Table 3 Salutation ID is primary key, and in Table 1 Salutation ID is foreign to primary key in Table 3</a:t>
            </a:r>
            <a:endParaRPr lang="en-IN" sz="1600" b="0" i="0" dirty="0">
              <a:solidFill>
                <a:srgbClr val="222222"/>
              </a:solidFill>
              <a:effectLst/>
              <a:latin typeface="Source Sans Pro"/>
            </a:endParaRPr>
          </a:p>
        </p:txBody>
      </p:sp>
      <p:sp>
        <p:nvSpPr>
          <p:cNvPr id="5" name="Rectangle 4"/>
          <p:cNvSpPr/>
          <p:nvPr/>
        </p:nvSpPr>
        <p:spPr>
          <a:xfrm>
            <a:off x="1846216" y="2022325"/>
            <a:ext cx="9609909" cy="4539704"/>
          </a:xfrm>
          <a:prstGeom prst="rect">
            <a:avLst/>
          </a:prstGeom>
        </p:spPr>
        <p:txBody>
          <a:bodyPr wrap="square">
            <a:spAutoFit/>
          </a:bodyPr>
          <a:lstStyle/>
          <a:p>
            <a:r>
              <a:rPr lang="en-IN" sz="1700" b="1" dirty="0">
                <a:solidFill>
                  <a:srgbClr val="222222"/>
                </a:solidFill>
                <a:latin typeface="Source Sans Pro"/>
              </a:rPr>
              <a:t>Boyce-</a:t>
            </a:r>
            <a:r>
              <a:rPr lang="en-IN" sz="1700" b="1" dirty="0" err="1">
                <a:solidFill>
                  <a:srgbClr val="222222"/>
                </a:solidFill>
                <a:latin typeface="Source Sans Pro"/>
              </a:rPr>
              <a:t>Codd</a:t>
            </a:r>
            <a:r>
              <a:rPr lang="en-IN" sz="1700" b="1" dirty="0">
                <a:solidFill>
                  <a:srgbClr val="222222"/>
                </a:solidFill>
                <a:latin typeface="Source Sans Pro"/>
              </a:rPr>
              <a:t> Normal Form (BCNF)</a:t>
            </a:r>
          </a:p>
          <a:p>
            <a:r>
              <a:rPr lang="en-IN" sz="1700" dirty="0">
                <a:solidFill>
                  <a:srgbClr val="222222"/>
                </a:solidFill>
                <a:latin typeface="Source Sans Pro"/>
              </a:rPr>
              <a:t>Even when a database is in 3</a:t>
            </a:r>
            <a:r>
              <a:rPr lang="en-IN" sz="1700" baseline="30000" dirty="0">
                <a:solidFill>
                  <a:srgbClr val="222222"/>
                </a:solidFill>
                <a:latin typeface="Source Sans Pro"/>
              </a:rPr>
              <a:t>rd</a:t>
            </a:r>
            <a:r>
              <a:rPr lang="en-IN" sz="1700" dirty="0">
                <a:solidFill>
                  <a:srgbClr val="222222"/>
                </a:solidFill>
                <a:latin typeface="Source Sans Pro"/>
              </a:rPr>
              <a:t> Normal Form, still there would be anomalies resulted if it has more than one </a:t>
            </a:r>
            <a:r>
              <a:rPr lang="en-IN" sz="1700" b="1" dirty="0">
                <a:solidFill>
                  <a:srgbClr val="222222"/>
                </a:solidFill>
                <a:latin typeface="Source Sans Pro"/>
              </a:rPr>
              <a:t>Candidate </a:t>
            </a:r>
            <a:r>
              <a:rPr lang="en-IN" sz="1700" dirty="0">
                <a:solidFill>
                  <a:srgbClr val="222222"/>
                </a:solidFill>
                <a:latin typeface="Source Sans Pro"/>
              </a:rPr>
              <a:t>Key.</a:t>
            </a:r>
          </a:p>
          <a:p>
            <a:r>
              <a:rPr lang="en-IN" sz="1700" dirty="0">
                <a:solidFill>
                  <a:srgbClr val="222222"/>
                </a:solidFill>
                <a:latin typeface="Source Sans Pro"/>
              </a:rPr>
              <a:t>Sometimes is BCNF is also referred as </a:t>
            </a:r>
            <a:r>
              <a:rPr lang="en-IN" sz="1700" b="1" dirty="0">
                <a:solidFill>
                  <a:srgbClr val="222222"/>
                </a:solidFill>
                <a:latin typeface="Source Sans Pro"/>
              </a:rPr>
              <a:t>3.5 Normal Form</a:t>
            </a:r>
            <a:r>
              <a:rPr lang="en-IN" sz="1700" b="1" dirty="0" smtClean="0">
                <a:solidFill>
                  <a:srgbClr val="222222"/>
                </a:solidFill>
                <a:latin typeface="Source Sans Pro"/>
              </a:rPr>
              <a:t>.</a:t>
            </a:r>
          </a:p>
          <a:p>
            <a:endParaRPr lang="en-IN" sz="1700" dirty="0">
              <a:solidFill>
                <a:srgbClr val="222222"/>
              </a:solidFill>
              <a:latin typeface="Source Sans Pro"/>
            </a:endParaRPr>
          </a:p>
          <a:p>
            <a:r>
              <a:rPr lang="en-IN" sz="1700" b="1" dirty="0">
                <a:solidFill>
                  <a:srgbClr val="222222"/>
                </a:solidFill>
                <a:latin typeface="Source Sans Pro"/>
              </a:rPr>
              <a:t>4NF (Fourth Normal Form) Rules</a:t>
            </a:r>
          </a:p>
          <a:p>
            <a:r>
              <a:rPr lang="en-IN" sz="1700" dirty="0">
                <a:solidFill>
                  <a:srgbClr val="222222"/>
                </a:solidFill>
                <a:latin typeface="Source Sans Pro"/>
              </a:rPr>
              <a:t>If no database table instance contains two or more, independent and multivalued data describing the relevant entity, then it is in 4</a:t>
            </a:r>
            <a:r>
              <a:rPr lang="en-IN" sz="1700" baseline="30000" dirty="0">
                <a:solidFill>
                  <a:srgbClr val="222222"/>
                </a:solidFill>
                <a:latin typeface="Source Sans Pro"/>
              </a:rPr>
              <a:t>th</a:t>
            </a:r>
            <a:r>
              <a:rPr lang="en-IN" sz="1700" dirty="0">
                <a:solidFill>
                  <a:srgbClr val="222222"/>
                </a:solidFill>
                <a:latin typeface="Source Sans Pro"/>
              </a:rPr>
              <a:t> Normal Form</a:t>
            </a:r>
            <a:r>
              <a:rPr lang="en-IN" sz="1700" dirty="0" smtClean="0">
                <a:solidFill>
                  <a:srgbClr val="222222"/>
                </a:solidFill>
                <a:latin typeface="Source Sans Pro"/>
              </a:rPr>
              <a:t>.</a:t>
            </a:r>
          </a:p>
          <a:p>
            <a:endParaRPr lang="en-IN" sz="1700" dirty="0">
              <a:solidFill>
                <a:srgbClr val="222222"/>
              </a:solidFill>
              <a:latin typeface="Source Sans Pro"/>
            </a:endParaRPr>
          </a:p>
          <a:p>
            <a:r>
              <a:rPr lang="en-IN" sz="1700" b="1" dirty="0">
                <a:solidFill>
                  <a:srgbClr val="222222"/>
                </a:solidFill>
                <a:latin typeface="Source Sans Pro"/>
              </a:rPr>
              <a:t>5NF (Fifth Normal Form) Rules</a:t>
            </a:r>
          </a:p>
          <a:p>
            <a:r>
              <a:rPr lang="en-IN" sz="1700" dirty="0">
                <a:solidFill>
                  <a:srgbClr val="222222"/>
                </a:solidFill>
                <a:latin typeface="Source Sans Pro"/>
              </a:rPr>
              <a:t>A table is in 5</a:t>
            </a:r>
            <a:r>
              <a:rPr lang="en-IN" sz="1700" baseline="30000" dirty="0">
                <a:solidFill>
                  <a:srgbClr val="222222"/>
                </a:solidFill>
                <a:latin typeface="Source Sans Pro"/>
              </a:rPr>
              <a:t>th</a:t>
            </a:r>
            <a:r>
              <a:rPr lang="en-IN" sz="1700" dirty="0">
                <a:solidFill>
                  <a:srgbClr val="222222"/>
                </a:solidFill>
                <a:latin typeface="Source Sans Pro"/>
              </a:rPr>
              <a:t> Normal Form only if it is in 4NF and it cannot be decomposed into any number of smaller tables without loss of data</a:t>
            </a:r>
            <a:r>
              <a:rPr lang="en-IN" sz="1700" dirty="0" smtClean="0">
                <a:solidFill>
                  <a:srgbClr val="222222"/>
                </a:solidFill>
                <a:latin typeface="Source Sans Pro"/>
              </a:rPr>
              <a:t>.</a:t>
            </a:r>
          </a:p>
          <a:p>
            <a:endParaRPr lang="en-IN" sz="1700" dirty="0">
              <a:solidFill>
                <a:srgbClr val="222222"/>
              </a:solidFill>
              <a:latin typeface="Source Sans Pro"/>
            </a:endParaRPr>
          </a:p>
          <a:p>
            <a:r>
              <a:rPr lang="en-IN" sz="1700" b="1" dirty="0">
                <a:solidFill>
                  <a:srgbClr val="222222"/>
                </a:solidFill>
                <a:latin typeface="Source Sans Pro"/>
              </a:rPr>
              <a:t>6NF (Sixth Normal Form) Proposed</a:t>
            </a:r>
          </a:p>
          <a:p>
            <a:r>
              <a:rPr lang="en-IN" sz="1700" dirty="0">
                <a:solidFill>
                  <a:srgbClr val="222222"/>
                </a:solidFill>
                <a:latin typeface="Source Sans Pro"/>
              </a:rPr>
              <a:t>6</a:t>
            </a:r>
            <a:r>
              <a:rPr lang="en-IN" sz="1700" baseline="30000" dirty="0">
                <a:solidFill>
                  <a:srgbClr val="222222"/>
                </a:solidFill>
                <a:latin typeface="Source Sans Pro"/>
              </a:rPr>
              <a:t>th</a:t>
            </a:r>
            <a:r>
              <a:rPr lang="en-IN" sz="1700" dirty="0">
                <a:solidFill>
                  <a:srgbClr val="222222"/>
                </a:solidFill>
                <a:latin typeface="Source Sans Pro"/>
              </a:rPr>
              <a:t> Normal Form is not standardized, yet however, it is being discussed by database experts for some time. Hopefully, we would have a clear &amp; standardized definition for 6</a:t>
            </a:r>
            <a:r>
              <a:rPr lang="en-IN" sz="1700" baseline="30000" dirty="0">
                <a:solidFill>
                  <a:srgbClr val="222222"/>
                </a:solidFill>
                <a:latin typeface="Source Sans Pro"/>
              </a:rPr>
              <a:t>th</a:t>
            </a:r>
            <a:r>
              <a:rPr lang="en-IN" sz="1700" dirty="0">
                <a:solidFill>
                  <a:srgbClr val="222222"/>
                </a:solidFill>
                <a:latin typeface="Source Sans Pro"/>
              </a:rPr>
              <a:t> Normal Form in the near future...</a:t>
            </a:r>
            <a:endParaRPr lang="en-IN" sz="1700" b="0" i="0" dirty="0">
              <a:solidFill>
                <a:srgbClr val="222222"/>
              </a:solidFill>
              <a:effectLst/>
              <a:latin typeface="Source Sans Pro"/>
            </a:endParaRPr>
          </a:p>
        </p:txBody>
      </p:sp>
      <p:sp>
        <p:nvSpPr>
          <p:cNvPr id="6" name="Rectangle 5"/>
          <p:cNvSpPr/>
          <p:nvPr/>
        </p:nvSpPr>
        <p:spPr>
          <a:xfrm>
            <a:off x="5436580" y="0"/>
            <a:ext cx="2714205" cy="584775"/>
          </a:xfrm>
          <a:prstGeom prst="rect">
            <a:avLst/>
          </a:prstGeom>
        </p:spPr>
        <p:txBody>
          <a:bodyPr wrap="none">
            <a:spAutoFit/>
          </a:bodyPr>
          <a:lstStyle/>
          <a:p>
            <a:r>
              <a:rPr lang="en-IN" sz="3200" b="1" dirty="0" smtClean="0">
                <a:solidFill>
                  <a:srgbClr val="222222"/>
                </a:solidFill>
                <a:latin typeface="Times New Roman" panose="02020603050405020304" pitchFamily="18" charset="0"/>
                <a:cs typeface="Times New Roman" panose="02020603050405020304" pitchFamily="18" charset="0"/>
              </a:rPr>
              <a:t>Normalization</a:t>
            </a:r>
            <a:endParaRPr lang="en-IN"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666076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80753" y="101596"/>
            <a:ext cx="6211441" cy="642987"/>
          </a:xfrm>
        </p:spPr>
        <p:txBody>
          <a:bodyPr>
            <a:normAutofit fontScale="90000"/>
          </a:bodyPr>
          <a:lstStyle/>
          <a:p>
            <a:pPr algn="ctr"/>
            <a:r>
              <a:rPr lang="en-IN" sz="2800" b="1" dirty="0" smtClean="0">
                <a:latin typeface="Times New Roman" panose="02020603050405020304" pitchFamily="18" charset="0"/>
                <a:cs typeface="Times New Roman" panose="02020603050405020304" pitchFamily="18" charset="0"/>
              </a:rPr>
              <a:t>Understanding Relationship – One-to-One</a:t>
            </a:r>
            <a:endParaRPr lang="en-IN" sz="2800" b="1" dirty="0">
              <a:latin typeface="Times New Roman" panose="02020603050405020304" pitchFamily="18" charset="0"/>
              <a:cs typeface="Times New Roman" panose="02020603050405020304" pitchFamily="18" charset="0"/>
            </a:endParaRPr>
          </a:p>
        </p:txBody>
      </p:sp>
      <p:sp>
        <p:nvSpPr>
          <p:cNvPr id="4" name="Rectangle 3"/>
          <p:cNvSpPr/>
          <p:nvPr/>
        </p:nvSpPr>
        <p:spPr>
          <a:xfrm>
            <a:off x="1637210" y="744583"/>
            <a:ext cx="9596847" cy="1200329"/>
          </a:xfrm>
          <a:prstGeom prst="rect">
            <a:avLst/>
          </a:prstGeom>
        </p:spPr>
        <p:txBody>
          <a:bodyPr wrap="square">
            <a:spAutoFit/>
          </a:bodyPr>
          <a:lstStyle/>
          <a:p>
            <a:r>
              <a:rPr lang="en-IN" dirty="0">
                <a:solidFill>
                  <a:srgbClr val="333333"/>
                </a:solidFill>
                <a:latin typeface="Times New Roman" panose="02020603050405020304" pitchFamily="18" charset="0"/>
                <a:cs typeface="Times New Roman" panose="02020603050405020304" pitchFamily="18" charset="0"/>
              </a:rPr>
              <a:t>A relationship, in the context of databases, is a situation that exists between two relational database tables when one table has a foreign key that references the primary key of the other table. Relationships allow relational databases to split and store data in different tables, while linking disparate data items.</a:t>
            </a:r>
            <a:endParaRPr lang="en-IN" dirty="0">
              <a:latin typeface="Times New Roman" panose="02020603050405020304" pitchFamily="18" charset="0"/>
              <a:cs typeface="Times New Roman" panose="02020603050405020304" pitchFamily="18" charset="0"/>
            </a:endParaRPr>
          </a:p>
        </p:txBody>
      </p:sp>
      <p:sp>
        <p:nvSpPr>
          <p:cNvPr id="5" name="Rectangle 4"/>
          <p:cNvSpPr/>
          <p:nvPr/>
        </p:nvSpPr>
        <p:spPr>
          <a:xfrm>
            <a:off x="1637210" y="1944912"/>
            <a:ext cx="6096000" cy="1569660"/>
          </a:xfrm>
          <a:prstGeom prst="rect">
            <a:avLst/>
          </a:prstGeom>
        </p:spPr>
        <p:txBody>
          <a:bodyPr>
            <a:spAutoFit/>
          </a:bodyPr>
          <a:lstStyle/>
          <a:p>
            <a:r>
              <a:rPr lang="en-IN" sz="1600" dirty="0">
                <a:solidFill>
                  <a:srgbClr val="444444"/>
                </a:solidFill>
                <a:latin typeface="Lato"/>
              </a:rPr>
              <a:t>There are 3 types of </a:t>
            </a:r>
            <a:r>
              <a:rPr lang="en-IN" sz="1600" dirty="0">
                <a:solidFill>
                  <a:srgbClr val="1ABC9C"/>
                </a:solidFill>
                <a:latin typeface="Lato"/>
                <a:hlinkClick r:id="rId2"/>
              </a:rPr>
              <a:t>relationships</a:t>
            </a:r>
            <a:r>
              <a:rPr lang="en-IN" sz="1600" dirty="0">
                <a:solidFill>
                  <a:srgbClr val="444444"/>
                </a:solidFill>
                <a:latin typeface="Lato"/>
              </a:rPr>
              <a:t> in relational database design. They are</a:t>
            </a:r>
            <a:r>
              <a:rPr lang="en-IN" sz="1600" dirty="0" smtClean="0">
                <a:solidFill>
                  <a:srgbClr val="444444"/>
                </a:solidFill>
                <a:latin typeface="Lato"/>
              </a:rPr>
              <a:t>:</a:t>
            </a:r>
          </a:p>
          <a:p>
            <a:endParaRPr lang="en-IN" sz="1600" dirty="0">
              <a:solidFill>
                <a:srgbClr val="444444"/>
              </a:solidFill>
              <a:latin typeface="Lato"/>
            </a:endParaRPr>
          </a:p>
          <a:p>
            <a:pPr>
              <a:buFont typeface="Arial" panose="020B0604020202020204" pitchFamily="34" charset="0"/>
              <a:buChar char="•"/>
            </a:pPr>
            <a:r>
              <a:rPr lang="en-IN" sz="1600" dirty="0">
                <a:solidFill>
                  <a:srgbClr val="444444"/>
                </a:solidFill>
                <a:latin typeface="inherit"/>
              </a:rPr>
              <a:t>One-to-One</a:t>
            </a:r>
          </a:p>
          <a:p>
            <a:pPr>
              <a:buFont typeface="Arial" panose="020B0604020202020204" pitchFamily="34" charset="0"/>
              <a:buChar char="•"/>
            </a:pPr>
            <a:r>
              <a:rPr lang="en-IN" sz="1600" dirty="0">
                <a:solidFill>
                  <a:srgbClr val="444444"/>
                </a:solidFill>
                <a:latin typeface="inherit"/>
              </a:rPr>
              <a:t>One-to-Many (or Many-to-One)</a:t>
            </a:r>
          </a:p>
          <a:p>
            <a:pPr>
              <a:buFont typeface="Arial" panose="020B0604020202020204" pitchFamily="34" charset="0"/>
              <a:buChar char="•"/>
            </a:pPr>
            <a:r>
              <a:rPr lang="en-IN" sz="1600" dirty="0">
                <a:solidFill>
                  <a:srgbClr val="444444"/>
                </a:solidFill>
                <a:latin typeface="inherit"/>
              </a:rPr>
              <a:t>Many-to-Many</a:t>
            </a:r>
            <a:endParaRPr lang="en-IN" sz="1600" b="0" i="0" dirty="0">
              <a:solidFill>
                <a:srgbClr val="444444"/>
              </a:solidFill>
              <a:effectLst/>
              <a:latin typeface="inherit"/>
            </a:endParaRPr>
          </a:p>
        </p:txBody>
      </p:sp>
      <p:sp>
        <p:nvSpPr>
          <p:cNvPr id="6" name="Rectangle 5"/>
          <p:cNvSpPr/>
          <p:nvPr/>
        </p:nvSpPr>
        <p:spPr>
          <a:xfrm>
            <a:off x="1637210" y="3610091"/>
            <a:ext cx="1225015" cy="338554"/>
          </a:xfrm>
          <a:prstGeom prst="rect">
            <a:avLst/>
          </a:prstGeom>
        </p:spPr>
        <p:txBody>
          <a:bodyPr wrap="none">
            <a:spAutoFit/>
          </a:bodyPr>
          <a:lstStyle/>
          <a:p>
            <a:r>
              <a:rPr lang="en-IN" sz="1600" b="1" dirty="0">
                <a:solidFill>
                  <a:srgbClr val="444444"/>
                </a:solidFill>
                <a:latin typeface="Times New Roman" panose="02020603050405020304" pitchFamily="18" charset="0"/>
                <a:cs typeface="Times New Roman" panose="02020603050405020304" pitchFamily="18" charset="0"/>
              </a:rPr>
              <a:t>One-to-One</a:t>
            </a:r>
            <a:endParaRPr lang="en-IN" sz="1600" b="1" i="0" dirty="0">
              <a:solidFill>
                <a:srgbClr val="444444"/>
              </a:solidFill>
              <a:effectLst/>
              <a:latin typeface="Times New Roman" panose="02020603050405020304" pitchFamily="18" charset="0"/>
              <a:cs typeface="Times New Roman" panose="02020603050405020304" pitchFamily="18" charset="0"/>
            </a:endParaRPr>
          </a:p>
        </p:txBody>
      </p:sp>
      <p:sp>
        <p:nvSpPr>
          <p:cNvPr id="8" name="Rectangle 7"/>
          <p:cNvSpPr/>
          <p:nvPr/>
        </p:nvSpPr>
        <p:spPr>
          <a:xfrm>
            <a:off x="1637210" y="3979423"/>
            <a:ext cx="8630196" cy="338554"/>
          </a:xfrm>
          <a:prstGeom prst="rect">
            <a:avLst/>
          </a:prstGeom>
        </p:spPr>
        <p:txBody>
          <a:bodyPr wrap="square">
            <a:spAutoFit/>
          </a:bodyPr>
          <a:lstStyle/>
          <a:p>
            <a:r>
              <a:rPr lang="en-IN" sz="1600" dirty="0">
                <a:solidFill>
                  <a:srgbClr val="444444"/>
                </a:solidFill>
                <a:latin typeface="Times New Roman" panose="02020603050405020304" pitchFamily="18" charset="0"/>
                <a:cs typeface="Times New Roman" panose="02020603050405020304" pitchFamily="18" charset="0"/>
              </a:rPr>
              <a:t>A </a:t>
            </a:r>
            <a:r>
              <a:rPr lang="en-IN" sz="1600" dirty="0">
                <a:solidFill>
                  <a:srgbClr val="1ABC9C"/>
                </a:solidFill>
                <a:latin typeface="Times New Roman" panose="02020603050405020304" pitchFamily="18" charset="0"/>
                <a:cs typeface="Times New Roman" panose="02020603050405020304" pitchFamily="18" charset="0"/>
                <a:hlinkClick r:id="rId3"/>
              </a:rPr>
              <a:t>row</a:t>
            </a:r>
            <a:r>
              <a:rPr lang="en-IN" sz="1600" dirty="0">
                <a:solidFill>
                  <a:srgbClr val="444444"/>
                </a:solidFill>
                <a:latin typeface="Times New Roman" panose="02020603050405020304" pitchFamily="18" charset="0"/>
                <a:cs typeface="Times New Roman" panose="02020603050405020304" pitchFamily="18" charset="0"/>
              </a:rPr>
              <a:t> in </a:t>
            </a:r>
            <a:r>
              <a:rPr lang="en-IN" sz="1600" dirty="0">
                <a:solidFill>
                  <a:srgbClr val="1ABC9C"/>
                </a:solidFill>
                <a:latin typeface="Times New Roman" panose="02020603050405020304" pitchFamily="18" charset="0"/>
                <a:cs typeface="Times New Roman" panose="02020603050405020304" pitchFamily="18" charset="0"/>
                <a:hlinkClick r:id="rId4"/>
              </a:rPr>
              <a:t>table</a:t>
            </a:r>
            <a:r>
              <a:rPr lang="en-IN" sz="1600" dirty="0">
                <a:solidFill>
                  <a:srgbClr val="444444"/>
                </a:solidFill>
                <a:latin typeface="Times New Roman" panose="02020603050405020304" pitchFamily="18" charset="0"/>
                <a:cs typeface="Times New Roman" panose="02020603050405020304" pitchFamily="18" charset="0"/>
              </a:rPr>
              <a:t> A can have only one matching row in table B, and vice versa.</a:t>
            </a:r>
            <a:endParaRPr lang="en-IN" sz="1600" dirty="0">
              <a:latin typeface="Times New Roman" panose="02020603050405020304" pitchFamily="18" charset="0"/>
              <a:cs typeface="Times New Roman" panose="02020603050405020304" pitchFamily="18" charset="0"/>
            </a:endParaRPr>
          </a:p>
        </p:txBody>
      </p:sp>
      <p:pic>
        <p:nvPicPr>
          <p:cNvPr id="7172" name="Picture 4" descr="https://database.guide/wp-content/uploads/2016/05/relationship-diagram-one-to-one.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0741" y="4511808"/>
            <a:ext cx="3390900" cy="971551"/>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1545770" y="5936989"/>
            <a:ext cx="10249990" cy="830997"/>
          </a:xfrm>
          <a:prstGeom prst="rect">
            <a:avLst/>
          </a:prstGeom>
        </p:spPr>
        <p:txBody>
          <a:bodyPr wrap="square">
            <a:spAutoFit/>
          </a:bodyPr>
          <a:lstStyle/>
          <a:p>
            <a:r>
              <a:rPr lang="en-IN" sz="1600" dirty="0">
                <a:solidFill>
                  <a:srgbClr val="444444"/>
                </a:solidFill>
                <a:latin typeface="Times New Roman" panose="02020603050405020304" pitchFamily="18" charset="0"/>
                <a:cs typeface="Times New Roman" panose="02020603050405020304" pitchFamily="18" charset="0"/>
              </a:rPr>
              <a:t>This is not a common relationship type, as the data stored in table B could just have easily been stored in table A. However, there are some valid reasons for using this relationship type. A one-to-one relationship  can be used for security purposes, to divide a large table, and various other specific purposes.</a:t>
            </a:r>
            <a:endParaRPr lang="en-IN"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933956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93343" y="757648"/>
            <a:ext cx="3583032" cy="369332"/>
          </a:xfrm>
          <a:prstGeom prst="rect">
            <a:avLst/>
          </a:prstGeom>
        </p:spPr>
        <p:txBody>
          <a:bodyPr wrap="none">
            <a:spAutoFit/>
          </a:bodyPr>
          <a:lstStyle/>
          <a:p>
            <a:r>
              <a:rPr lang="en-IN" b="1" dirty="0">
                <a:solidFill>
                  <a:srgbClr val="444444"/>
                </a:solidFill>
                <a:latin typeface="Lato"/>
              </a:rPr>
              <a:t>One-to-Many (or Many-to-One</a:t>
            </a:r>
            <a:r>
              <a:rPr lang="en-IN" b="1" dirty="0" smtClean="0">
                <a:solidFill>
                  <a:srgbClr val="444444"/>
                </a:solidFill>
                <a:latin typeface="Lato"/>
              </a:rPr>
              <a:t>) </a:t>
            </a:r>
            <a:endParaRPr lang="en-IN" b="1" i="0" dirty="0">
              <a:solidFill>
                <a:srgbClr val="444444"/>
              </a:solidFill>
              <a:effectLst/>
              <a:latin typeface="Lato"/>
            </a:endParaRPr>
          </a:p>
        </p:txBody>
      </p:sp>
      <p:sp>
        <p:nvSpPr>
          <p:cNvPr id="5" name="Rectangle 4"/>
          <p:cNvSpPr/>
          <p:nvPr/>
        </p:nvSpPr>
        <p:spPr>
          <a:xfrm>
            <a:off x="1593343" y="1126980"/>
            <a:ext cx="10428839" cy="584775"/>
          </a:xfrm>
          <a:prstGeom prst="rect">
            <a:avLst/>
          </a:prstGeom>
        </p:spPr>
        <p:txBody>
          <a:bodyPr wrap="square">
            <a:spAutoFit/>
          </a:bodyPr>
          <a:lstStyle/>
          <a:p>
            <a:r>
              <a:rPr lang="en-IN" sz="1600" dirty="0">
                <a:solidFill>
                  <a:srgbClr val="444444"/>
                </a:solidFill>
                <a:latin typeface="Times New Roman" panose="02020603050405020304" pitchFamily="18" charset="0"/>
                <a:cs typeface="Times New Roman" panose="02020603050405020304" pitchFamily="18" charset="0"/>
              </a:rPr>
              <a:t>This is the most common relationship type. In this type of relationship, a row in table A can have many matching rows in table B, but a row in table B can have only one matching row in table A.</a:t>
            </a:r>
            <a:endParaRPr lang="en-IN" sz="1600" dirty="0">
              <a:latin typeface="Times New Roman" panose="02020603050405020304" pitchFamily="18" charset="0"/>
              <a:cs typeface="Times New Roman" panose="02020603050405020304" pitchFamily="18" charset="0"/>
            </a:endParaRPr>
          </a:p>
        </p:txBody>
      </p:sp>
      <p:pic>
        <p:nvPicPr>
          <p:cNvPr id="8194" name="Picture 2" descr="https://database.guide/wp-content/uploads/2016/05/relationship-diagram-one-to-many.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8489" y="1929722"/>
            <a:ext cx="3381375" cy="129540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1593343" y="3443090"/>
            <a:ext cx="9885425" cy="830997"/>
          </a:xfrm>
          <a:prstGeom prst="rect">
            <a:avLst/>
          </a:prstGeom>
        </p:spPr>
        <p:txBody>
          <a:bodyPr wrap="square">
            <a:spAutoFit/>
          </a:bodyPr>
          <a:lstStyle/>
          <a:p>
            <a:r>
              <a:rPr lang="en-IN" sz="1600" dirty="0">
                <a:solidFill>
                  <a:srgbClr val="444444"/>
                </a:solidFill>
                <a:latin typeface="Times New Roman" panose="02020603050405020304" pitchFamily="18" charset="0"/>
                <a:cs typeface="Times New Roman" panose="02020603050405020304" pitchFamily="18" charset="0"/>
              </a:rPr>
              <a:t>One-to-Many relationships can also be viewed as Many-to-One relationships, depending on which way you look at it.</a:t>
            </a:r>
          </a:p>
          <a:p>
            <a:r>
              <a:rPr lang="en-IN" sz="1600" dirty="0">
                <a:solidFill>
                  <a:srgbClr val="444444"/>
                </a:solidFill>
                <a:latin typeface="Times New Roman" panose="02020603050405020304" pitchFamily="18" charset="0"/>
                <a:cs typeface="Times New Roman" panose="02020603050405020304" pitchFamily="18" charset="0"/>
              </a:rPr>
              <a:t>In the above example, the Customer table is the “many” and the City table is the “one”. Each customer can only be assigned one city,. One city can be assigned to many customers.</a:t>
            </a:r>
            <a:endParaRPr lang="en-IN" sz="1600" b="0" i="0" dirty="0">
              <a:solidFill>
                <a:srgbClr val="444444"/>
              </a:solidFill>
              <a:effectLst/>
              <a:latin typeface="Times New Roman" panose="02020603050405020304" pitchFamily="18" charset="0"/>
              <a:cs typeface="Times New Roman" panose="02020603050405020304" pitchFamily="18" charset="0"/>
            </a:endParaRPr>
          </a:p>
        </p:txBody>
      </p:sp>
      <p:sp>
        <p:nvSpPr>
          <p:cNvPr id="7" name="Rectangle 6"/>
          <p:cNvSpPr/>
          <p:nvPr/>
        </p:nvSpPr>
        <p:spPr>
          <a:xfrm>
            <a:off x="1593343" y="4512673"/>
            <a:ext cx="1736373" cy="369332"/>
          </a:xfrm>
          <a:prstGeom prst="rect">
            <a:avLst/>
          </a:prstGeom>
        </p:spPr>
        <p:txBody>
          <a:bodyPr wrap="none">
            <a:spAutoFit/>
          </a:bodyPr>
          <a:lstStyle/>
          <a:p>
            <a:r>
              <a:rPr lang="en-IN" b="1" dirty="0">
                <a:solidFill>
                  <a:srgbClr val="444444"/>
                </a:solidFill>
                <a:latin typeface="Lato"/>
              </a:rPr>
              <a:t>Many-to-Many</a:t>
            </a:r>
            <a:endParaRPr lang="en-IN" b="1" i="0" dirty="0">
              <a:solidFill>
                <a:srgbClr val="444444"/>
              </a:solidFill>
              <a:effectLst/>
              <a:latin typeface="Lato"/>
            </a:endParaRPr>
          </a:p>
        </p:txBody>
      </p:sp>
      <p:sp>
        <p:nvSpPr>
          <p:cNvPr id="8" name="Rectangle 7"/>
          <p:cNvSpPr/>
          <p:nvPr/>
        </p:nvSpPr>
        <p:spPr>
          <a:xfrm>
            <a:off x="1593343" y="4956458"/>
            <a:ext cx="8813355" cy="1815882"/>
          </a:xfrm>
          <a:prstGeom prst="rect">
            <a:avLst/>
          </a:prstGeom>
        </p:spPr>
        <p:txBody>
          <a:bodyPr wrap="square">
            <a:spAutoFit/>
          </a:bodyPr>
          <a:lstStyle/>
          <a:p>
            <a:r>
              <a:rPr lang="en-IN" sz="1600" dirty="0">
                <a:solidFill>
                  <a:srgbClr val="444444"/>
                </a:solidFill>
                <a:latin typeface="Times New Roman" panose="02020603050405020304" pitchFamily="18" charset="0"/>
                <a:cs typeface="Times New Roman" panose="02020603050405020304" pitchFamily="18" charset="0"/>
              </a:rPr>
              <a:t>In a many-to-many relationship, a row in table A can have many matching rows in table B, and vice versa.</a:t>
            </a:r>
          </a:p>
          <a:p>
            <a:r>
              <a:rPr lang="en-IN" sz="1600" dirty="0">
                <a:solidFill>
                  <a:srgbClr val="444444"/>
                </a:solidFill>
                <a:latin typeface="Times New Roman" panose="02020603050405020304" pitchFamily="18" charset="0"/>
                <a:cs typeface="Times New Roman" panose="02020603050405020304" pitchFamily="18" charset="0"/>
              </a:rPr>
              <a:t>A many-to-many relationship could be thought of as two one-to-many relationships, linked by an intermediary table.</a:t>
            </a:r>
          </a:p>
          <a:p>
            <a:r>
              <a:rPr lang="en-IN" sz="1600" dirty="0">
                <a:solidFill>
                  <a:srgbClr val="444444"/>
                </a:solidFill>
                <a:latin typeface="Times New Roman" panose="02020603050405020304" pitchFamily="18" charset="0"/>
                <a:cs typeface="Times New Roman" panose="02020603050405020304" pitchFamily="18" charset="0"/>
              </a:rPr>
              <a:t>The intermediary table is typically referred to as a “junction table” (also as a “cross-reference table”). This table is used to link the other two tables together. It does this by having two fields that reference the </a:t>
            </a:r>
            <a:r>
              <a:rPr lang="en-IN" sz="1600" dirty="0">
                <a:solidFill>
                  <a:srgbClr val="1ABC9C"/>
                </a:solidFill>
                <a:latin typeface="Times New Roman" panose="02020603050405020304" pitchFamily="18" charset="0"/>
                <a:cs typeface="Times New Roman" panose="02020603050405020304" pitchFamily="18" charset="0"/>
                <a:hlinkClick r:id="rId3"/>
              </a:rPr>
              <a:t>primary key</a:t>
            </a:r>
            <a:r>
              <a:rPr lang="en-IN" sz="1600" dirty="0">
                <a:solidFill>
                  <a:srgbClr val="444444"/>
                </a:solidFill>
                <a:latin typeface="Times New Roman" panose="02020603050405020304" pitchFamily="18" charset="0"/>
                <a:cs typeface="Times New Roman" panose="02020603050405020304" pitchFamily="18" charset="0"/>
              </a:rPr>
              <a:t> of each of the other two tables.</a:t>
            </a:r>
            <a:endParaRPr lang="en-IN" sz="1600" b="0" i="0" dirty="0">
              <a:solidFill>
                <a:srgbClr val="444444"/>
              </a:solidFill>
              <a:effectLst/>
              <a:latin typeface="Times New Roman" panose="02020603050405020304" pitchFamily="18" charset="0"/>
              <a:cs typeface="Times New Roman" panose="02020603050405020304" pitchFamily="18" charset="0"/>
            </a:endParaRPr>
          </a:p>
        </p:txBody>
      </p:sp>
      <p:sp>
        <p:nvSpPr>
          <p:cNvPr id="9" name="Title 1"/>
          <p:cNvSpPr>
            <a:spLocks noGrp="1"/>
          </p:cNvSpPr>
          <p:nvPr>
            <p:ph type="title"/>
          </p:nvPr>
        </p:nvSpPr>
        <p:spPr>
          <a:xfrm>
            <a:off x="3878489" y="17383"/>
            <a:ext cx="6211441" cy="642987"/>
          </a:xfrm>
        </p:spPr>
        <p:txBody>
          <a:bodyPr>
            <a:normAutofit fontScale="90000"/>
          </a:bodyPr>
          <a:lstStyle/>
          <a:p>
            <a:pPr algn="ctr"/>
            <a:r>
              <a:rPr lang="en-IN" sz="2800" b="1" dirty="0" smtClean="0">
                <a:latin typeface="Times New Roman" panose="02020603050405020304" pitchFamily="18" charset="0"/>
                <a:cs typeface="Times New Roman" panose="02020603050405020304" pitchFamily="18" charset="0"/>
              </a:rPr>
              <a:t>Understanding Relationship – One-to-Many</a:t>
            </a:r>
            <a:endParaRPr lang="en-IN"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1943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s://database.guide/wp-content/uploads/2016/05/create_a_relationship_in_access_2013_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80318" y="966289"/>
            <a:ext cx="5638800" cy="184785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79426" y="3027127"/>
            <a:ext cx="10346963" cy="3785652"/>
          </a:xfrm>
          <a:prstGeom prst="rect">
            <a:avLst/>
          </a:prstGeom>
        </p:spPr>
        <p:txBody>
          <a:bodyPr wrap="square">
            <a:spAutoFit/>
          </a:bodyPr>
          <a:lstStyle/>
          <a:p>
            <a:r>
              <a:rPr lang="en-IN" sz="1600" dirty="0">
                <a:solidFill>
                  <a:srgbClr val="444444"/>
                </a:solidFill>
                <a:latin typeface="Times New Roman" panose="02020603050405020304" pitchFamily="18" charset="0"/>
                <a:cs typeface="Times New Roman" panose="02020603050405020304" pitchFamily="18" charset="0"/>
              </a:rPr>
              <a:t>So in order to create a many-to-many relationship between the Customers table and the Products table, we created a new table called Orders</a:t>
            </a:r>
            <a:r>
              <a:rPr lang="en-IN" sz="1600" dirty="0" smtClean="0">
                <a:solidFill>
                  <a:srgbClr val="444444"/>
                </a:solidFill>
                <a:latin typeface="Times New Roman" panose="02020603050405020304" pitchFamily="18" charset="0"/>
                <a:cs typeface="Times New Roman" panose="02020603050405020304" pitchFamily="18" charset="0"/>
              </a:rPr>
              <a:t>.</a:t>
            </a:r>
          </a:p>
          <a:p>
            <a:endParaRPr lang="en-IN" sz="1600" dirty="0">
              <a:solidFill>
                <a:srgbClr val="444444"/>
              </a:solidFill>
              <a:latin typeface="Times New Roman" panose="02020603050405020304" pitchFamily="18" charset="0"/>
              <a:cs typeface="Times New Roman" panose="02020603050405020304" pitchFamily="18" charset="0"/>
            </a:endParaRPr>
          </a:p>
          <a:p>
            <a:r>
              <a:rPr lang="en-IN" sz="1600" dirty="0">
                <a:solidFill>
                  <a:srgbClr val="444444"/>
                </a:solidFill>
                <a:latin typeface="Times New Roman" panose="02020603050405020304" pitchFamily="18" charset="0"/>
                <a:cs typeface="Times New Roman" panose="02020603050405020304" pitchFamily="18" charset="0"/>
              </a:rPr>
              <a:t>In the Orders table, we have a field called </a:t>
            </a:r>
            <a:r>
              <a:rPr lang="en-IN" sz="1600" dirty="0" err="1">
                <a:solidFill>
                  <a:srgbClr val="444444"/>
                </a:solidFill>
                <a:latin typeface="Times New Roman" panose="02020603050405020304" pitchFamily="18" charset="0"/>
                <a:cs typeface="Times New Roman" panose="02020603050405020304" pitchFamily="18" charset="0"/>
              </a:rPr>
              <a:t>CustomerId</a:t>
            </a:r>
            <a:r>
              <a:rPr lang="en-IN" sz="1600" dirty="0">
                <a:solidFill>
                  <a:srgbClr val="444444"/>
                </a:solidFill>
                <a:latin typeface="Times New Roman" panose="02020603050405020304" pitchFamily="18" charset="0"/>
                <a:cs typeface="Times New Roman" panose="02020603050405020304" pitchFamily="18" charset="0"/>
              </a:rPr>
              <a:t> and another called </a:t>
            </a:r>
            <a:r>
              <a:rPr lang="en-IN" sz="1600" dirty="0" err="1">
                <a:solidFill>
                  <a:srgbClr val="444444"/>
                </a:solidFill>
                <a:latin typeface="Times New Roman" panose="02020603050405020304" pitchFamily="18" charset="0"/>
                <a:cs typeface="Times New Roman" panose="02020603050405020304" pitchFamily="18" charset="0"/>
              </a:rPr>
              <a:t>ProductId</a:t>
            </a:r>
            <a:r>
              <a:rPr lang="en-IN" sz="1600" dirty="0">
                <a:solidFill>
                  <a:srgbClr val="444444"/>
                </a:solidFill>
                <a:latin typeface="Times New Roman" panose="02020603050405020304" pitchFamily="18" charset="0"/>
                <a:cs typeface="Times New Roman" panose="02020603050405020304" pitchFamily="18" charset="0"/>
              </a:rPr>
              <a:t>. The values that these fields contain should correspond with a value in the corresponding field in the referenced table. So any given value in </a:t>
            </a:r>
            <a:r>
              <a:rPr lang="en-IN" sz="1600" dirty="0" err="1">
                <a:solidFill>
                  <a:srgbClr val="444444"/>
                </a:solidFill>
                <a:latin typeface="Times New Roman" panose="02020603050405020304" pitchFamily="18" charset="0"/>
                <a:cs typeface="Times New Roman" panose="02020603050405020304" pitchFamily="18" charset="0"/>
              </a:rPr>
              <a:t>Orders.CustomerId</a:t>
            </a:r>
            <a:r>
              <a:rPr lang="en-IN" sz="1600" dirty="0">
                <a:solidFill>
                  <a:srgbClr val="444444"/>
                </a:solidFill>
                <a:latin typeface="Times New Roman" panose="02020603050405020304" pitchFamily="18" charset="0"/>
                <a:cs typeface="Times New Roman" panose="02020603050405020304" pitchFamily="18" charset="0"/>
              </a:rPr>
              <a:t> should also exist in the </a:t>
            </a:r>
            <a:r>
              <a:rPr lang="en-IN" sz="1600" dirty="0" err="1">
                <a:solidFill>
                  <a:srgbClr val="444444"/>
                </a:solidFill>
                <a:latin typeface="Times New Roman" panose="02020603050405020304" pitchFamily="18" charset="0"/>
                <a:cs typeface="Times New Roman" panose="02020603050405020304" pitchFamily="18" charset="0"/>
              </a:rPr>
              <a:t>Customer.CustomerId</a:t>
            </a:r>
            <a:r>
              <a:rPr lang="en-IN" sz="1600" dirty="0">
                <a:solidFill>
                  <a:srgbClr val="444444"/>
                </a:solidFill>
                <a:latin typeface="Times New Roman" panose="02020603050405020304" pitchFamily="18" charset="0"/>
                <a:cs typeface="Times New Roman" panose="02020603050405020304" pitchFamily="18" charset="0"/>
              </a:rPr>
              <a:t> field. If this wasn’t the case then we could have orders for customers that don’t actually exist. We could also have orders for products that don’t exist. Not good </a:t>
            </a:r>
            <a:r>
              <a:rPr lang="en-IN" sz="1600" dirty="0">
                <a:solidFill>
                  <a:srgbClr val="1ABC9C"/>
                </a:solidFill>
                <a:latin typeface="Times New Roman" panose="02020603050405020304" pitchFamily="18" charset="0"/>
                <a:cs typeface="Times New Roman" panose="02020603050405020304" pitchFamily="18" charset="0"/>
                <a:hlinkClick r:id="rId3"/>
              </a:rPr>
              <a:t>referential integrity</a:t>
            </a:r>
            <a:r>
              <a:rPr lang="en-IN" sz="1600" dirty="0" smtClean="0">
                <a:solidFill>
                  <a:srgbClr val="444444"/>
                </a:solidFill>
                <a:latin typeface="Times New Roman" panose="02020603050405020304" pitchFamily="18" charset="0"/>
                <a:cs typeface="Times New Roman" panose="02020603050405020304" pitchFamily="18" charset="0"/>
              </a:rPr>
              <a:t>.</a:t>
            </a:r>
          </a:p>
          <a:p>
            <a:endParaRPr lang="en-IN" sz="1600" dirty="0" smtClean="0">
              <a:solidFill>
                <a:srgbClr val="444444"/>
              </a:solidFill>
              <a:latin typeface="Times New Roman" panose="02020603050405020304" pitchFamily="18" charset="0"/>
              <a:cs typeface="Times New Roman" panose="02020603050405020304" pitchFamily="18" charset="0"/>
            </a:endParaRPr>
          </a:p>
          <a:p>
            <a:r>
              <a:rPr lang="en-IN" sz="1600" dirty="0" smtClean="0">
                <a:solidFill>
                  <a:srgbClr val="444444"/>
                </a:solidFill>
                <a:latin typeface="Times New Roman" panose="02020603050405020304" pitchFamily="18" charset="0"/>
                <a:cs typeface="Times New Roman" panose="02020603050405020304" pitchFamily="18" charset="0"/>
              </a:rPr>
              <a:t>Most </a:t>
            </a:r>
            <a:r>
              <a:rPr lang="en-IN" sz="1600" dirty="0">
                <a:solidFill>
                  <a:srgbClr val="444444"/>
                </a:solidFill>
                <a:latin typeface="Times New Roman" panose="02020603050405020304" pitchFamily="18" charset="0"/>
                <a:cs typeface="Times New Roman" panose="02020603050405020304" pitchFamily="18" charset="0"/>
              </a:rPr>
              <a:t>database systems allow you to specify whether the database should enforce referential integrity. So, when a user (or a process) attempts to insert a </a:t>
            </a:r>
            <a:r>
              <a:rPr lang="en-IN" sz="1600" dirty="0">
                <a:solidFill>
                  <a:srgbClr val="1ABC9C"/>
                </a:solidFill>
                <a:latin typeface="Times New Roman" panose="02020603050405020304" pitchFamily="18" charset="0"/>
                <a:cs typeface="Times New Roman" panose="02020603050405020304" pitchFamily="18" charset="0"/>
                <a:hlinkClick r:id="rId4"/>
              </a:rPr>
              <a:t>foreign key</a:t>
            </a:r>
            <a:r>
              <a:rPr lang="en-IN" sz="1600" dirty="0">
                <a:solidFill>
                  <a:srgbClr val="444444"/>
                </a:solidFill>
                <a:latin typeface="Times New Roman" panose="02020603050405020304" pitchFamily="18" charset="0"/>
                <a:cs typeface="Times New Roman" panose="02020603050405020304" pitchFamily="18" charset="0"/>
              </a:rPr>
              <a:t> value that  doesn’t exist in the primary key field, an error will occur</a:t>
            </a:r>
            <a:r>
              <a:rPr lang="en-IN" sz="1600" dirty="0" smtClean="0">
                <a:solidFill>
                  <a:srgbClr val="444444"/>
                </a:solidFill>
                <a:latin typeface="Times New Roman" panose="02020603050405020304" pitchFamily="18" charset="0"/>
                <a:cs typeface="Times New Roman" panose="02020603050405020304" pitchFamily="18" charset="0"/>
              </a:rPr>
              <a:t>.</a:t>
            </a:r>
          </a:p>
          <a:p>
            <a:endParaRPr lang="en-IN" sz="1600" dirty="0">
              <a:solidFill>
                <a:srgbClr val="444444"/>
              </a:solidFill>
              <a:latin typeface="Times New Roman" panose="02020603050405020304" pitchFamily="18" charset="0"/>
              <a:cs typeface="Times New Roman" panose="02020603050405020304" pitchFamily="18" charset="0"/>
            </a:endParaRPr>
          </a:p>
          <a:p>
            <a:r>
              <a:rPr lang="en-IN" sz="1600" dirty="0">
                <a:solidFill>
                  <a:srgbClr val="444444"/>
                </a:solidFill>
                <a:latin typeface="Times New Roman" panose="02020603050405020304" pitchFamily="18" charset="0"/>
                <a:cs typeface="Times New Roman" panose="02020603050405020304" pitchFamily="18" charset="0"/>
              </a:rPr>
              <a:t>In our example, </a:t>
            </a:r>
            <a:r>
              <a:rPr lang="en-IN" sz="1600" dirty="0" err="1">
                <a:solidFill>
                  <a:srgbClr val="444444"/>
                </a:solidFill>
                <a:latin typeface="Times New Roman" panose="02020603050405020304" pitchFamily="18" charset="0"/>
                <a:cs typeface="Times New Roman" panose="02020603050405020304" pitchFamily="18" charset="0"/>
              </a:rPr>
              <a:t>Orders.CustomerId</a:t>
            </a:r>
            <a:r>
              <a:rPr lang="en-IN" sz="1600" dirty="0">
                <a:solidFill>
                  <a:srgbClr val="444444"/>
                </a:solidFill>
                <a:latin typeface="Times New Roman" panose="02020603050405020304" pitchFamily="18" charset="0"/>
                <a:cs typeface="Times New Roman" panose="02020603050405020304" pitchFamily="18" charset="0"/>
              </a:rPr>
              <a:t> field is a foreign key to the </a:t>
            </a:r>
            <a:r>
              <a:rPr lang="en-IN" sz="1600" dirty="0" err="1">
                <a:solidFill>
                  <a:srgbClr val="444444"/>
                </a:solidFill>
                <a:latin typeface="Times New Roman" panose="02020603050405020304" pitchFamily="18" charset="0"/>
                <a:cs typeface="Times New Roman" panose="02020603050405020304" pitchFamily="18" charset="0"/>
              </a:rPr>
              <a:t>Customers.CustomerId</a:t>
            </a:r>
            <a:r>
              <a:rPr lang="en-IN" sz="1600" dirty="0">
                <a:solidFill>
                  <a:srgbClr val="444444"/>
                </a:solidFill>
                <a:latin typeface="Times New Roman" panose="02020603050405020304" pitchFamily="18" charset="0"/>
                <a:cs typeface="Times New Roman" panose="02020603050405020304" pitchFamily="18" charset="0"/>
              </a:rPr>
              <a:t> (which is the primary key of that table). And the </a:t>
            </a:r>
            <a:r>
              <a:rPr lang="en-IN" sz="1600" dirty="0" err="1">
                <a:solidFill>
                  <a:srgbClr val="444444"/>
                </a:solidFill>
                <a:latin typeface="Times New Roman" panose="02020603050405020304" pitchFamily="18" charset="0"/>
                <a:cs typeface="Times New Roman" panose="02020603050405020304" pitchFamily="18" charset="0"/>
              </a:rPr>
              <a:t>Orders.ProductId</a:t>
            </a:r>
            <a:r>
              <a:rPr lang="en-IN" sz="1600" dirty="0">
                <a:solidFill>
                  <a:srgbClr val="444444"/>
                </a:solidFill>
                <a:latin typeface="Times New Roman" panose="02020603050405020304" pitchFamily="18" charset="0"/>
                <a:cs typeface="Times New Roman" panose="02020603050405020304" pitchFamily="18" charset="0"/>
              </a:rPr>
              <a:t> field is a foreign key to the </a:t>
            </a:r>
            <a:r>
              <a:rPr lang="en-IN" sz="1600" dirty="0" err="1">
                <a:solidFill>
                  <a:srgbClr val="444444"/>
                </a:solidFill>
                <a:latin typeface="Times New Roman" panose="02020603050405020304" pitchFamily="18" charset="0"/>
                <a:cs typeface="Times New Roman" panose="02020603050405020304" pitchFamily="18" charset="0"/>
              </a:rPr>
              <a:t>Products.ProductId</a:t>
            </a:r>
            <a:r>
              <a:rPr lang="en-IN" sz="1600" dirty="0">
                <a:solidFill>
                  <a:srgbClr val="444444"/>
                </a:solidFill>
                <a:latin typeface="Times New Roman" panose="02020603050405020304" pitchFamily="18" charset="0"/>
                <a:cs typeface="Times New Roman" panose="02020603050405020304" pitchFamily="18" charset="0"/>
              </a:rPr>
              <a:t> field (which is the primary key of that table).</a:t>
            </a:r>
          </a:p>
          <a:p>
            <a:endParaRPr lang="en-IN" sz="1600" b="0" i="0" dirty="0">
              <a:solidFill>
                <a:srgbClr val="444444"/>
              </a:solidFill>
              <a:effectLst/>
              <a:latin typeface="Times New Roman" panose="02020603050405020304" pitchFamily="18" charset="0"/>
              <a:cs typeface="Times New Roman" panose="02020603050405020304" pitchFamily="18" charset="0"/>
            </a:endParaRPr>
          </a:p>
        </p:txBody>
      </p:sp>
      <p:sp>
        <p:nvSpPr>
          <p:cNvPr id="5" name="Title 1"/>
          <p:cNvSpPr>
            <a:spLocks noGrp="1"/>
          </p:cNvSpPr>
          <p:nvPr>
            <p:ph type="title"/>
          </p:nvPr>
        </p:nvSpPr>
        <p:spPr>
          <a:xfrm>
            <a:off x="3513909" y="0"/>
            <a:ext cx="6667461" cy="642987"/>
          </a:xfrm>
        </p:spPr>
        <p:txBody>
          <a:bodyPr>
            <a:normAutofit fontScale="90000"/>
          </a:bodyPr>
          <a:lstStyle/>
          <a:p>
            <a:pPr algn="ctr"/>
            <a:r>
              <a:rPr lang="en-IN" sz="2800" b="1" dirty="0" smtClean="0">
                <a:latin typeface="Times New Roman" panose="02020603050405020304" pitchFamily="18" charset="0"/>
                <a:cs typeface="Times New Roman" panose="02020603050405020304" pitchFamily="18" charset="0"/>
              </a:rPr>
              <a:t>Understanding Relationship – Many-to-Many</a:t>
            </a:r>
            <a:endParaRPr lang="en-IN"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465899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47159" y="984814"/>
            <a:ext cx="9897292" cy="1323439"/>
          </a:xfrm>
          <a:prstGeom prst="rect">
            <a:avLst/>
          </a:prstGeom>
        </p:spPr>
        <p:txBody>
          <a:bodyPr wrap="square">
            <a:spAutoFit/>
          </a:bodyPr>
          <a:lstStyle/>
          <a:p>
            <a:r>
              <a:rPr lang="en-IN" sz="1600" dirty="0">
                <a:solidFill>
                  <a:srgbClr val="444444"/>
                </a:solidFill>
                <a:latin typeface="Times New Roman" panose="02020603050405020304" pitchFamily="18" charset="0"/>
                <a:cs typeface="Times New Roman" panose="02020603050405020304" pitchFamily="18" charset="0"/>
              </a:rPr>
              <a:t>The term </a:t>
            </a:r>
            <a:r>
              <a:rPr lang="en-IN" sz="1600" i="1" dirty="0">
                <a:solidFill>
                  <a:srgbClr val="444444"/>
                </a:solidFill>
                <a:latin typeface="Times New Roman" panose="02020603050405020304" pitchFamily="18" charset="0"/>
                <a:cs typeface="Times New Roman" panose="02020603050405020304" pitchFamily="18" charset="0"/>
              </a:rPr>
              <a:t>data integrity</a:t>
            </a:r>
            <a:r>
              <a:rPr lang="en-IN" sz="1600" dirty="0">
                <a:solidFill>
                  <a:srgbClr val="444444"/>
                </a:solidFill>
                <a:latin typeface="Times New Roman" panose="02020603050405020304" pitchFamily="18" charset="0"/>
                <a:cs typeface="Times New Roman" panose="02020603050405020304" pitchFamily="18" charset="0"/>
              </a:rPr>
              <a:t> refers to the accuracy and consistency of data.</a:t>
            </a:r>
          </a:p>
          <a:p>
            <a:r>
              <a:rPr lang="en-IN" sz="1600" dirty="0">
                <a:solidFill>
                  <a:srgbClr val="444444"/>
                </a:solidFill>
                <a:latin typeface="Times New Roman" panose="02020603050405020304" pitchFamily="18" charset="0"/>
                <a:cs typeface="Times New Roman" panose="02020603050405020304" pitchFamily="18" charset="0"/>
              </a:rPr>
              <a:t>When creating databases, attention needs to be given to data integrity and how to maintain it. A good database will enforce data integrity whenever possible.</a:t>
            </a:r>
          </a:p>
          <a:p>
            <a:r>
              <a:rPr lang="en-IN" sz="1600" dirty="0">
                <a:solidFill>
                  <a:srgbClr val="444444"/>
                </a:solidFill>
                <a:latin typeface="Times New Roman" panose="02020603050405020304" pitchFamily="18" charset="0"/>
                <a:cs typeface="Times New Roman" panose="02020603050405020304" pitchFamily="18" charset="0"/>
              </a:rPr>
              <a:t>For example, a user could accidentally try to enter a phone number into a date field. If the system enforces data integrity, it will prevent the user from making these mistakes.</a:t>
            </a:r>
            <a:endParaRPr lang="en-IN" sz="1600" b="0" i="0" dirty="0">
              <a:solidFill>
                <a:srgbClr val="444444"/>
              </a:solidFill>
              <a:effectLst/>
              <a:latin typeface="Times New Roman" panose="02020603050405020304" pitchFamily="18" charset="0"/>
              <a:cs typeface="Times New Roman" panose="02020603050405020304" pitchFamily="18" charset="0"/>
            </a:endParaRPr>
          </a:p>
        </p:txBody>
      </p:sp>
      <p:sp>
        <p:nvSpPr>
          <p:cNvPr id="5" name="Rectangle 4"/>
          <p:cNvSpPr/>
          <p:nvPr/>
        </p:nvSpPr>
        <p:spPr>
          <a:xfrm>
            <a:off x="5458418" y="0"/>
            <a:ext cx="2680542" cy="584775"/>
          </a:xfrm>
          <a:prstGeom prst="rect">
            <a:avLst/>
          </a:prstGeom>
        </p:spPr>
        <p:txBody>
          <a:bodyPr wrap="none">
            <a:spAutoFit/>
          </a:bodyPr>
          <a:lstStyle/>
          <a:p>
            <a:r>
              <a:rPr lang="en-IN" sz="3200" b="1" dirty="0">
                <a:solidFill>
                  <a:srgbClr val="2D2D2D"/>
                </a:solidFill>
                <a:latin typeface="Times New Roman" panose="02020603050405020304" pitchFamily="18" charset="0"/>
                <a:cs typeface="Times New Roman" panose="02020603050405020304" pitchFamily="18" charset="0"/>
              </a:rPr>
              <a:t>Data </a:t>
            </a:r>
            <a:r>
              <a:rPr lang="en-IN" sz="3200" b="1" dirty="0" smtClean="0">
                <a:solidFill>
                  <a:srgbClr val="2D2D2D"/>
                </a:solidFill>
                <a:latin typeface="Times New Roman" panose="02020603050405020304" pitchFamily="18" charset="0"/>
                <a:cs typeface="Times New Roman" panose="02020603050405020304" pitchFamily="18" charset="0"/>
              </a:rPr>
              <a:t>Integrity</a:t>
            </a:r>
            <a:endParaRPr lang="en-IN" sz="3200" b="1" i="0" dirty="0">
              <a:solidFill>
                <a:srgbClr val="2D2D2D"/>
              </a:solidFill>
              <a:effectLst/>
              <a:latin typeface="Times New Roman" panose="02020603050405020304" pitchFamily="18" charset="0"/>
              <a:cs typeface="Times New Roman" panose="02020603050405020304" pitchFamily="18" charset="0"/>
            </a:endParaRPr>
          </a:p>
        </p:txBody>
      </p:sp>
      <p:sp>
        <p:nvSpPr>
          <p:cNvPr id="6" name="Rectangle 5"/>
          <p:cNvSpPr/>
          <p:nvPr/>
        </p:nvSpPr>
        <p:spPr>
          <a:xfrm>
            <a:off x="1747159" y="2448372"/>
            <a:ext cx="2621230" cy="369332"/>
          </a:xfrm>
          <a:prstGeom prst="rect">
            <a:avLst/>
          </a:prstGeom>
        </p:spPr>
        <p:txBody>
          <a:bodyPr wrap="none">
            <a:spAutoFit/>
          </a:bodyPr>
          <a:lstStyle/>
          <a:p>
            <a:r>
              <a:rPr lang="en-IN" b="1" u="sng" dirty="0">
                <a:solidFill>
                  <a:srgbClr val="444444"/>
                </a:solidFill>
                <a:latin typeface="Lato"/>
              </a:rPr>
              <a:t>Risks to Data Integrity</a:t>
            </a:r>
            <a:endParaRPr lang="en-IN" b="1" i="0" u="sng" dirty="0">
              <a:solidFill>
                <a:srgbClr val="444444"/>
              </a:solidFill>
              <a:effectLst/>
              <a:latin typeface="Lato"/>
            </a:endParaRPr>
          </a:p>
        </p:txBody>
      </p:sp>
      <p:sp>
        <p:nvSpPr>
          <p:cNvPr id="7" name="Rectangle 6"/>
          <p:cNvSpPr/>
          <p:nvPr/>
        </p:nvSpPr>
        <p:spPr>
          <a:xfrm>
            <a:off x="1747159" y="2817704"/>
            <a:ext cx="9317081" cy="3785652"/>
          </a:xfrm>
          <a:prstGeom prst="rect">
            <a:avLst/>
          </a:prstGeom>
        </p:spPr>
        <p:txBody>
          <a:bodyPr wrap="square">
            <a:spAutoFit/>
          </a:bodyPr>
          <a:lstStyle/>
          <a:p>
            <a:r>
              <a:rPr lang="en-IN" sz="1600" dirty="0">
                <a:solidFill>
                  <a:srgbClr val="444444"/>
                </a:solidFill>
                <a:latin typeface="Times New Roman" panose="02020603050405020304" pitchFamily="18" charset="0"/>
                <a:cs typeface="Times New Roman" panose="02020603050405020304" pitchFamily="18" charset="0"/>
              </a:rPr>
              <a:t>Some more examples of where data integrity is at risk:</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A user tries to enter a date outside an acceptable range.</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A user tries to enter a phone number in the wrong format.</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A bug in an application attempts to delete the wrong record.</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While transferring data between two databases, the developer accidentally tries to insert the data into the wrong table.</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While transferring data between two databases, the network went down.</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A user tries to delete a record in a table, but another table is referencing that record as part of a relationship.</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A user tries to update a primary key value when there’s already a foreign key in a related table pointing to that value.</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A developer forgets that he’s on a production system and starts entering test data directly into the database.</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A hacker manages to steal all user passwords from the database.</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A hacker hacks into the network and drops the database (i.e. deletes it and all its data).</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A fires sweeps through the building, burning the database computer to a cinder.</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The regular backups of the database has been failing for the past two months…</a:t>
            </a:r>
            <a:endParaRPr lang="en-IN" sz="1600" b="0" i="0" dirty="0">
              <a:solidFill>
                <a:srgbClr val="44444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2353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1" y="0"/>
            <a:ext cx="10737667" cy="616861"/>
          </a:xfrm>
        </p:spPr>
        <p:txBody>
          <a:bodyPr>
            <a:normAutofit/>
          </a:bodyPr>
          <a:lstStyle/>
          <a:p>
            <a:pPr algn="ctr"/>
            <a:r>
              <a:rPr lang="en-IN" sz="3200" b="1" u="sng" dirty="0" smtClean="0">
                <a:latin typeface="Times New Roman" panose="02020603050405020304" pitchFamily="18" charset="0"/>
                <a:cs typeface="Times New Roman" panose="02020603050405020304" pitchFamily="18" charset="0"/>
              </a:rPr>
              <a:t>Types of Database</a:t>
            </a:r>
            <a:endParaRPr lang="en-IN" sz="3200" b="1" u="sng" dirty="0">
              <a:latin typeface="Times New Roman" panose="02020603050405020304" pitchFamily="18" charset="0"/>
              <a:cs typeface="Times New Roman" panose="02020603050405020304" pitchFamily="18" charset="0"/>
            </a:endParaRPr>
          </a:p>
        </p:txBody>
      </p:sp>
      <p:sp>
        <p:nvSpPr>
          <p:cNvPr id="4" name="Rectangle 3"/>
          <p:cNvSpPr/>
          <p:nvPr/>
        </p:nvSpPr>
        <p:spPr>
          <a:xfrm>
            <a:off x="2407920" y="901336"/>
            <a:ext cx="8656320" cy="5262979"/>
          </a:xfrm>
          <a:prstGeom prst="rect">
            <a:avLst/>
          </a:prstGeom>
        </p:spPr>
        <p:txBody>
          <a:bodyPr wrap="square">
            <a:spAutoFit/>
          </a:bodyPr>
          <a:lstStyle/>
          <a:p>
            <a:r>
              <a:rPr lang="en-IN" sz="2400" dirty="0">
                <a:solidFill>
                  <a:srgbClr val="212121"/>
                </a:solidFill>
                <a:latin typeface="Times New Roman" panose="02020603050405020304" pitchFamily="18" charset="0"/>
                <a:cs typeface="Times New Roman" panose="02020603050405020304" pitchFamily="18" charset="0"/>
              </a:rPr>
              <a:t>There are several types of database management systems. Here is a list of </a:t>
            </a:r>
            <a:r>
              <a:rPr lang="en-IN" sz="2400" dirty="0" smtClean="0">
                <a:solidFill>
                  <a:srgbClr val="212121"/>
                </a:solidFill>
                <a:latin typeface="Times New Roman" panose="02020603050405020304" pitchFamily="18" charset="0"/>
                <a:cs typeface="Times New Roman" panose="02020603050405020304" pitchFamily="18" charset="0"/>
              </a:rPr>
              <a:t>six </a:t>
            </a:r>
            <a:r>
              <a:rPr lang="en-IN" sz="2400" dirty="0">
                <a:solidFill>
                  <a:srgbClr val="212121"/>
                </a:solidFill>
                <a:latin typeface="Times New Roman" panose="02020603050405020304" pitchFamily="18" charset="0"/>
                <a:cs typeface="Times New Roman" panose="02020603050405020304" pitchFamily="18" charset="0"/>
              </a:rPr>
              <a:t>common database management systems</a:t>
            </a:r>
            <a:r>
              <a:rPr lang="en-IN" sz="2400" dirty="0" smtClean="0">
                <a:solidFill>
                  <a:srgbClr val="212121"/>
                </a:solidFill>
                <a:latin typeface="Times New Roman" panose="02020603050405020304" pitchFamily="18" charset="0"/>
                <a:cs typeface="Times New Roman" panose="02020603050405020304" pitchFamily="18" charset="0"/>
              </a:rPr>
              <a:t>:</a:t>
            </a:r>
            <a:endParaRPr lang="en-IN" sz="2400" dirty="0">
              <a:solidFill>
                <a:srgbClr val="212121"/>
              </a:solidFill>
              <a:latin typeface="Times New Roman" panose="02020603050405020304" pitchFamily="18" charset="0"/>
              <a:cs typeface="Times New Roman" panose="02020603050405020304" pitchFamily="18" charset="0"/>
            </a:endParaRPr>
          </a:p>
          <a:p>
            <a:pPr marL="457200" indent="-457200">
              <a:lnSpc>
                <a:spcPct val="150000"/>
              </a:lnSpc>
              <a:buFont typeface="+mj-lt"/>
              <a:buAutoNum type="arabicPeriod"/>
            </a:pPr>
            <a:r>
              <a:rPr lang="en-IN" sz="2400" dirty="0">
                <a:solidFill>
                  <a:srgbClr val="212121"/>
                </a:solidFill>
                <a:latin typeface="Times New Roman" panose="02020603050405020304" pitchFamily="18" charset="0"/>
                <a:cs typeface="Times New Roman" panose="02020603050405020304" pitchFamily="18" charset="0"/>
              </a:rPr>
              <a:t>Hierarchical </a:t>
            </a:r>
            <a:r>
              <a:rPr lang="en-IN" sz="2400" dirty="0" smtClean="0">
                <a:solidFill>
                  <a:srgbClr val="212121"/>
                </a:solidFill>
                <a:latin typeface="Times New Roman" panose="02020603050405020304" pitchFamily="18" charset="0"/>
                <a:cs typeface="Times New Roman" panose="02020603050405020304" pitchFamily="18" charset="0"/>
              </a:rPr>
              <a:t>databases:- </a:t>
            </a:r>
            <a:r>
              <a:rPr lang="en-IN" sz="2400" b="1" dirty="0" smtClean="0">
                <a:latin typeface="Times New Roman" panose="02020603050405020304" pitchFamily="18" charset="0"/>
                <a:cs typeface="Times New Roman" panose="02020603050405020304" pitchFamily="18" charset="0"/>
              </a:rPr>
              <a:t>IBM Information Management System (IMS) and Windows Registry</a:t>
            </a:r>
            <a:endParaRPr lang="en-IN" sz="2400" b="1" dirty="0">
              <a:solidFill>
                <a:srgbClr val="212121"/>
              </a:solidFill>
              <a:latin typeface="Times New Roman" panose="02020603050405020304" pitchFamily="18" charset="0"/>
              <a:cs typeface="Times New Roman" panose="02020603050405020304" pitchFamily="18" charset="0"/>
            </a:endParaRPr>
          </a:p>
          <a:p>
            <a:pPr marL="457200" indent="-457200">
              <a:lnSpc>
                <a:spcPct val="150000"/>
              </a:lnSpc>
              <a:buFont typeface="+mj-lt"/>
              <a:buAutoNum type="arabicPeriod"/>
            </a:pPr>
            <a:r>
              <a:rPr lang="en-IN" sz="2400" dirty="0">
                <a:solidFill>
                  <a:srgbClr val="212121"/>
                </a:solidFill>
                <a:latin typeface="Times New Roman" panose="02020603050405020304" pitchFamily="18" charset="0"/>
                <a:cs typeface="Times New Roman" panose="02020603050405020304" pitchFamily="18" charset="0"/>
              </a:rPr>
              <a:t>Network </a:t>
            </a:r>
            <a:r>
              <a:rPr lang="en-IN" sz="2400" dirty="0" smtClean="0">
                <a:solidFill>
                  <a:srgbClr val="212121"/>
                </a:solidFill>
                <a:latin typeface="Times New Roman" panose="02020603050405020304" pitchFamily="18" charset="0"/>
                <a:cs typeface="Times New Roman" panose="02020603050405020304" pitchFamily="18" charset="0"/>
              </a:rPr>
              <a:t>databases:-  </a:t>
            </a:r>
            <a:r>
              <a:rPr lang="en-IN" sz="2400" b="1" dirty="0" err="1" smtClean="0">
                <a:latin typeface="Times New Roman" panose="02020603050405020304" pitchFamily="18" charset="0"/>
                <a:cs typeface="Times New Roman" panose="02020603050405020304" pitchFamily="18" charset="0"/>
              </a:rPr>
              <a:t>Raima</a:t>
            </a:r>
            <a:r>
              <a:rPr lang="en-IN" sz="2400" b="1" dirty="0" smtClean="0">
                <a:latin typeface="Times New Roman" panose="02020603050405020304" pitchFamily="18" charset="0"/>
                <a:cs typeface="Times New Roman" panose="02020603050405020304" pitchFamily="18" charset="0"/>
              </a:rPr>
              <a:t> </a:t>
            </a:r>
            <a:r>
              <a:rPr lang="en-IN" sz="2400" b="1" dirty="0">
                <a:latin typeface="Times New Roman" panose="02020603050405020304" pitchFamily="18" charset="0"/>
                <a:cs typeface="Times New Roman" panose="02020603050405020304" pitchFamily="18" charset="0"/>
              </a:rPr>
              <a:t>Database Manager, </a:t>
            </a:r>
            <a:r>
              <a:rPr lang="en-IN" sz="2400" b="1" dirty="0" err="1">
                <a:latin typeface="Times New Roman" panose="02020603050405020304" pitchFamily="18" charset="0"/>
                <a:cs typeface="Times New Roman" panose="02020603050405020304" pitchFamily="18" charset="0"/>
              </a:rPr>
              <a:t>TurboIMAGE</a:t>
            </a:r>
            <a:endParaRPr lang="en-IN" sz="2400" b="1" dirty="0">
              <a:solidFill>
                <a:srgbClr val="212121"/>
              </a:solidFill>
              <a:latin typeface="Times New Roman" panose="02020603050405020304" pitchFamily="18" charset="0"/>
              <a:cs typeface="Times New Roman" panose="02020603050405020304" pitchFamily="18" charset="0"/>
            </a:endParaRPr>
          </a:p>
          <a:p>
            <a:pPr marL="457200" indent="-457200">
              <a:lnSpc>
                <a:spcPct val="150000"/>
              </a:lnSpc>
              <a:buFont typeface="+mj-lt"/>
              <a:buAutoNum type="arabicPeriod"/>
            </a:pPr>
            <a:r>
              <a:rPr lang="en-IN" sz="2400" dirty="0">
                <a:solidFill>
                  <a:srgbClr val="212121"/>
                </a:solidFill>
                <a:latin typeface="Times New Roman" panose="02020603050405020304" pitchFamily="18" charset="0"/>
                <a:cs typeface="Times New Roman" panose="02020603050405020304" pitchFamily="18" charset="0"/>
              </a:rPr>
              <a:t>Relational </a:t>
            </a:r>
            <a:r>
              <a:rPr lang="en-IN" sz="2400" dirty="0" smtClean="0">
                <a:solidFill>
                  <a:srgbClr val="212121"/>
                </a:solidFill>
                <a:latin typeface="Times New Roman" panose="02020603050405020304" pitchFamily="18" charset="0"/>
                <a:cs typeface="Times New Roman" panose="02020603050405020304" pitchFamily="18" charset="0"/>
              </a:rPr>
              <a:t>databases:-  </a:t>
            </a:r>
            <a:r>
              <a:rPr lang="en-IN" sz="2400" b="1" dirty="0" smtClean="0">
                <a:latin typeface="Times New Roman" panose="02020603050405020304" pitchFamily="18" charset="0"/>
                <a:cs typeface="Times New Roman" panose="02020603050405020304" pitchFamily="18" charset="0"/>
              </a:rPr>
              <a:t>MySQL</a:t>
            </a:r>
            <a:r>
              <a:rPr lang="en-IN" sz="2400" b="1" dirty="0">
                <a:latin typeface="Times New Roman" panose="02020603050405020304" pitchFamily="18" charset="0"/>
                <a:cs typeface="Times New Roman" panose="02020603050405020304" pitchFamily="18" charset="0"/>
              </a:rPr>
              <a:t>, SQLite, and IBM DB2.</a:t>
            </a:r>
            <a:endParaRPr lang="en-IN" sz="2400" b="1" dirty="0">
              <a:solidFill>
                <a:srgbClr val="212121"/>
              </a:solidFill>
              <a:latin typeface="Times New Roman" panose="02020603050405020304" pitchFamily="18" charset="0"/>
              <a:cs typeface="Times New Roman" panose="02020603050405020304" pitchFamily="18" charset="0"/>
            </a:endParaRPr>
          </a:p>
          <a:p>
            <a:pPr marL="457200" indent="-457200">
              <a:lnSpc>
                <a:spcPct val="150000"/>
              </a:lnSpc>
              <a:buFont typeface="+mj-lt"/>
              <a:buAutoNum type="arabicPeriod"/>
            </a:pPr>
            <a:r>
              <a:rPr lang="en-IN" sz="2400" dirty="0">
                <a:solidFill>
                  <a:srgbClr val="212121"/>
                </a:solidFill>
                <a:latin typeface="Times New Roman" panose="02020603050405020304" pitchFamily="18" charset="0"/>
                <a:cs typeface="Times New Roman" panose="02020603050405020304" pitchFamily="18" charset="0"/>
              </a:rPr>
              <a:t>Object-oriented </a:t>
            </a:r>
            <a:r>
              <a:rPr lang="en-IN" sz="2400" dirty="0" smtClean="0">
                <a:solidFill>
                  <a:srgbClr val="212121"/>
                </a:solidFill>
                <a:latin typeface="Times New Roman" panose="02020603050405020304" pitchFamily="18" charset="0"/>
                <a:cs typeface="Times New Roman" panose="02020603050405020304" pitchFamily="18" charset="0"/>
              </a:rPr>
              <a:t>databases:- </a:t>
            </a:r>
            <a:r>
              <a:rPr lang="en-IN" sz="2400" b="1" dirty="0" smtClean="0">
                <a:latin typeface="Times New Roman" panose="02020603050405020304" pitchFamily="18" charset="0"/>
                <a:cs typeface="Times New Roman" panose="02020603050405020304" pitchFamily="18" charset="0"/>
              </a:rPr>
              <a:t>Versant </a:t>
            </a:r>
            <a:r>
              <a:rPr lang="en-IN" sz="2400" b="1" dirty="0">
                <a:latin typeface="Times New Roman" panose="02020603050405020304" pitchFamily="18" charset="0"/>
                <a:cs typeface="Times New Roman" panose="02020603050405020304" pitchFamily="18" charset="0"/>
              </a:rPr>
              <a:t>Object Database, </a:t>
            </a:r>
            <a:r>
              <a:rPr lang="en-IN" sz="2400" b="1" dirty="0" smtClean="0">
                <a:latin typeface="Times New Roman" panose="02020603050405020304" pitchFamily="18" charset="0"/>
                <a:cs typeface="Times New Roman" panose="02020603050405020304" pitchFamily="18" charset="0"/>
              </a:rPr>
              <a:t>ODABA</a:t>
            </a:r>
          </a:p>
          <a:p>
            <a:pPr marL="457200" indent="-457200">
              <a:lnSpc>
                <a:spcPct val="150000"/>
              </a:lnSpc>
              <a:buFont typeface="+mj-lt"/>
              <a:buAutoNum type="arabicPeriod"/>
            </a:pPr>
            <a:r>
              <a:rPr lang="en-IN" sz="2400" dirty="0" smtClean="0">
                <a:solidFill>
                  <a:srgbClr val="212121"/>
                </a:solidFill>
                <a:latin typeface="Times New Roman" panose="02020603050405020304" pitchFamily="18" charset="0"/>
                <a:cs typeface="Times New Roman" panose="02020603050405020304" pitchFamily="18" charset="0"/>
              </a:rPr>
              <a:t>Graph databases:- </a:t>
            </a:r>
            <a:r>
              <a:rPr lang="en-IN" sz="2400" b="1" dirty="0" smtClean="0">
                <a:latin typeface="Times New Roman" panose="02020603050405020304" pitchFamily="18" charset="0"/>
                <a:cs typeface="Times New Roman" panose="02020603050405020304" pitchFamily="18" charset="0"/>
              </a:rPr>
              <a:t>Cosmos </a:t>
            </a:r>
            <a:r>
              <a:rPr lang="en-IN" sz="2400" b="1" dirty="0">
                <a:latin typeface="Times New Roman" panose="02020603050405020304" pitchFamily="18" charset="0"/>
                <a:cs typeface="Times New Roman" panose="02020603050405020304" pitchFamily="18" charset="0"/>
              </a:rPr>
              <a:t>DB, SAP HANA</a:t>
            </a:r>
            <a:endParaRPr lang="en-IN" sz="2400" b="1" dirty="0">
              <a:solidFill>
                <a:srgbClr val="212121"/>
              </a:solidFill>
              <a:latin typeface="Times New Roman" panose="02020603050405020304" pitchFamily="18" charset="0"/>
              <a:cs typeface="Times New Roman" panose="02020603050405020304" pitchFamily="18" charset="0"/>
            </a:endParaRPr>
          </a:p>
          <a:p>
            <a:pPr marL="457200" indent="-457200">
              <a:lnSpc>
                <a:spcPct val="150000"/>
              </a:lnSpc>
              <a:buFont typeface="+mj-lt"/>
              <a:buAutoNum type="arabicPeriod"/>
            </a:pPr>
            <a:r>
              <a:rPr lang="en-IN" sz="2400" dirty="0" smtClean="0">
                <a:solidFill>
                  <a:srgbClr val="212121"/>
                </a:solidFill>
                <a:latin typeface="Times New Roman" panose="02020603050405020304" pitchFamily="18" charset="0"/>
                <a:cs typeface="Times New Roman" panose="02020603050405020304" pitchFamily="18" charset="0"/>
              </a:rPr>
              <a:t>Document / No SQL databases:- </a:t>
            </a:r>
            <a:r>
              <a:rPr lang="en-IN" sz="2400" b="1" dirty="0" smtClean="0">
                <a:latin typeface="Times New Roman" panose="02020603050405020304" pitchFamily="18" charset="0"/>
                <a:cs typeface="Times New Roman" panose="02020603050405020304" pitchFamily="18" charset="0"/>
              </a:rPr>
              <a:t>MongoDB</a:t>
            </a:r>
            <a:r>
              <a:rPr lang="en-IN" sz="2400" b="1" dirty="0">
                <a:latin typeface="Times New Roman" panose="02020603050405020304" pitchFamily="18" charset="0"/>
                <a:cs typeface="Times New Roman" panose="02020603050405020304" pitchFamily="18" charset="0"/>
              </a:rPr>
              <a:t>, and </a:t>
            </a:r>
            <a:r>
              <a:rPr lang="en-IN" sz="2400" b="1" dirty="0" smtClean="0">
                <a:latin typeface="Times New Roman" panose="02020603050405020304" pitchFamily="18" charset="0"/>
                <a:cs typeface="Times New Roman" panose="02020603050405020304" pitchFamily="18" charset="0"/>
              </a:rPr>
              <a:t>Azure</a:t>
            </a:r>
            <a:endParaRPr lang="en-IN" sz="2400" b="1" i="0" dirty="0">
              <a:solidFill>
                <a:srgbClr val="21212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382173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94231" y="579512"/>
            <a:ext cx="2500172" cy="353943"/>
          </a:xfrm>
          <a:prstGeom prst="rect">
            <a:avLst/>
          </a:prstGeom>
        </p:spPr>
        <p:txBody>
          <a:bodyPr wrap="none">
            <a:spAutoFit/>
          </a:bodyPr>
          <a:lstStyle/>
          <a:p>
            <a:r>
              <a:rPr lang="en-IN" sz="1700" b="1" u="sng" dirty="0">
                <a:solidFill>
                  <a:srgbClr val="444444"/>
                </a:solidFill>
                <a:latin typeface="Times New Roman" panose="02020603050405020304" pitchFamily="18" charset="0"/>
                <a:cs typeface="Times New Roman" panose="02020603050405020304" pitchFamily="18" charset="0"/>
              </a:rPr>
              <a:t>4 Types of Data Integrity</a:t>
            </a:r>
            <a:endParaRPr lang="en-IN" sz="1700" b="1" i="0" u="sng" dirty="0">
              <a:solidFill>
                <a:srgbClr val="444444"/>
              </a:solidFill>
              <a:effectLst/>
              <a:latin typeface="Times New Roman" panose="02020603050405020304" pitchFamily="18" charset="0"/>
              <a:cs typeface="Times New Roman" panose="02020603050405020304" pitchFamily="18" charset="0"/>
            </a:endParaRPr>
          </a:p>
        </p:txBody>
      </p:sp>
      <p:sp>
        <p:nvSpPr>
          <p:cNvPr id="5" name="Rectangle 4"/>
          <p:cNvSpPr/>
          <p:nvPr/>
        </p:nvSpPr>
        <p:spPr>
          <a:xfrm>
            <a:off x="1994231" y="948844"/>
            <a:ext cx="6096000" cy="1815882"/>
          </a:xfrm>
          <a:prstGeom prst="rect">
            <a:avLst/>
          </a:prstGeom>
        </p:spPr>
        <p:txBody>
          <a:bodyPr>
            <a:spAutoFit/>
          </a:bodyPr>
          <a:lstStyle/>
          <a:p>
            <a:r>
              <a:rPr lang="en-IN" sz="1600" dirty="0">
                <a:solidFill>
                  <a:srgbClr val="444444"/>
                </a:solidFill>
                <a:latin typeface="Times New Roman" panose="02020603050405020304" pitchFamily="18" charset="0"/>
                <a:cs typeface="Times New Roman" panose="02020603050405020304" pitchFamily="18" charset="0"/>
              </a:rPr>
              <a:t>In the database world, data integrity is often placed into the following types</a:t>
            </a:r>
            <a:r>
              <a:rPr lang="en-IN" sz="1600" dirty="0" smtClean="0">
                <a:solidFill>
                  <a:srgbClr val="444444"/>
                </a:solidFill>
                <a:latin typeface="Times New Roman" panose="02020603050405020304" pitchFamily="18" charset="0"/>
                <a:cs typeface="Times New Roman" panose="02020603050405020304" pitchFamily="18" charset="0"/>
              </a:rPr>
              <a:t>:</a:t>
            </a:r>
          </a:p>
          <a:p>
            <a:endParaRPr lang="en-IN" sz="1600" dirty="0">
              <a:solidFill>
                <a:srgbClr val="444444"/>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Entity integrity</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Referential integrity</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Domain integrity</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User-defined integrity</a:t>
            </a:r>
            <a:endParaRPr lang="en-IN" sz="1600" b="0" i="0" dirty="0">
              <a:solidFill>
                <a:srgbClr val="444444"/>
              </a:solidFill>
              <a:effectLst/>
              <a:latin typeface="Times New Roman" panose="02020603050405020304" pitchFamily="18" charset="0"/>
              <a:cs typeface="Times New Roman" panose="02020603050405020304" pitchFamily="18" charset="0"/>
            </a:endParaRPr>
          </a:p>
        </p:txBody>
      </p:sp>
      <p:sp>
        <p:nvSpPr>
          <p:cNvPr id="6" name="Rectangle 5"/>
          <p:cNvSpPr/>
          <p:nvPr/>
        </p:nvSpPr>
        <p:spPr>
          <a:xfrm>
            <a:off x="1994231" y="2890754"/>
            <a:ext cx="1561646" cy="338554"/>
          </a:xfrm>
          <a:prstGeom prst="rect">
            <a:avLst/>
          </a:prstGeom>
        </p:spPr>
        <p:txBody>
          <a:bodyPr wrap="none">
            <a:spAutoFit/>
          </a:bodyPr>
          <a:lstStyle/>
          <a:p>
            <a:r>
              <a:rPr lang="en-IN" sz="1600" b="1" u="sng" dirty="0">
                <a:solidFill>
                  <a:srgbClr val="444444"/>
                </a:solidFill>
                <a:latin typeface="Times New Roman" panose="02020603050405020304" pitchFamily="18" charset="0"/>
                <a:cs typeface="Times New Roman" panose="02020603050405020304" pitchFamily="18" charset="0"/>
              </a:rPr>
              <a:t>Entity Integrity</a:t>
            </a:r>
            <a:endParaRPr lang="en-IN" sz="1600" b="1" i="0" u="sng" dirty="0">
              <a:solidFill>
                <a:srgbClr val="444444"/>
              </a:solidFill>
              <a:effectLst/>
              <a:latin typeface="Times New Roman" panose="02020603050405020304" pitchFamily="18" charset="0"/>
              <a:cs typeface="Times New Roman" panose="02020603050405020304" pitchFamily="18" charset="0"/>
            </a:endParaRPr>
          </a:p>
        </p:txBody>
      </p:sp>
      <p:sp>
        <p:nvSpPr>
          <p:cNvPr id="7" name="Rectangle 6"/>
          <p:cNvSpPr/>
          <p:nvPr/>
        </p:nvSpPr>
        <p:spPr>
          <a:xfrm>
            <a:off x="1994231" y="3264686"/>
            <a:ext cx="9187575" cy="830997"/>
          </a:xfrm>
          <a:prstGeom prst="rect">
            <a:avLst/>
          </a:prstGeom>
        </p:spPr>
        <p:txBody>
          <a:bodyPr wrap="square">
            <a:spAutoFit/>
          </a:bodyPr>
          <a:lstStyle/>
          <a:p>
            <a:r>
              <a:rPr lang="en-IN" sz="1600" i="1" dirty="0">
                <a:solidFill>
                  <a:srgbClr val="444444"/>
                </a:solidFill>
                <a:latin typeface="Times New Roman" panose="02020603050405020304" pitchFamily="18" charset="0"/>
                <a:cs typeface="Times New Roman" panose="02020603050405020304" pitchFamily="18" charset="0"/>
              </a:rPr>
              <a:t>Entity integrity</a:t>
            </a:r>
            <a:r>
              <a:rPr lang="en-IN" sz="1600" dirty="0">
                <a:solidFill>
                  <a:srgbClr val="444444"/>
                </a:solidFill>
                <a:latin typeface="Times New Roman" panose="02020603050405020304" pitchFamily="18" charset="0"/>
                <a:cs typeface="Times New Roman" panose="02020603050405020304" pitchFamily="18" charset="0"/>
              </a:rPr>
              <a:t> defines each row to be unique within its table. No two rows can be the same.</a:t>
            </a:r>
          </a:p>
          <a:p>
            <a:r>
              <a:rPr lang="en-IN" sz="1600" dirty="0">
                <a:solidFill>
                  <a:srgbClr val="444444"/>
                </a:solidFill>
                <a:latin typeface="Times New Roman" panose="02020603050405020304" pitchFamily="18" charset="0"/>
                <a:cs typeface="Times New Roman" panose="02020603050405020304" pitchFamily="18" charset="0"/>
              </a:rPr>
              <a:t>To achieve this, a primary key can be defined. The primary key field contains a unique identifier – no two rows can contain the same unique identifier.</a:t>
            </a:r>
            <a:endParaRPr lang="en-IN" sz="1600" b="0" i="0" dirty="0">
              <a:solidFill>
                <a:srgbClr val="444444"/>
              </a:solidFill>
              <a:effectLst/>
              <a:latin typeface="Times New Roman" panose="02020603050405020304" pitchFamily="18" charset="0"/>
              <a:cs typeface="Times New Roman" panose="02020603050405020304" pitchFamily="18" charset="0"/>
            </a:endParaRPr>
          </a:p>
        </p:txBody>
      </p:sp>
      <p:sp>
        <p:nvSpPr>
          <p:cNvPr id="8" name="Rectangle 7"/>
          <p:cNvSpPr/>
          <p:nvPr/>
        </p:nvSpPr>
        <p:spPr>
          <a:xfrm>
            <a:off x="1994231" y="4355297"/>
            <a:ext cx="2096343" cy="353943"/>
          </a:xfrm>
          <a:prstGeom prst="rect">
            <a:avLst/>
          </a:prstGeom>
        </p:spPr>
        <p:txBody>
          <a:bodyPr wrap="none">
            <a:spAutoFit/>
          </a:bodyPr>
          <a:lstStyle/>
          <a:p>
            <a:r>
              <a:rPr lang="en-IN" sz="1700" b="1" u="sng" dirty="0">
                <a:solidFill>
                  <a:srgbClr val="444444"/>
                </a:solidFill>
                <a:latin typeface="Times New Roman" panose="02020603050405020304" pitchFamily="18" charset="0"/>
                <a:cs typeface="Times New Roman" panose="02020603050405020304" pitchFamily="18" charset="0"/>
              </a:rPr>
              <a:t>Referential Integrity</a:t>
            </a:r>
            <a:endParaRPr lang="en-IN" sz="1700" b="1" i="0" u="sng" dirty="0">
              <a:solidFill>
                <a:srgbClr val="444444"/>
              </a:solidFill>
              <a:effectLst/>
              <a:latin typeface="Times New Roman" panose="02020603050405020304" pitchFamily="18" charset="0"/>
              <a:cs typeface="Times New Roman" panose="02020603050405020304" pitchFamily="18" charset="0"/>
            </a:endParaRPr>
          </a:p>
        </p:txBody>
      </p:sp>
      <p:sp>
        <p:nvSpPr>
          <p:cNvPr id="9" name="Rectangle 8"/>
          <p:cNvSpPr/>
          <p:nvPr/>
        </p:nvSpPr>
        <p:spPr>
          <a:xfrm>
            <a:off x="1994231" y="4708369"/>
            <a:ext cx="9383518" cy="2062103"/>
          </a:xfrm>
          <a:prstGeom prst="rect">
            <a:avLst/>
          </a:prstGeom>
        </p:spPr>
        <p:txBody>
          <a:bodyPr wrap="square">
            <a:spAutoFit/>
          </a:bodyPr>
          <a:lstStyle/>
          <a:p>
            <a:r>
              <a:rPr lang="en-IN" sz="1600" i="1" dirty="0">
                <a:solidFill>
                  <a:srgbClr val="1ABC9C"/>
                </a:solidFill>
                <a:latin typeface="Times New Roman" panose="02020603050405020304" pitchFamily="18" charset="0"/>
                <a:cs typeface="Times New Roman" panose="02020603050405020304" pitchFamily="18" charset="0"/>
                <a:hlinkClick r:id="rId2"/>
              </a:rPr>
              <a:t>Referential integrity</a:t>
            </a:r>
            <a:r>
              <a:rPr lang="en-IN" sz="1600" dirty="0">
                <a:solidFill>
                  <a:srgbClr val="444444"/>
                </a:solidFill>
                <a:latin typeface="Times New Roman" panose="02020603050405020304" pitchFamily="18" charset="0"/>
                <a:cs typeface="Times New Roman" panose="02020603050405020304" pitchFamily="18" charset="0"/>
              </a:rPr>
              <a:t> is concerned with relationships. When two or more tables have a relationship, we have to ensure that the foreign key value matches the primary key value at all times. We don’t want to have a situation where a foreign key value has no matching primary key value in the primary table. This would result in an orphaned record.</a:t>
            </a:r>
          </a:p>
          <a:p>
            <a:r>
              <a:rPr lang="en-IN" sz="1600" dirty="0">
                <a:solidFill>
                  <a:srgbClr val="444444"/>
                </a:solidFill>
                <a:latin typeface="Times New Roman" panose="02020603050405020304" pitchFamily="18" charset="0"/>
                <a:cs typeface="Times New Roman" panose="02020603050405020304" pitchFamily="18" charset="0"/>
              </a:rPr>
              <a:t>So referential integrity will prevent users from:</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Adding records to a related table if there is no associated record in the primary table.</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Changing values in a primary table that result in orphaned records in a related table.</a:t>
            </a:r>
          </a:p>
          <a:p>
            <a:pPr>
              <a:buFont typeface="Arial" panose="020B0604020202020204" pitchFamily="34" charset="0"/>
              <a:buChar char="•"/>
            </a:pPr>
            <a:r>
              <a:rPr lang="en-IN" sz="1600" dirty="0">
                <a:solidFill>
                  <a:srgbClr val="444444"/>
                </a:solidFill>
                <a:latin typeface="Times New Roman" panose="02020603050405020304" pitchFamily="18" charset="0"/>
                <a:cs typeface="Times New Roman" panose="02020603050405020304" pitchFamily="18" charset="0"/>
              </a:rPr>
              <a:t>Deleting records from a primary table if there are matching related records.</a:t>
            </a:r>
            <a:endParaRPr lang="en-IN" sz="1600" b="0" i="0" dirty="0">
              <a:solidFill>
                <a:srgbClr val="444444"/>
              </a:solidFill>
              <a:effectLst/>
              <a:latin typeface="Times New Roman" panose="02020603050405020304" pitchFamily="18" charset="0"/>
              <a:cs typeface="Times New Roman" panose="02020603050405020304" pitchFamily="18" charset="0"/>
            </a:endParaRPr>
          </a:p>
        </p:txBody>
      </p:sp>
      <p:sp>
        <p:nvSpPr>
          <p:cNvPr id="10" name="Rectangle 9"/>
          <p:cNvSpPr/>
          <p:nvPr/>
        </p:nvSpPr>
        <p:spPr>
          <a:xfrm>
            <a:off x="5409689" y="-65314"/>
            <a:ext cx="2680542" cy="584775"/>
          </a:xfrm>
          <a:prstGeom prst="rect">
            <a:avLst/>
          </a:prstGeom>
        </p:spPr>
        <p:txBody>
          <a:bodyPr wrap="none">
            <a:spAutoFit/>
          </a:bodyPr>
          <a:lstStyle/>
          <a:p>
            <a:r>
              <a:rPr lang="en-IN" sz="3200" b="1" dirty="0">
                <a:solidFill>
                  <a:srgbClr val="2D2D2D"/>
                </a:solidFill>
                <a:latin typeface="Times New Roman" panose="02020603050405020304" pitchFamily="18" charset="0"/>
                <a:cs typeface="Times New Roman" panose="02020603050405020304" pitchFamily="18" charset="0"/>
              </a:rPr>
              <a:t>Data </a:t>
            </a:r>
            <a:r>
              <a:rPr lang="en-IN" sz="3200" b="1" dirty="0" smtClean="0">
                <a:solidFill>
                  <a:srgbClr val="2D2D2D"/>
                </a:solidFill>
                <a:latin typeface="Times New Roman" panose="02020603050405020304" pitchFamily="18" charset="0"/>
                <a:cs typeface="Times New Roman" panose="02020603050405020304" pitchFamily="18" charset="0"/>
              </a:rPr>
              <a:t>Integrity</a:t>
            </a:r>
            <a:endParaRPr lang="en-IN" sz="3200" b="1" i="0" dirty="0">
              <a:solidFill>
                <a:srgbClr val="2D2D2D"/>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61233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31949" y="461944"/>
            <a:ext cx="2005677" cy="353943"/>
          </a:xfrm>
          <a:prstGeom prst="rect">
            <a:avLst/>
          </a:prstGeom>
        </p:spPr>
        <p:txBody>
          <a:bodyPr wrap="square">
            <a:spAutoFit/>
          </a:bodyPr>
          <a:lstStyle/>
          <a:p>
            <a:r>
              <a:rPr lang="en-IN" sz="1700" b="1" u="sng" dirty="0">
                <a:solidFill>
                  <a:srgbClr val="444444"/>
                </a:solidFill>
                <a:latin typeface="Times New Roman" panose="02020603050405020304" pitchFamily="18" charset="0"/>
                <a:cs typeface="Times New Roman" panose="02020603050405020304" pitchFamily="18" charset="0"/>
              </a:rPr>
              <a:t>Domain Integrity</a:t>
            </a:r>
            <a:endParaRPr lang="en-IN" sz="1700" b="1" i="0" u="sng" dirty="0">
              <a:solidFill>
                <a:srgbClr val="444444"/>
              </a:solidFill>
              <a:effectLst/>
              <a:latin typeface="Times New Roman" panose="02020603050405020304" pitchFamily="18" charset="0"/>
              <a:cs typeface="Times New Roman" panose="02020603050405020304" pitchFamily="18" charset="0"/>
            </a:endParaRPr>
          </a:p>
        </p:txBody>
      </p:sp>
      <p:sp>
        <p:nvSpPr>
          <p:cNvPr id="5" name="Rectangle 4"/>
          <p:cNvSpPr/>
          <p:nvPr/>
        </p:nvSpPr>
        <p:spPr>
          <a:xfrm>
            <a:off x="1931949" y="958169"/>
            <a:ext cx="9850748" cy="877163"/>
          </a:xfrm>
          <a:prstGeom prst="rect">
            <a:avLst/>
          </a:prstGeom>
        </p:spPr>
        <p:txBody>
          <a:bodyPr wrap="square">
            <a:spAutoFit/>
          </a:bodyPr>
          <a:lstStyle/>
          <a:p>
            <a:r>
              <a:rPr lang="en-IN" sz="1700" i="1" dirty="0">
                <a:solidFill>
                  <a:srgbClr val="444444"/>
                </a:solidFill>
                <a:latin typeface="Times New Roman" panose="02020603050405020304" pitchFamily="18" charset="0"/>
                <a:cs typeface="Times New Roman" panose="02020603050405020304" pitchFamily="18" charset="0"/>
              </a:rPr>
              <a:t>Domain integrity</a:t>
            </a:r>
            <a:r>
              <a:rPr lang="en-IN" sz="1700" dirty="0">
                <a:solidFill>
                  <a:srgbClr val="444444"/>
                </a:solidFill>
                <a:latin typeface="Times New Roman" panose="02020603050405020304" pitchFamily="18" charset="0"/>
                <a:cs typeface="Times New Roman" panose="02020603050405020304" pitchFamily="18" charset="0"/>
              </a:rPr>
              <a:t> concerns the validity of entries for a given column. Selecting the appropriate data type for a column is the first step in maintaining domain integrity. Other steps could include, setting up appropriate constraints and rules to define the data format and/or restricting the range of possible values.</a:t>
            </a:r>
            <a:endParaRPr lang="en-IN" sz="1700" dirty="0">
              <a:latin typeface="Times New Roman" panose="02020603050405020304" pitchFamily="18" charset="0"/>
              <a:cs typeface="Times New Roman" panose="02020603050405020304" pitchFamily="18" charset="0"/>
            </a:endParaRPr>
          </a:p>
        </p:txBody>
      </p:sp>
      <p:sp>
        <p:nvSpPr>
          <p:cNvPr id="8" name="Rectangle 7"/>
          <p:cNvSpPr/>
          <p:nvPr/>
        </p:nvSpPr>
        <p:spPr>
          <a:xfrm>
            <a:off x="1931948" y="1977614"/>
            <a:ext cx="2151551" cy="353943"/>
          </a:xfrm>
          <a:prstGeom prst="rect">
            <a:avLst/>
          </a:prstGeom>
        </p:spPr>
        <p:txBody>
          <a:bodyPr wrap="none">
            <a:spAutoFit/>
          </a:bodyPr>
          <a:lstStyle/>
          <a:p>
            <a:r>
              <a:rPr lang="en-IN" sz="1700" b="1" u="sng" dirty="0">
                <a:latin typeface="Times New Roman" panose="02020603050405020304" pitchFamily="18" charset="0"/>
                <a:cs typeface="Times New Roman" panose="02020603050405020304" pitchFamily="18" charset="0"/>
              </a:rPr>
              <a:t>Integrity Constraints</a:t>
            </a:r>
            <a:endParaRPr lang="en-IN" sz="1700" b="1" i="0" u="sng" dirty="0">
              <a:effectLst/>
              <a:latin typeface="Times New Roman" panose="02020603050405020304" pitchFamily="18" charset="0"/>
              <a:cs typeface="Times New Roman" panose="02020603050405020304" pitchFamily="18" charset="0"/>
            </a:endParaRPr>
          </a:p>
        </p:txBody>
      </p:sp>
      <p:sp>
        <p:nvSpPr>
          <p:cNvPr id="9" name="Rectangle 8"/>
          <p:cNvSpPr/>
          <p:nvPr/>
        </p:nvSpPr>
        <p:spPr>
          <a:xfrm>
            <a:off x="1931948" y="2449447"/>
            <a:ext cx="9955251" cy="1138773"/>
          </a:xfrm>
          <a:prstGeom prst="rect">
            <a:avLst/>
          </a:prstGeom>
        </p:spPr>
        <p:txBody>
          <a:bodyPr wrap="square">
            <a:spAutoFit/>
          </a:bodyPr>
          <a:lstStyle/>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Integrity constraints are a set of rules. It is used to maintain the quality of information.</a:t>
            </a: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Integrity constraints ensure that the data insertion, updating, and other processes have to be performed in such a way that data integrity is not affected.</a:t>
            </a: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Thus, integrity constraint is used to guard against accidental damage to the database.</a:t>
            </a:r>
            <a:endParaRPr lang="en-IN" sz="1700" b="0" dirty="0">
              <a:solidFill>
                <a:srgbClr val="000000"/>
              </a:solidFill>
              <a:effectLst/>
              <a:latin typeface="Times New Roman" panose="02020603050405020304" pitchFamily="18" charset="0"/>
              <a:cs typeface="Times New Roman" panose="02020603050405020304" pitchFamily="18" charset="0"/>
            </a:endParaRPr>
          </a:p>
        </p:txBody>
      </p:sp>
      <p:pic>
        <p:nvPicPr>
          <p:cNvPr id="10242" name="Picture 2" descr="DBMS Integrity Constrai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97837" y="3948858"/>
            <a:ext cx="5981700" cy="2595023"/>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931948" y="3948858"/>
            <a:ext cx="3309432" cy="369332"/>
          </a:xfrm>
          <a:prstGeom prst="rect">
            <a:avLst/>
          </a:prstGeom>
        </p:spPr>
        <p:txBody>
          <a:bodyPr wrap="none">
            <a:spAutoFit/>
          </a:bodyPr>
          <a:lstStyle/>
          <a:p>
            <a:r>
              <a:rPr lang="en-IN" b="1" u="sng" dirty="0">
                <a:latin typeface="erdana"/>
              </a:rPr>
              <a:t>Types of Integrity Constraint</a:t>
            </a:r>
            <a:endParaRPr lang="en-IN" b="1" i="0" u="sng" dirty="0">
              <a:effectLst/>
              <a:latin typeface="erdana"/>
            </a:endParaRPr>
          </a:p>
        </p:txBody>
      </p:sp>
      <p:sp>
        <p:nvSpPr>
          <p:cNvPr id="11" name="Rectangle 10"/>
          <p:cNvSpPr/>
          <p:nvPr/>
        </p:nvSpPr>
        <p:spPr>
          <a:xfrm>
            <a:off x="5458418" y="0"/>
            <a:ext cx="2680542" cy="584775"/>
          </a:xfrm>
          <a:prstGeom prst="rect">
            <a:avLst/>
          </a:prstGeom>
        </p:spPr>
        <p:txBody>
          <a:bodyPr wrap="none">
            <a:spAutoFit/>
          </a:bodyPr>
          <a:lstStyle/>
          <a:p>
            <a:r>
              <a:rPr lang="en-IN" sz="3200" b="1" dirty="0">
                <a:solidFill>
                  <a:srgbClr val="2D2D2D"/>
                </a:solidFill>
                <a:latin typeface="Times New Roman" panose="02020603050405020304" pitchFamily="18" charset="0"/>
                <a:cs typeface="Times New Roman" panose="02020603050405020304" pitchFamily="18" charset="0"/>
              </a:rPr>
              <a:t>Data </a:t>
            </a:r>
            <a:r>
              <a:rPr lang="en-IN" sz="3200" b="1" dirty="0" smtClean="0">
                <a:solidFill>
                  <a:srgbClr val="2D2D2D"/>
                </a:solidFill>
                <a:latin typeface="Times New Roman" panose="02020603050405020304" pitchFamily="18" charset="0"/>
                <a:cs typeface="Times New Roman" panose="02020603050405020304" pitchFamily="18" charset="0"/>
              </a:rPr>
              <a:t>Integrity</a:t>
            </a:r>
            <a:endParaRPr lang="en-IN" sz="3200" b="1" i="0" dirty="0">
              <a:solidFill>
                <a:srgbClr val="2D2D2D"/>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956159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37212" y="433328"/>
            <a:ext cx="9701348" cy="2185214"/>
          </a:xfrm>
          <a:prstGeom prst="rect">
            <a:avLst/>
          </a:prstGeom>
        </p:spPr>
        <p:txBody>
          <a:bodyPr wrap="square">
            <a:spAutoFit/>
          </a:bodyPr>
          <a:lstStyle/>
          <a:p>
            <a:pPr marL="342900" indent="-342900">
              <a:buAutoNum type="arabicPeriod"/>
            </a:pPr>
            <a:r>
              <a:rPr lang="en-IN" sz="1700" b="1" u="sng" dirty="0" smtClean="0">
                <a:latin typeface="Times New Roman" panose="02020603050405020304" pitchFamily="18" charset="0"/>
                <a:cs typeface="Times New Roman" panose="02020603050405020304" pitchFamily="18" charset="0"/>
              </a:rPr>
              <a:t>Domain constraints</a:t>
            </a:r>
          </a:p>
          <a:p>
            <a:endParaRPr lang="en-IN" sz="1700" b="1" u="sng"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Domain constraints can be defined as the definition of a valid set of values for an attribute</a:t>
            </a:r>
            <a:r>
              <a:rPr lang="en-IN" sz="1700" dirty="0" smtClean="0">
                <a:solidFill>
                  <a:srgbClr val="000000"/>
                </a:solidFill>
                <a:latin typeface="Times New Roman" panose="02020603050405020304" pitchFamily="18" charset="0"/>
                <a:cs typeface="Times New Roman" panose="02020603050405020304" pitchFamily="18" charset="0"/>
              </a:rPr>
              <a:t>.</a:t>
            </a:r>
          </a:p>
          <a:p>
            <a:endParaRPr lang="en-IN" sz="17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The data type of domain includes string, character, integer, time, date, currency, etc. The value of the attribute must be available in the corresponding domain</a:t>
            </a:r>
            <a:r>
              <a:rPr lang="en-IN" sz="1700" dirty="0" smtClean="0">
                <a:solidFill>
                  <a:srgbClr val="000000"/>
                </a:solidFill>
                <a:latin typeface="Times New Roman" panose="02020603050405020304" pitchFamily="18" charset="0"/>
                <a:cs typeface="Times New Roman" panose="02020603050405020304" pitchFamily="18" charset="0"/>
              </a:rPr>
              <a:t>.</a:t>
            </a:r>
          </a:p>
          <a:p>
            <a:endParaRPr lang="en-IN" sz="1700" dirty="0">
              <a:solidFill>
                <a:srgbClr val="000000"/>
              </a:solidFill>
              <a:latin typeface="Times New Roman" panose="02020603050405020304" pitchFamily="18" charset="0"/>
              <a:cs typeface="Times New Roman" panose="02020603050405020304" pitchFamily="18" charset="0"/>
            </a:endParaRPr>
          </a:p>
          <a:p>
            <a:r>
              <a:rPr lang="en-IN" sz="1700" b="1" dirty="0">
                <a:solidFill>
                  <a:srgbClr val="000000"/>
                </a:solidFill>
                <a:latin typeface="Times New Roman" panose="02020603050405020304" pitchFamily="18" charset="0"/>
                <a:cs typeface="Times New Roman" panose="02020603050405020304" pitchFamily="18" charset="0"/>
              </a:rPr>
              <a:t>Example:</a:t>
            </a:r>
            <a:endParaRPr lang="en-IN" sz="1700" b="0" i="0" dirty="0">
              <a:solidFill>
                <a:srgbClr val="000000"/>
              </a:solidFill>
              <a:effectLst/>
              <a:latin typeface="Times New Roman" panose="02020603050405020304" pitchFamily="18" charset="0"/>
              <a:cs typeface="Times New Roman" panose="02020603050405020304" pitchFamily="18" charset="0"/>
            </a:endParaRPr>
          </a:p>
        </p:txBody>
      </p:sp>
      <p:pic>
        <p:nvPicPr>
          <p:cNvPr id="11266" name="Picture 2" descr="DBMS Integrity Constraints"/>
          <p:cNvPicPr>
            <a:picLocks noChangeAspect="1" noChangeArrowheads="1"/>
          </p:cNvPicPr>
          <p:nvPr/>
        </p:nvPicPr>
        <p:blipFill rotWithShape="1">
          <a:blip r:embed="rId2">
            <a:extLst>
              <a:ext uri="{28A0092B-C50C-407E-A947-70E740481C1C}">
                <a14:useLocalDpi xmlns:a14="http://schemas.microsoft.com/office/drawing/2010/main" val="0"/>
              </a:ext>
            </a:extLst>
          </a:blip>
          <a:srcRect l="12776" r="3477"/>
          <a:stretch/>
        </p:blipFill>
        <p:spPr bwMode="auto">
          <a:xfrm>
            <a:off x="3187609" y="2160989"/>
            <a:ext cx="3775166" cy="131373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637212" y="3575346"/>
            <a:ext cx="9936479" cy="2185214"/>
          </a:xfrm>
          <a:prstGeom prst="rect">
            <a:avLst/>
          </a:prstGeom>
        </p:spPr>
        <p:txBody>
          <a:bodyPr wrap="square">
            <a:spAutoFit/>
          </a:bodyPr>
          <a:lstStyle/>
          <a:p>
            <a:r>
              <a:rPr lang="en-IN" sz="1700" b="1" u="sng" dirty="0">
                <a:latin typeface="Times New Roman" panose="02020603050405020304" pitchFamily="18" charset="0"/>
                <a:cs typeface="Times New Roman" panose="02020603050405020304" pitchFamily="18" charset="0"/>
              </a:rPr>
              <a:t>2. Entity integrity </a:t>
            </a:r>
            <a:r>
              <a:rPr lang="en-IN" sz="1700" b="1" u="sng" dirty="0" smtClean="0">
                <a:latin typeface="Times New Roman" panose="02020603050405020304" pitchFamily="18" charset="0"/>
                <a:cs typeface="Times New Roman" panose="02020603050405020304" pitchFamily="18" charset="0"/>
              </a:rPr>
              <a:t>constraints</a:t>
            </a:r>
          </a:p>
          <a:p>
            <a:endParaRPr lang="en-IN" sz="1700" b="1" u="sng"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The entity integrity constraint states that primary key value can't be null.</a:t>
            </a: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This is because the primary key value is used to identify individual rows in relation and if the primary key has a null value, then we can't identify those rows.</a:t>
            </a: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A table can contain a null value other than the primary key field</a:t>
            </a:r>
            <a:r>
              <a:rPr lang="en-IN" sz="1700" dirty="0" smtClean="0">
                <a:solidFill>
                  <a:srgbClr val="000000"/>
                </a:solidFill>
                <a:latin typeface="Times New Roman" panose="02020603050405020304" pitchFamily="18" charset="0"/>
                <a:cs typeface="Times New Roman" panose="02020603050405020304" pitchFamily="18" charset="0"/>
              </a:rPr>
              <a:t>.</a:t>
            </a:r>
          </a:p>
          <a:p>
            <a:endParaRPr lang="en-IN" sz="1700" dirty="0">
              <a:solidFill>
                <a:srgbClr val="000000"/>
              </a:solidFill>
              <a:latin typeface="Times New Roman" panose="02020603050405020304" pitchFamily="18" charset="0"/>
              <a:cs typeface="Times New Roman" panose="02020603050405020304" pitchFamily="18" charset="0"/>
            </a:endParaRPr>
          </a:p>
          <a:p>
            <a:r>
              <a:rPr lang="en-IN" sz="1700" b="1" dirty="0">
                <a:solidFill>
                  <a:srgbClr val="000000"/>
                </a:solidFill>
                <a:latin typeface="Times New Roman" panose="02020603050405020304" pitchFamily="18" charset="0"/>
                <a:cs typeface="Times New Roman" panose="02020603050405020304" pitchFamily="18" charset="0"/>
              </a:rPr>
              <a:t>Example:</a:t>
            </a:r>
            <a:endParaRPr lang="en-IN" sz="1700" b="0" i="0" dirty="0">
              <a:solidFill>
                <a:srgbClr val="000000"/>
              </a:solidFill>
              <a:effectLst/>
              <a:latin typeface="Times New Roman" panose="02020603050405020304" pitchFamily="18" charset="0"/>
              <a:cs typeface="Times New Roman" panose="02020603050405020304" pitchFamily="18" charset="0"/>
            </a:endParaRPr>
          </a:p>
        </p:txBody>
      </p:sp>
      <p:pic>
        <p:nvPicPr>
          <p:cNvPr id="11268" name="Picture 4" descr="DBMS Integrity Constraint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4190" y="5448633"/>
            <a:ext cx="3918585" cy="140936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458418" y="0"/>
            <a:ext cx="2680542" cy="584775"/>
          </a:xfrm>
          <a:prstGeom prst="rect">
            <a:avLst/>
          </a:prstGeom>
        </p:spPr>
        <p:txBody>
          <a:bodyPr wrap="none">
            <a:spAutoFit/>
          </a:bodyPr>
          <a:lstStyle/>
          <a:p>
            <a:r>
              <a:rPr lang="en-IN" sz="3200" b="1" dirty="0">
                <a:solidFill>
                  <a:srgbClr val="2D2D2D"/>
                </a:solidFill>
                <a:latin typeface="Times New Roman" panose="02020603050405020304" pitchFamily="18" charset="0"/>
                <a:cs typeface="Times New Roman" panose="02020603050405020304" pitchFamily="18" charset="0"/>
              </a:rPr>
              <a:t>Data </a:t>
            </a:r>
            <a:r>
              <a:rPr lang="en-IN" sz="3200" b="1" dirty="0" smtClean="0">
                <a:solidFill>
                  <a:srgbClr val="2D2D2D"/>
                </a:solidFill>
                <a:latin typeface="Times New Roman" panose="02020603050405020304" pitchFamily="18" charset="0"/>
                <a:cs typeface="Times New Roman" panose="02020603050405020304" pitchFamily="18" charset="0"/>
              </a:rPr>
              <a:t>Integrity</a:t>
            </a:r>
            <a:endParaRPr lang="en-IN" sz="3200" b="1" i="0" dirty="0">
              <a:solidFill>
                <a:srgbClr val="2D2D2D"/>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596274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98468" y="707297"/>
            <a:ext cx="9413966" cy="2185214"/>
          </a:xfrm>
          <a:prstGeom prst="rect">
            <a:avLst/>
          </a:prstGeom>
        </p:spPr>
        <p:txBody>
          <a:bodyPr wrap="square">
            <a:spAutoFit/>
          </a:bodyPr>
          <a:lstStyle/>
          <a:p>
            <a:r>
              <a:rPr lang="en-IN" sz="1700" b="1" u="sng" dirty="0">
                <a:latin typeface="Times New Roman" panose="02020603050405020304" pitchFamily="18" charset="0"/>
                <a:cs typeface="Times New Roman" panose="02020603050405020304" pitchFamily="18" charset="0"/>
              </a:rPr>
              <a:t>3. Referential Integrity </a:t>
            </a:r>
            <a:r>
              <a:rPr lang="en-IN" sz="1700" b="1" u="sng" dirty="0" smtClean="0">
                <a:latin typeface="Times New Roman" panose="02020603050405020304" pitchFamily="18" charset="0"/>
                <a:cs typeface="Times New Roman" panose="02020603050405020304" pitchFamily="18" charset="0"/>
              </a:rPr>
              <a:t>Constraints</a:t>
            </a:r>
          </a:p>
          <a:p>
            <a:endParaRPr lang="en-IN" sz="1700" b="1" u="sng" dirty="0">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A referential integrity constraint is specified between two tables</a:t>
            </a:r>
            <a:r>
              <a:rPr lang="en-IN" sz="1700" dirty="0" smtClean="0">
                <a:solidFill>
                  <a:srgbClr val="000000"/>
                </a:solidFill>
                <a:latin typeface="Times New Roman" panose="02020603050405020304" pitchFamily="18" charset="0"/>
                <a:cs typeface="Times New Roman" panose="02020603050405020304" pitchFamily="18" charset="0"/>
              </a:rPr>
              <a:t>.</a:t>
            </a:r>
          </a:p>
          <a:p>
            <a:pPr>
              <a:buFont typeface="Arial" panose="020B0604020202020204" pitchFamily="34" charset="0"/>
              <a:buChar char="•"/>
            </a:pPr>
            <a:endParaRPr lang="en-IN" sz="17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In the Referential integrity constraints, if a foreign key in Table 1 refers to the Primary Key of Table 2, then every value of the Foreign Key in Table 1 must be null or be available in Table 2</a:t>
            </a:r>
            <a:r>
              <a:rPr lang="en-IN" sz="1700" dirty="0" smtClean="0">
                <a:solidFill>
                  <a:srgbClr val="000000"/>
                </a:solidFill>
                <a:latin typeface="Times New Roman" panose="02020603050405020304" pitchFamily="18" charset="0"/>
                <a:cs typeface="Times New Roman" panose="02020603050405020304" pitchFamily="18" charset="0"/>
              </a:rPr>
              <a:t>.</a:t>
            </a:r>
          </a:p>
          <a:p>
            <a:endParaRPr lang="en-IN" sz="1700" dirty="0">
              <a:solidFill>
                <a:srgbClr val="000000"/>
              </a:solidFill>
              <a:latin typeface="Times New Roman" panose="02020603050405020304" pitchFamily="18" charset="0"/>
              <a:cs typeface="Times New Roman" panose="02020603050405020304" pitchFamily="18" charset="0"/>
            </a:endParaRPr>
          </a:p>
          <a:p>
            <a:r>
              <a:rPr lang="en-IN" sz="1700" b="1" dirty="0">
                <a:solidFill>
                  <a:srgbClr val="000000"/>
                </a:solidFill>
                <a:latin typeface="Times New Roman" panose="02020603050405020304" pitchFamily="18" charset="0"/>
                <a:cs typeface="Times New Roman" panose="02020603050405020304" pitchFamily="18" charset="0"/>
              </a:rPr>
              <a:t>Example:</a:t>
            </a:r>
            <a:endParaRPr lang="en-IN" sz="1700" b="0" i="0" dirty="0">
              <a:solidFill>
                <a:srgbClr val="000000"/>
              </a:solidFill>
              <a:effectLst/>
              <a:latin typeface="Times New Roman" panose="02020603050405020304" pitchFamily="18" charset="0"/>
              <a:cs typeface="Times New Roman" panose="02020603050405020304" pitchFamily="18" charset="0"/>
            </a:endParaRPr>
          </a:p>
        </p:txBody>
      </p:sp>
      <p:pic>
        <p:nvPicPr>
          <p:cNvPr id="12290" name="Picture 2" descr="DBMS Integrity Constrai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5035" y="3265715"/>
            <a:ext cx="4773467" cy="343374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458418" y="0"/>
            <a:ext cx="2680542" cy="584775"/>
          </a:xfrm>
          <a:prstGeom prst="rect">
            <a:avLst/>
          </a:prstGeom>
        </p:spPr>
        <p:txBody>
          <a:bodyPr wrap="none">
            <a:spAutoFit/>
          </a:bodyPr>
          <a:lstStyle/>
          <a:p>
            <a:r>
              <a:rPr lang="en-IN" sz="3200" b="1" dirty="0">
                <a:solidFill>
                  <a:srgbClr val="2D2D2D"/>
                </a:solidFill>
                <a:latin typeface="Times New Roman" panose="02020603050405020304" pitchFamily="18" charset="0"/>
                <a:cs typeface="Times New Roman" panose="02020603050405020304" pitchFamily="18" charset="0"/>
              </a:rPr>
              <a:t>Data </a:t>
            </a:r>
            <a:r>
              <a:rPr lang="en-IN" sz="3200" b="1" dirty="0" smtClean="0">
                <a:solidFill>
                  <a:srgbClr val="2D2D2D"/>
                </a:solidFill>
                <a:latin typeface="Times New Roman" panose="02020603050405020304" pitchFamily="18" charset="0"/>
                <a:cs typeface="Times New Roman" panose="02020603050405020304" pitchFamily="18" charset="0"/>
              </a:rPr>
              <a:t>Integrity</a:t>
            </a:r>
            <a:endParaRPr lang="en-IN" sz="3200" b="1" i="0" dirty="0">
              <a:solidFill>
                <a:srgbClr val="2D2D2D"/>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527653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95355" y="929457"/>
            <a:ext cx="1861407" cy="353943"/>
          </a:xfrm>
          <a:prstGeom prst="rect">
            <a:avLst/>
          </a:prstGeom>
        </p:spPr>
        <p:txBody>
          <a:bodyPr wrap="none">
            <a:spAutoFit/>
          </a:bodyPr>
          <a:lstStyle/>
          <a:p>
            <a:r>
              <a:rPr lang="en-IN" sz="1700" b="1" u="sng" dirty="0">
                <a:latin typeface="Times New Roman" panose="02020603050405020304" pitchFamily="18" charset="0"/>
                <a:cs typeface="Times New Roman" panose="02020603050405020304" pitchFamily="18" charset="0"/>
              </a:rPr>
              <a:t>4. Key constraints</a:t>
            </a:r>
            <a:endParaRPr lang="en-IN" sz="1700" b="1" i="0" u="sng" dirty="0">
              <a:effectLst/>
              <a:latin typeface="Times New Roman" panose="02020603050405020304" pitchFamily="18" charset="0"/>
              <a:cs typeface="Times New Roman" panose="02020603050405020304" pitchFamily="18" charset="0"/>
            </a:endParaRPr>
          </a:p>
        </p:txBody>
      </p:sp>
      <p:sp>
        <p:nvSpPr>
          <p:cNvPr id="5" name="Rectangle 4"/>
          <p:cNvSpPr/>
          <p:nvPr/>
        </p:nvSpPr>
        <p:spPr>
          <a:xfrm>
            <a:off x="2095355" y="1433623"/>
            <a:ext cx="9217079" cy="1661993"/>
          </a:xfrm>
          <a:prstGeom prst="rect">
            <a:avLst/>
          </a:prstGeom>
        </p:spPr>
        <p:txBody>
          <a:bodyPr wrap="square">
            <a:spAutoFit/>
          </a:bodyPr>
          <a:lstStyle/>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Keys are the entity set that is used to identify an entity within its entity set uniquely</a:t>
            </a:r>
            <a:r>
              <a:rPr lang="en-IN" sz="1700" dirty="0" smtClean="0">
                <a:solidFill>
                  <a:srgbClr val="000000"/>
                </a:solidFill>
                <a:latin typeface="Times New Roman" panose="02020603050405020304" pitchFamily="18" charset="0"/>
                <a:cs typeface="Times New Roman" panose="02020603050405020304" pitchFamily="18" charset="0"/>
              </a:rPr>
              <a:t>.</a:t>
            </a:r>
          </a:p>
          <a:p>
            <a:endParaRPr lang="en-IN" sz="1700" dirty="0">
              <a:solidFill>
                <a:srgbClr val="000000"/>
              </a:solidFill>
              <a:latin typeface="Times New Roman" panose="02020603050405020304" pitchFamily="18" charset="0"/>
              <a:cs typeface="Times New Roman" panose="02020603050405020304" pitchFamily="18" charset="0"/>
            </a:endParaRPr>
          </a:p>
          <a:p>
            <a:pPr>
              <a:buFont typeface="Arial" panose="020B0604020202020204" pitchFamily="34" charset="0"/>
              <a:buChar char="•"/>
            </a:pPr>
            <a:r>
              <a:rPr lang="en-IN" sz="1700" dirty="0">
                <a:solidFill>
                  <a:srgbClr val="000000"/>
                </a:solidFill>
                <a:latin typeface="Times New Roman" panose="02020603050405020304" pitchFamily="18" charset="0"/>
                <a:cs typeface="Times New Roman" panose="02020603050405020304" pitchFamily="18" charset="0"/>
              </a:rPr>
              <a:t>An entity set can have multiple keys, but out of which one key will be the primary key. A primary key can contain a unique and null value in the relational table</a:t>
            </a:r>
            <a:r>
              <a:rPr lang="en-IN" sz="1700" dirty="0" smtClean="0">
                <a:solidFill>
                  <a:srgbClr val="000000"/>
                </a:solidFill>
                <a:latin typeface="Times New Roman" panose="02020603050405020304" pitchFamily="18" charset="0"/>
                <a:cs typeface="Times New Roman" panose="02020603050405020304" pitchFamily="18" charset="0"/>
              </a:rPr>
              <a:t>.</a:t>
            </a:r>
          </a:p>
          <a:p>
            <a:endParaRPr lang="en-IN" sz="1700" dirty="0">
              <a:solidFill>
                <a:srgbClr val="000000"/>
              </a:solidFill>
              <a:latin typeface="Times New Roman" panose="02020603050405020304" pitchFamily="18" charset="0"/>
              <a:cs typeface="Times New Roman" panose="02020603050405020304" pitchFamily="18" charset="0"/>
            </a:endParaRPr>
          </a:p>
          <a:p>
            <a:r>
              <a:rPr lang="en-IN" sz="1700" b="1" dirty="0">
                <a:solidFill>
                  <a:srgbClr val="000000"/>
                </a:solidFill>
                <a:latin typeface="Times New Roman" panose="02020603050405020304" pitchFamily="18" charset="0"/>
                <a:cs typeface="Times New Roman" panose="02020603050405020304" pitchFamily="18" charset="0"/>
              </a:rPr>
              <a:t>Example:</a:t>
            </a:r>
            <a:endParaRPr lang="en-IN" sz="1700" b="0" i="0" dirty="0">
              <a:solidFill>
                <a:srgbClr val="000000"/>
              </a:solidFill>
              <a:effectLst/>
              <a:latin typeface="Times New Roman" panose="02020603050405020304" pitchFamily="18" charset="0"/>
              <a:cs typeface="Times New Roman" panose="02020603050405020304" pitchFamily="18" charset="0"/>
            </a:endParaRPr>
          </a:p>
        </p:txBody>
      </p:sp>
      <p:pic>
        <p:nvPicPr>
          <p:cNvPr id="13314" name="Picture 2" descr="DBMS Integrity Constraint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52179" y="3396062"/>
            <a:ext cx="6303991" cy="263793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5458418" y="0"/>
            <a:ext cx="2680542" cy="584775"/>
          </a:xfrm>
          <a:prstGeom prst="rect">
            <a:avLst/>
          </a:prstGeom>
        </p:spPr>
        <p:txBody>
          <a:bodyPr wrap="none">
            <a:spAutoFit/>
          </a:bodyPr>
          <a:lstStyle/>
          <a:p>
            <a:r>
              <a:rPr lang="en-IN" sz="3200" b="1" dirty="0">
                <a:solidFill>
                  <a:srgbClr val="2D2D2D"/>
                </a:solidFill>
                <a:latin typeface="Times New Roman" panose="02020603050405020304" pitchFamily="18" charset="0"/>
                <a:cs typeface="Times New Roman" panose="02020603050405020304" pitchFamily="18" charset="0"/>
              </a:rPr>
              <a:t>Data </a:t>
            </a:r>
            <a:r>
              <a:rPr lang="en-IN" sz="3200" b="1" dirty="0" smtClean="0">
                <a:solidFill>
                  <a:srgbClr val="2D2D2D"/>
                </a:solidFill>
                <a:latin typeface="Times New Roman" panose="02020603050405020304" pitchFamily="18" charset="0"/>
                <a:cs typeface="Times New Roman" panose="02020603050405020304" pitchFamily="18" charset="0"/>
              </a:rPr>
              <a:t>Integrity</a:t>
            </a:r>
            <a:endParaRPr lang="en-IN" sz="3200" b="1" i="0" dirty="0">
              <a:solidFill>
                <a:srgbClr val="2D2D2D"/>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07480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094013" y="2026791"/>
            <a:ext cx="6434441" cy="707886"/>
          </a:xfrm>
          <a:prstGeom prst="rect">
            <a:avLst/>
          </a:prstGeom>
          <a:noFill/>
        </p:spPr>
        <p:txBody>
          <a:bodyPr wrap="square" rtlCol="0">
            <a:spAutoFit/>
          </a:bodyPr>
          <a:lstStyle/>
          <a:p>
            <a:pPr algn="ctr"/>
            <a:r>
              <a:rPr lang="en-IN" sz="4000" b="1" dirty="0" smtClean="0">
                <a:latin typeface="Times New Roman" panose="02020603050405020304" pitchFamily="18" charset="0"/>
                <a:cs typeface="Times New Roman" panose="02020603050405020304" pitchFamily="18" charset="0"/>
              </a:rPr>
              <a:t>THANK YOU</a:t>
            </a:r>
            <a:endParaRPr lang="en-IN" sz="4000" b="1" dirty="0">
              <a:latin typeface="Times New Roman" panose="02020603050405020304" pitchFamily="18" charset="0"/>
              <a:cs typeface="Times New Roman" panose="02020603050405020304" pitchFamily="18" charset="0"/>
            </a:endParaRPr>
          </a:p>
        </p:txBody>
      </p:sp>
      <p:sp>
        <p:nvSpPr>
          <p:cNvPr id="5" name="AutoShape 2"/>
          <p:cNvSpPr txBox="1">
            <a:spLocks noChangeAspect="1" noChangeArrowheads="1"/>
          </p:cNvSpPr>
          <p:nvPr/>
        </p:nvSpPr>
        <p:spPr bwMode="auto">
          <a:xfrm>
            <a:off x="2280892" y="4354358"/>
            <a:ext cx="8305800" cy="1066800"/>
          </a:xfrm>
          <a:prstGeom prst="rect">
            <a:avLst/>
          </a:prstGeom>
          <a:noFill/>
          <a:ln w="9525">
            <a:noFill/>
            <a:miter lim="800000"/>
            <a:headEnd/>
            <a:tailEnd/>
          </a:ln>
        </p:spPr>
        <p:txBody>
          <a:bodyPr anchor="ctr">
            <a:normAutofit fontScale="30000" lnSpcReduction="20000"/>
          </a:bodyPr>
          <a:lstStyle/>
          <a:p>
            <a:pPr algn="ctr" fontAlgn="auto">
              <a:spcAft>
                <a:spcPts val="0"/>
              </a:spcAft>
              <a:defRPr/>
            </a:pPr>
            <a:r>
              <a:rPr kumimoji="0" lang="en-US" sz="5400" b="0" dirty="0">
                <a:solidFill>
                  <a:srgbClr val="0070C0"/>
                </a:solidFill>
                <a:effectLst>
                  <a:outerShdw blurRad="38100" dist="38100" dir="2700000" algn="tl">
                    <a:srgbClr val="C0C0C0"/>
                  </a:outerShdw>
                </a:effectLst>
                <a:latin typeface="Calibri"/>
                <a:ea typeface="MS PGothic" panose="020B0600070205080204" pitchFamily="34" charset="-128"/>
              </a:rPr>
              <a:t/>
            </a:r>
            <a:br>
              <a:rPr kumimoji="0" lang="en-US" sz="5400" b="0" dirty="0">
                <a:solidFill>
                  <a:srgbClr val="0070C0"/>
                </a:solidFill>
                <a:effectLst>
                  <a:outerShdw blurRad="38100" dist="38100" dir="2700000" algn="tl">
                    <a:srgbClr val="C0C0C0"/>
                  </a:outerShdw>
                </a:effectLst>
                <a:latin typeface="Calibri"/>
                <a:ea typeface="MS PGothic" panose="020B0600070205080204" pitchFamily="34" charset="-128"/>
              </a:rPr>
            </a:br>
            <a:r>
              <a:rPr kumimoji="0" lang="en-US" sz="5400" b="0" dirty="0">
                <a:solidFill>
                  <a:srgbClr val="0070C0"/>
                </a:solidFill>
                <a:effectLst>
                  <a:outerShdw blurRad="38100" dist="38100" dir="2700000" algn="tl">
                    <a:srgbClr val="C0C0C0"/>
                  </a:outerShdw>
                </a:effectLst>
                <a:latin typeface="Calibri"/>
                <a:ea typeface="MS PGothic" panose="020B0600070205080204" pitchFamily="34" charset="-128"/>
              </a:rPr>
              <a:t>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Sisoft</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Technologies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Pvt</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Ltd</a:t>
            </a:r>
          </a:p>
          <a:p>
            <a:pPr algn="ctr" fontAlgn="auto">
              <a:spcAft>
                <a:spcPts val="0"/>
              </a:spcAft>
              <a:defRPr/>
            </a:pP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SRC E7,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Shipra</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Riviera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Bazar</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Gyan</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Khand-3,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Indirapuram</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Ghaziabad</a:t>
            </a:r>
          </a:p>
          <a:p>
            <a:pPr algn="ctr" fontAlgn="auto">
              <a:spcAft>
                <a:spcPts val="0"/>
              </a:spcAft>
              <a:defRPr/>
            </a:pP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Website: </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hlinkClick r:id="rId2"/>
              </a:rPr>
              <a:t>www.sisoft.in</a:t>
            </a: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 </a:t>
            </a:r>
            <a:r>
              <a:rPr kumimoji="0" lang="en-US" sz="5300" b="0" dirty="0" err="1">
                <a:solidFill>
                  <a:srgbClr val="0070C0"/>
                </a:solidFill>
                <a:effectLst>
                  <a:outerShdw blurRad="38100" dist="38100" dir="2700000" algn="tl">
                    <a:srgbClr val="C0C0C0"/>
                  </a:outerShdw>
                </a:effectLst>
                <a:latin typeface="Calibri"/>
                <a:ea typeface="MS PGothic" panose="020B0600070205080204" pitchFamily="34" charset="-128"/>
              </a:rPr>
              <a:t>Email:info@sisoft.in</a:t>
            </a:r>
            <a:endPar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endParaRPr>
          </a:p>
          <a:p>
            <a:pPr algn="ctr" fontAlgn="auto">
              <a:spcAft>
                <a:spcPts val="0"/>
              </a:spcAft>
              <a:defRPr/>
            </a:pPr>
            <a:r>
              <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rPr>
              <a:t>Phone: +91-9999-283-283</a:t>
            </a:r>
          </a:p>
          <a:p>
            <a:pPr algn="ctr" fontAlgn="auto">
              <a:spcAft>
                <a:spcPts val="0"/>
              </a:spcAft>
              <a:defRPr/>
            </a:pPr>
            <a:endParaRPr kumimoji="0" lang="en-US" sz="5300" b="0" dirty="0">
              <a:solidFill>
                <a:srgbClr val="0070C0"/>
              </a:solidFill>
              <a:effectLst>
                <a:outerShdw blurRad="38100" dist="38100" dir="2700000" algn="tl">
                  <a:srgbClr val="C0C0C0"/>
                </a:outerShdw>
              </a:effectLst>
              <a:latin typeface="Calibri"/>
              <a:ea typeface="MS PGothic" panose="020B0600070205080204" pitchFamily="34" charset="-128"/>
            </a:endParaRPr>
          </a:p>
        </p:txBody>
      </p:sp>
    </p:spTree>
    <p:extLst>
      <p:ext uri="{BB962C8B-B14F-4D97-AF65-F5344CB8AC3E}">
        <p14:creationId xmlns:p14="http://schemas.microsoft.com/office/powerpoint/2010/main" val="1379420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768044" y="0"/>
            <a:ext cx="3866764" cy="584775"/>
          </a:xfrm>
          <a:prstGeom prst="rect">
            <a:avLst/>
          </a:prstGeom>
        </p:spPr>
        <p:txBody>
          <a:bodyPr wrap="none">
            <a:spAutoFit/>
          </a:bodyPr>
          <a:lstStyle/>
          <a:p>
            <a:r>
              <a:rPr lang="en-IN" sz="3200" b="1" u="sng" dirty="0">
                <a:latin typeface="Times New Roman" panose="02020603050405020304" pitchFamily="18" charset="0"/>
                <a:cs typeface="Times New Roman" panose="02020603050405020304" pitchFamily="18" charset="0"/>
              </a:rPr>
              <a:t>Relational Databases</a:t>
            </a:r>
          </a:p>
        </p:txBody>
      </p:sp>
      <p:sp>
        <p:nvSpPr>
          <p:cNvPr id="5" name="Rectangle 4"/>
          <p:cNvSpPr/>
          <p:nvPr/>
        </p:nvSpPr>
        <p:spPr>
          <a:xfrm>
            <a:off x="1579699" y="828559"/>
            <a:ext cx="10385878" cy="1923604"/>
          </a:xfrm>
          <a:prstGeom prst="rect">
            <a:avLst/>
          </a:prstGeom>
        </p:spPr>
        <p:txBody>
          <a:bodyPr wrap="square">
            <a:spAutoFit/>
          </a:bodyPr>
          <a:lstStyle/>
          <a:p>
            <a:r>
              <a:rPr lang="en-IN" sz="1700" dirty="0" smtClean="0">
                <a:latin typeface="Times New Roman" panose="02020603050405020304" pitchFamily="18" charset="0"/>
                <a:cs typeface="Times New Roman" panose="02020603050405020304" pitchFamily="18" charset="0"/>
              </a:rPr>
              <a:t>In relational database management systems (RDBMS), the relationship between data is relational and data is stored in tabular form of columns and rows. Each column if a table represents an attribute and each row in a table represents a record. Each field in a table represents a data value.</a:t>
            </a:r>
          </a:p>
          <a:p>
            <a:r>
              <a:rPr lang="en-IN" sz="1700" dirty="0" smtClean="0">
                <a:latin typeface="Times New Roman" panose="02020603050405020304" pitchFamily="18" charset="0"/>
                <a:cs typeface="Times New Roman" panose="02020603050405020304" pitchFamily="18" charset="0"/>
              </a:rPr>
              <a:t>Structured Query Language (SQL) is a the language used to query a RDBMS including inserting, updating, deleting, and searching records. </a:t>
            </a:r>
          </a:p>
          <a:p>
            <a:r>
              <a:rPr lang="en-IN" sz="1700" dirty="0" smtClean="0">
                <a:latin typeface="Times New Roman" panose="02020603050405020304" pitchFamily="18" charset="0"/>
                <a:cs typeface="Times New Roman" panose="02020603050405020304" pitchFamily="18" charset="0"/>
              </a:rPr>
              <a:t>Relational databases work on each table has a key field that uniquely indicates each row, and that these key fields can be used to connect one table of data to another.</a:t>
            </a:r>
            <a:endParaRPr lang="en-IN" sz="1700" dirty="0">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9699" y="2930753"/>
            <a:ext cx="3400425" cy="2581275"/>
          </a:xfrm>
          <a:prstGeom prst="rect">
            <a:avLst/>
          </a:prstGeom>
        </p:spPr>
      </p:pic>
      <p:sp>
        <p:nvSpPr>
          <p:cNvPr id="9" name="Rectangle 8"/>
          <p:cNvSpPr/>
          <p:nvPr/>
        </p:nvSpPr>
        <p:spPr>
          <a:xfrm>
            <a:off x="5381897" y="2800002"/>
            <a:ext cx="6583680" cy="4031873"/>
          </a:xfrm>
          <a:prstGeom prst="rect">
            <a:avLst/>
          </a:prstGeom>
        </p:spPr>
        <p:txBody>
          <a:bodyPr wrap="square">
            <a:spAutoFit/>
          </a:bodyPr>
          <a:lstStyle/>
          <a:p>
            <a:r>
              <a:rPr lang="en-IN" sz="1600" dirty="0">
                <a:solidFill>
                  <a:srgbClr val="212121"/>
                </a:solidFill>
                <a:latin typeface="Times New Roman" panose="02020603050405020304" pitchFamily="18" charset="0"/>
                <a:cs typeface="Times New Roman" panose="02020603050405020304" pitchFamily="18" charset="0"/>
              </a:rPr>
              <a:t>Relational databases are the most popular and widely used databases. Some of the popular DDBMS are Oracle, SQL Server, MySQL, SQLite, and IBM DB2.</a:t>
            </a:r>
          </a:p>
          <a:p>
            <a:r>
              <a:rPr lang="en-IN" sz="1600" b="1" dirty="0">
                <a:solidFill>
                  <a:srgbClr val="212121"/>
                </a:solidFill>
                <a:latin typeface="Times New Roman" panose="02020603050405020304" pitchFamily="18" charset="0"/>
                <a:cs typeface="Times New Roman" panose="02020603050405020304" pitchFamily="18" charset="0"/>
              </a:rPr>
              <a:t>The relational database has two major reasons</a:t>
            </a:r>
            <a:endParaRPr lang="en-IN" sz="1600" dirty="0">
              <a:solidFill>
                <a:srgbClr val="212121"/>
              </a:solidFill>
              <a:latin typeface="Times New Roman" panose="02020603050405020304" pitchFamily="18" charset="0"/>
              <a:cs typeface="Times New Roman" panose="02020603050405020304" pitchFamily="18" charset="0"/>
            </a:endParaRPr>
          </a:p>
          <a:p>
            <a:pPr>
              <a:buFont typeface="+mj-lt"/>
              <a:buAutoNum type="arabicPeriod"/>
            </a:pPr>
            <a:r>
              <a:rPr lang="en-IN" sz="1600" dirty="0">
                <a:solidFill>
                  <a:srgbClr val="212121"/>
                </a:solidFill>
                <a:latin typeface="Times New Roman" panose="02020603050405020304" pitchFamily="18" charset="0"/>
                <a:cs typeface="Times New Roman" panose="02020603050405020304" pitchFamily="18" charset="0"/>
              </a:rPr>
              <a:t>Relational databases can be used with little or no training.</a:t>
            </a:r>
          </a:p>
          <a:p>
            <a:pPr>
              <a:buFont typeface="+mj-lt"/>
              <a:buAutoNum type="arabicPeriod"/>
            </a:pPr>
            <a:r>
              <a:rPr lang="en-IN" sz="1600" dirty="0">
                <a:solidFill>
                  <a:srgbClr val="212121"/>
                </a:solidFill>
                <a:latin typeface="Times New Roman" panose="02020603050405020304" pitchFamily="18" charset="0"/>
                <a:cs typeface="Times New Roman" panose="02020603050405020304" pitchFamily="18" charset="0"/>
              </a:rPr>
              <a:t>Database entries can be modified without specify the entire body.</a:t>
            </a:r>
          </a:p>
          <a:p>
            <a:r>
              <a:rPr lang="en-IN" sz="1600" b="1" dirty="0">
                <a:solidFill>
                  <a:srgbClr val="212121"/>
                </a:solidFill>
                <a:latin typeface="Times New Roman" panose="02020603050405020304" pitchFamily="18" charset="0"/>
                <a:cs typeface="Times New Roman" panose="02020603050405020304" pitchFamily="18" charset="0"/>
              </a:rPr>
              <a:t>Properties of Relational Tables</a:t>
            </a:r>
            <a:endParaRPr lang="en-IN" sz="1600" dirty="0">
              <a:solidFill>
                <a:srgbClr val="212121"/>
              </a:solidFill>
              <a:latin typeface="Times New Roman" panose="02020603050405020304" pitchFamily="18" charset="0"/>
              <a:cs typeface="Times New Roman" panose="02020603050405020304" pitchFamily="18" charset="0"/>
            </a:endParaRPr>
          </a:p>
          <a:p>
            <a:r>
              <a:rPr lang="en-IN" sz="1600" dirty="0">
                <a:solidFill>
                  <a:srgbClr val="212121"/>
                </a:solidFill>
                <a:latin typeface="Times New Roman" panose="02020603050405020304" pitchFamily="18" charset="0"/>
                <a:cs typeface="Times New Roman" panose="02020603050405020304" pitchFamily="18" charset="0"/>
              </a:rPr>
              <a:t>In the relational database we have to follow some properties which are given below.</a:t>
            </a:r>
          </a:p>
          <a:p>
            <a:pPr>
              <a:buFont typeface="Arial" panose="020B0604020202020204" pitchFamily="34" charset="0"/>
              <a:buChar char="•"/>
            </a:pPr>
            <a:r>
              <a:rPr lang="en-IN" sz="1600" dirty="0">
                <a:solidFill>
                  <a:srgbClr val="212121"/>
                </a:solidFill>
                <a:latin typeface="Times New Roman" panose="02020603050405020304" pitchFamily="18" charset="0"/>
                <a:cs typeface="Times New Roman" panose="02020603050405020304" pitchFamily="18" charset="0"/>
              </a:rPr>
              <a:t>It's Values are Atomic</a:t>
            </a:r>
          </a:p>
          <a:p>
            <a:pPr>
              <a:buFont typeface="Arial" panose="020B0604020202020204" pitchFamily="34" charset="0"/>
              <a:buChar char="•"/>
            </a:pPr>
            <a:r>
              <a:rPr lang="en-IN" sz="1600" dirty="0">
                <a:solidFill>
                  <a:srgbClr val="212121"/>
                </a:solidFill>
                <a:latin typeface="Times New Roman" panose="02020603050405020304" pitchFamily="18" charset="0"/>
                <a:cs typeface="Times New Roman" panose="02020603050405020304" pitchFamily="18" charset="0"/>
              </a:rPr>
              <a:t>In Each Row is alone.</a:t>
            </a:r>
          </a:p>
          <a:p>
            <a:pPr>
              <a:buFont typeface="Arial" panose="020B0604020202020204" pitchFamily="34" charset="0"/>
              <a:buChar char="•"/>
            </a:pPr>
            <a:r>
              <a:rPr lang="en-IN" sz="1600" dirty="0">
                <a:solidFill>
                  <a:srgbClr val="212121"/>
                </a:solidFill>
                <a:latin typeface="Times New Roman" panose="02020603050405020304" pitchFamily="18" charset="0"/>
                <a:cs typeface="Times New Roman" panose="02020603050405020304" pitchFamily="18" charset="0"/>
              </a:rPr>
              <a:t>Column Values are of the Same thing.</a:t>
            </a:r>
          </a:p>
          <a:p>
            <a:pPr>
              <a:buFont typeface="Arial" panose="020B0604020202020204" pitchFamily="34" charset="0"/>
              <a:buChar char="•"/>
            </a:pPr>
            <a:r>
              <a:rPr lang="en-IN" sz="1600" dirty="0">
                <a:solidFill>
                  <a:srgbClr val="212121"/>
                </a:solidFill>
                <a:latin typeface="Times New Roman" panose="02020603050405020304" pitchFamily="18" charset="0"/>
                <a:cs typeface="Times New Roman" panose="02020603050405020304" pitchFamily="18" charset="0"/>
              </a:rPr>
              <a:t>Columns is undistinguished.</a:t>
            </a:r>
          </a:p>
          <a:p>
            <a:pPr>
              <a:buFont typeface="Arial" panose="020B0604020202020204" pitchFamily="34" charset="0"/>
              <a:buChar char="•"/>
            </a:pPr>
            <a:r>
              <a:rPr lang="en-IN" sz="1600" dirty="0">
                <a:solidFill>
                  <a:srgbClr val="212121"/>
                </a:solidFill>
                <a:latin typeface="Times New Roman" panose="02020603050405020304" pitchFamily="18" charset="0"/>
                <a:cs typeface="Times New Roman" panose="02020603050405020304" pitchFamily="18" charset="0"/>
              </a:rPr>
              <a:t>Sequence of Rows is Insignificant.</a:t>
            </a:r>
          </a:p>
          <a:p>
            <a:pPr>
              <a:buFont typeface="Arial" panose="020B0604020202020204" pitchFamily="34" charset="0"/>
              <a:buChar char="•"/>
            </a:pPr>
            <a:r>
              <a:rPr lang="en-IN" sz="1600" dirty="0">
                <a:solidFill>
                  <a:srgbClr val="212121"/>
                </a:solidFill>
                <a:latin typeface="Times New Roman" panose="02020603050405020304" pitchFamily="18" charset="0"/>
                <a:cs typeface="Times New Roman" panose="02020603050405020304" pitchFamily="18" charset="0"/>
              </a:rPr>
              <a:t>Each Column has a common Name.</a:t>
            </a:r>
          </a:p>
          <a:p>
            <a:r>
              <a:rPr lang="en-IN" sz="1600" b="1" dirty="0">
                <a:solidFill>
                  <a:srgbClr val="212121"/>
                </a:solidFill>
                <a:latin typeface="Times New Roman" panose="02020603050405020304" pitchFamily="18" charset="0"/>
                <a:cs typeface="Times New Roman" panose="02020603050405020304" pitchFamily="18" charset="0"/>
              </a:rPr>
              <a:t>RDBMs are the most popular databases.</a:t>
            </a:r>
            <a:endParaRPr lang="en-IN" sz="1600" b="1" i="0" dirty="0">
              <a:solidFill>
                <a:srgbClr val="21212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264532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6952" y="159808"/>
            <a:ext cx="9900745" cy="499295"/>
          </a:xfrm>
        </p:spPr>
        <p:txBody>
          <a:bodyPr>
            <a:noAutofit/>
          </a:bodyPr>
          <a:lstStyle/>
          <a:p>
            <a:pPr algn="ctr"/>
            <a:r>
              <a:rPr lang="en-IN" sz="3200" b="1" dirty="0" smtClean="0">
                <a:latin typeface="Times New Roman" panose="02020603050405020304" pitchFamily="18" charset="0"/>
                <a:cs typeface="Times New Roman" panose="02020603050405020304" pitchFamily="18" charset="0"/>
              </a:rPr>
              <a:t>Database Objects - Tables</a:t>
            </a:r>
            <a:endParaRPr lang="en-IN" sz="3200" b="1" dirty="0">
              <a:latin typeface="Times New Roman" panose="02020603050405020304" pitchFamily="18" charset="0"/>
              <a:cs typeface="Times New Roman" panose="02020603050405020304" pitchFamily="18" charset="0"/>
            </a:endParaRPr>
          </a:p>
        </p:txBody>
      </p:sp>
      <p:sp>
        <p:nvSpPr>
          <p:cNvPr id="4" name="Rectangle 3"/>
          <p:cNvSpPr/>
          <p:nvPr/>
        </p:nvSpPr>
        <p:spPr>
          <a:xfrm>
            <a:off x="1493519" y="964078"/>
            <a:ext cx="10567853" cy="877163"/>
          </a:xfrm>
          <a:prstGeom prst="rect">
            <a:avLst/>
          </a:prstGeom>
        </p:spPr>
        <p:txBody>
          <a:bodyPr wrap="square">
            <a:spAutoFit/>
          </a:bodyPr>
          <a:lstStyle/>
          <a:p>
            <a:r>
              <a:rPr lang="en-IN" sz="1700" dirty="0">
                <a:solidFill>
                  <a:srgbClr val="000000"/>
                </a:solidFill>
                <a:latin typeface="Times New Roman" panose="02020603050405020304" pitchFamily="18" charset="0"/>
                <a:cs typeface="Times New Roman" panose="02020603050405020304" pitchFamily="18" charset="0"/>
              </a:rPr>
              <a:t>A </a:t>
            </a:r>
            <a:r>
              <a:rPr lang="en-IN" sz="1700" i="1" dirty="0">
                <a:solidFill>
                  <a:srgbClr val="000000"/>
                </a:solidFill>
                <a:latin typeface="Times New Roman" panose="02020603050405020304" pitchFamily="18" charset="0"/>
                <a:cs typeface="Times New Roman" panose="02020603050405020304" pitchFamily="18" charset="0"/>
              </a:rPr>
              <a:t>database object</a:t>
            </a:r>
            <a:r>
              <a:rPr lang="en-IN" sz="1700" dirty="0">
                <a:solidFill>
                  <a:srgbClr val="000000"/>
                </a:solidFill>
                <a:latin typeface="Times New Roman" panose="02020603050405020304" pitchFamily="18" charset="0"/>
                <a:cs typeface="Times New Roman" panose="02020603050405020304" pitchFamily="18" charset="0"/>
              </a:rPr>
              <a:t> is any defined object in a database that is used to store or reference data. Some examples of database objects include tables, views, clusters, sequences, indexes, and synonyms. The table is this hour's focus because it is the primary and simplest form of data storage in a relational database</a:t>
            </a:r>
            <a:r>
              <a:rPr lang="en-IN" sz="1700" dirty="0" smtClean="0">
                <a:solidFill>
                  <a:srgbClr val="000000"/>
                </a:solidFill>
                <a:latin typeface="Times New Roman" panose="02020603050405020304" pitchFamily="18" charset="0"/>
                <a:cs typeface="Times New Roman" panose="02020603050405020304" pitchFamily="18" charset="0"/>
              </a:rPr>
              <a:t>.</a:t>
            </a:r>
            <a:endParaRPr lang="en-IN" sz="1700" dirty="0">
              <a:latin typeface="Times New Roman" panose="02020603050405020304" pitchFamily="18" charset="0"/>
              <a:cs typeface="Times New Roman" panose="02020603050405020304" pitchFamily="18" charset="0"/>
            </a:endParaRPr>
          </a:p>
        </p:txBody>
      </p:sp>
      <p:sp>
        <p:nvSpPr>
          <p:cNvPr id="16" name="Rectangle 2"/>
          <p:cNvSpPr>
            <a:spLocks noChangeArrowheads="1"/>
          </p:cNvSpPr>
          <p:nvPr/>
        </p:nvSpPr>
        <p:spPr bwMode="auto">
          <a:xfrm>
            <a:off x="1519644" y="2722073"/>
            <a:ext cx="7777065" cy="2059510"/>
          </a:xfrm>
          <a:prstGeom prst="rect">
            <a:avLst/>
          </a:prstGeom>
          <a:solidFill>
            <a:srgbClr val="E0E0E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888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Syntax :</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CREATE TABLE [schema.]table (column datatype [DEFAULT expr][,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Example :</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CREATE TABLE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dept</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deptno</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NUMBER(2),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dname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VARCHAR2(14),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loc</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VARCHAR2(13));</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Output :</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DESCRIBE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dept</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sp>
        <p:nvSpPr>
          <p:cNvPr id="17" name="Rectangle 16"/>
          <p:cNvSpPr/>
          <p:nvPr/>
        </p:nvSpPr>
        <p:spPr>
          <a:xfrm>
            <a:off x="1493519" y="2256818"/>
            <a:ext cx="6096000" cy="353943"/>
          </a:xfrm>
          <a:prstGeom prst="rect">
            <a:avLst/>
          </a:prstGeom>
        </p:spPr>
        <p:txBody>
          <a:bodyPr>
            <a:spAutoFit/>
          </a:bodyPr>
          <a:lstStyle/>
          <a:p>
            <a:pPr lvl="0" defTabSz="914400" eaLnBrk="0" fontAlgn="base" hangingPunct="0">
              <a:spcBef>
                <a:spcPct val="0"/>
              </a:spcBef>
              <a:spcAft>
                <a:spcPct val="0"/>
              </a:spcAft>
            </a:pPr>
            <a:r>
              <a:rPr lang="en-US" altLang="en-US" sz="1700" dirty="0" smtClean="0">
                <a:latin typeface="Times New Roman" panose="02020603050405020304" pitchFamily="18" charset="0"/>
                <a:cs typeface="Times New Roman" panose="02020603050405020304" pitchFamily="18" charset="0"/>
              </a:rPr>
              <a:t>This database object is used to create a table in database.</a:t>
            </a:r>
            <a:endParaRPr lang="en-US" altLang="en-US" sz="1700" dirty="0">
              <a:latin typeface="Times New Roman" panose="02020603050405020304" pitchFamily="18" charset="0"/>
              <a:cs typeface="Times New Roman" panose="02020603050405020304" pitchFamily="18" charset="0"/>
            </a:endParaRPr>
          </a:p>
        </p:txBody>
      </p:sp>
      <p:sp>
        <p:nvSpPr>
          <p:cNvPr id="18" name="Rectangle 17"/>
          <p:cNvSpPr/>
          <p:nvPr/>
        </p:nvSpPr>
        <p:spPr>
          <a:xfrm>
            <a:off x="1519644" y="1791563"/>
            <a:ext cx="924164" cy="369332"/>
          </a:xfrm>
          <a:prstGeom prst="rect">
            <a:avLst/>
          </a:prstGeom>
        </p:spPr>
        <p:txBody>
          <a:bodyPr wrap="none">
            <a:spAutoFit/>
          </a:bodyPr>
          <a:lstStyle/>
          <a:p>
            <a:r>
              <a:rPr lang="en-US" altLang="en-US" b="1" u="sng" dirty="0" smtClean="0">
                <a:latin typeface="Roboto"/>
              </a:rPr>
              <a:t>Table:-</a:t>
            </a:r>
            <a:endParaRPr lang="en-IN" u="sng" dirty="0"/>
          </a:p>
        </p:txBody>
      </p:sp>
      <p:pic>
        <p:nvPicPr>
          <p:cNvPr id="1028" name="Picture 4" descr="table outpu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1767" y="5119786"/>
            <a:ext cx="6819273" cy="13463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8271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950719" y="1433633"/>
            <a:ext cx="10080171" cy="830997"/>
          </a:xfrm>
          <a:prstGeom prst="rect">
            <a:avLst/>
          </a:prstGeom>
        </p:spPr>
        <p:txBody>
          <a:bodyPr wrap="square">
            <a:spAutoFit/>
          </a:bodyPr>
          <a:lstStyle/>
          <a:p>
            <a:r>
              <a:rPr lang="en-IN" sz="1600" dirty="0" smtClean="0">
                <a:latin typeface="Times New Roman" panose="02020603050405020304" pitchFamily="18" charset="0"/>
                <a:cs typeface="Times New Roman" panose="02020603050405020304" pitchFamily="18" charset="0"/>
              </a:rPr>
              <a:t>This </a:t>
            </a:r>
            <a:r>
              <a:rPr lang="en-IN" sz="1600" dirty="0">
                <a:latin typeface="Times New Roman" panose="02020603050405020304" pitchFamily="18" charset="0"/>
                <a:cs typeface="Times New Roman" panose="02020603050405020304" pitchFamily="18" charset="0"/>
              </a:rPr>
              <a:t>database object is used to create a view in </a:t>
            </a:r>
            <a:r>
              <a:rPr lang="en-IN" sz="1600" dirty="0" smtClean="0">
                <a:latin typeface="Times New Roman" panose="02020603050405020304" pitchFamily="18" charset="0"/>
                <a:cs typeface="Times New Roman" panose="02020603050405020304" pitchFamily="18" charset="0"/>
              </a:rPr>
              <a:t>database. A </a:t>
            </a:r>
            <a:r>
              <a:rPr lang="en-IN" sz="1600" dirty="0">
                <a:latin typeface="Times New Roman" panose="02020603050405020304" pitchFamily="18" charset="0"/>
                <a:cs typeface="Times New Roman" panose="02020603050405020304" pitchFamily="18" charset="0"/>
              </a:rPr>
              <a:t>view is a logical table based on a table or another view. A view contains no data of its own but is like a window through which data from tables can be viewed or changed. The tables on which a view is based are called base tables. The view is stored as a SELECT statement in the data dictionary.</a:t>
            </a:r>
          </a:p>
        </p:txBody>
      </p:sp>
      <p:sp>
        <p:nvSpPr>
          <p:cNvPr id="13" name="Rectangle 12"/>
          <p:cNvSpPr/>
          <p:nvPr/>
        </p:nvSpPr>
        <p:spPr>
          <a:xfrm>
            <a:off x="1950720" y="946734"/>
            <a:ext cx="924292" cy="369332"/>
          </a:xfrm>
          <a:prstGeom prst="rect">
            <a:avLst/>
          </a:prstGeom>
        </p:spPr>
        <p:txBody>
          <a:bodyPr wrap="none">
            <a:spAutoFit/>
          </a:bodyPr>
          <a:lstStyle/>
          <a:p>
            <a:r>
              <a:rPr lang="en-IN" b="1" u="sng" dirty="0" smtClean="0">
                <a:latin typeface="Times New Roman" panose="02020603050405020304" pitchFamily="18" charset="0"/>
                <a:cs typeface="Times New Roman" panose="02020603050405020304" pitchFamily="18" charset="0"/>
              </a:rPr>
              <a:t>View:-</a:t>
            </a:r>
            <a:r>
              <a:rPr lang="en-IN" dirty="0">
                <a:latin typeface="Roboto"/>
              </a:rPr>
              <a:t> </a:t>
            </a:r>
            <a:endParaRPr lang="en-IN" dirty="0"/>
          </a:p>
        </p:txBody>
      </p:sp>
      <p:sp>
        <p:nvSpPr>
          <p:cNvPr id="14" name="Rectangle 13"/>
          <p:cNvSpPr/>
          <p:nvPr/>
        </p:nvSpPr>
        <p:spPr>
          <a:xfrm>
            <a:off x="2394855" y="2630389"/>
            <a:ext cx="909223" cy="338554"/>
          </a:xfrm>
          <a:prstGeom prst="rect">
            <a:avLst/>
          </a:prstGeom>
        </p:spPr>
        <p:txBody>
          <a:bodyPr wrap="none">
            <a:spAutoFit/>
          </a:bodyPr>
          <a:lstStyle/>
          <a:p>
            <a:r>
              <a:rPr lang="en-IN" sz="1600" b="1" u="sng" dirty="0">
                <a:latin typeface="Times New Roman" panose="02020603050405020304" pitchFamily="18" charset="0"/>
                <a:cs typeface="Times New Roman" panose="02020603050405020304" pitchFamily="18" charset="0"/>
              </a:rPr>
              <a:t>Syntax :</a:t>
            </a:r>
            <a:endParaRPr lang="en-IN" sz="1600" u="sng" dirty="0">
              <a:latin typeface="Times New Roman" panose="02020603050405020304" pitchFamily="18" charset="0"/>
              <a:cs typeface="Times New Roman" panose="02020603050405020304" pitchFamily="18" charset="0"/>
            </a:endParaRPr>
          </a:p>
        </p:txBody>
      </p:sp>
      <p:sp>
        <p:nvSpPr>
          <p:cNvPr id="15" name="Rectangle 2"/>
          <p:cNvSpPr>
            <a:spLocks noChangeArrowheads="1"/>
          </p:cNvSpPr>
          <p:nvPr/>
        </p:nvSpPr>
        <p:spPr bwMode="auto">
          <a:xfrm>
            <a:off x="2499360" y="3055638"/>
            <a:ext cx="4802779" cy="1090014"/>
          </a:xfrm>
          <a:prstGeom prst="rect">
            <a:avLst/>
          </a:prstGeom>
          <a:solidFill>
            <a:srgbClr val="E0E0E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8887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CREATE [OR REPLACE] [FORCE|NOFORCE] VIEW </a:t>
            </a:r>
            <a:r>
              <a:rPr kumimoji="0" lang="en-US" altLang="en-US" sz="13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view</a:t>
            </a: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[(alias[, alias]...)]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AS subquery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[WITH CHECK OPTION [CONSTRAINT constraint]]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[WITH READ ONLY [CONSTRAINT constraint]]; </a:t>
            </a:r>
          </a:p>
        </p:txBody>
      </p:sp>
      <p:sp>
        <p:nvSpPr>
          <p:cNvPr id="16" name="Rectangle 3"/>
          <p:cNvSpPr>
            <a:spLocks noChangeArrowheads="1"/>
          </p:cNvSpPr>
          <p:nvPr/>
        </p:nvSpPr>
        <p:spPr bwMode="auto">
          <a:xfrm>
            <a:off x="7670074" y="3055638"/>
            <a:ext cx="4155176" cy="1090014"/>
          </a:xfrm>
          <a:prstGeom prst="rect">
            <a:avLst/>
          </a:prstGeom>
          <a:solidFill>
            <a:srgbClr val="E0E0E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8887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CREATE VIEW salvu50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AS SELECT </a:t>
            </a:r>
            <a:r>
              <a:rPr kumimoji="0" lang="en-US" altLang="en-US" sz="13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employee_id</a:t>
            </a: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ID_NUMBER, </a:t>
            </a:r>
            <a:r>
              <a:rPr kumimoji="0" lang="en-US" altLang="en-US" sz="13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last_name</a:t>
            </a: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NAME,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salary*12 ANN_SALARY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FROM employees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WHERE </a:t>
            </a:r>
            <a:r>
              <a:rPr kumimoji="0" lang="en-US" altLang="en-US" sz="13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department_id</a:t>
            </a:r>
            <a:r>
              <a:rPr kumimoji="0" lang="en-US" altLang="en-US" sz="13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 50; </a:t>
            </a:r>
          </a:p>
        </p:txBody>
      </p:sp>
      <p:sp>
        <p:nvSpPr>
          <p:cNvPr id="17" name="Rectangle 16"/>
          <p:cNvSpPr/>
          <p:nvPr/>
        </p:nvSpPr>
        <p:spPr>
          <a:xfrm>
            <a:off x="7539445" y="2666042"/>
            <a:ext cx="1080745" cy="338554"/>
          </a:xfrm>
          <a:prstGeom prst="rect">
            <a:avLst/>
          </a:prstGeom>
        </p:spPr>
        <p:txBody>
          <a:bodyPr wrap="none">
            <a:spAutoFit/>
          </a:bodyPr>
          <a:lstStyle/>
          <a:p>
            <a:r>
              <a:rPr lang="en-IN" sz="1600" b="1" u="sng" dirty="0" smtClean="0">
                <a:latin typeface="Times New Roman" panose="02020603050405020304" pitchFamily="18" charset="0"/>
                <a:cs typeface="Times New Roman" panose="02020603050405020304" pitchFamily="18" charset="0"/>
              </a:rPr>
              <a:t>Example :</a:t>
            </a:r>
            <a:endParaRPr lang="en-IN" sz="1600" u="sng" dirty="0">
              <a:latin typeface="Times New Roman" panose="02020603050405020304" pitchFamily="18" charset="0"/>
              <a:cs typeface="Times New Roman" panose="02020603050405020304" pitchFamily="18" charset="0"/>
            </a:endParaRPr>
          </a:p>
        </p:txBody>
      </p:sp>
      <p:sp>
        <p:nvSpPr>
          <p:cNvPr id="18" name="Rectangle 17"/>
          <p:cNvSpPr/>
          <p:nvPr/>
        </p:nvSpPr>
        <p:spPr>
          <a:xfrm>
            <a:off x="1846214" y="4598106"/>
            <a:ext cx="944489" cy="338554"/>
          </a:xfrm>
          <a:prstGeom prst="rect">
            <a:avLst/>
          </a:prstGeom>
        </p:spPr>
        <p:txBody>
          <a:bodyPr wrap="none">
            <a:spAutoFit/>
          </a:bodyPr>
          <a:lstStyle/>
          <a:p>
            <a:r>
              <a:rPr lang="en-IN" sz="1600" b="1" u="sng" dirty="0">
                <a:latin typeface="Times New Roman" panose="02020603050405020304" pitchFamily="18" charset="0"/>
                <a:cs typeface="Times New Roman" panose="02020603050405020304" pitchFamily="18" charset="0"/>
              </a:rPr>
              <a:t>Output </a:t>
            </a:r>
            <a:r>
              <a:rPr lang="en-IN" sz="1600" b="1" u="sng" dirty="0" smtClean="0">
                <a:latin typeface="Times New Roman" panose="02020603050405020304" pitchFamily="18" charset="0"/>
                <a:cs typeface="Times New Roman" panose="02020603050405020304" pitchFamily="18" charset="0"/>
              </a:rPr>
              <a:t>:</a:t>
            </a:r>
            <a:endParaRPr lang="en-IN" sz="1600" b="1" u="sng" dirty="0">
              <a:latin typeface="Times New Roman" panose="02020603050405020304" pitchFamily="18" charset="0"/>
              <a:cs typeface="Times New Roman" panose="02020603050405020304" pitchFamily="18" charset="0"/>
            </a:endParaRPr>
          </a:p>
        </p:txBody>
      </p:sp>
      <p:sp>
        <p:nvSpPr>
          <p:cNvPr id="19" name="Rectangle 4"/>
          <p:cNvSpPr>
            <a:spLocks noChangeArrowheads="1"/>
          </p:cNvSpPr>
          <p:nvPr/>
        </p:nvSpPr>
        <p:spPr bwMode="auto">
          <a:xfrm>
            <a:off x="1951904" y="5004318"/>
            <a:ext cx="2345775" cy="289795"/>
          </a:xfrm>
          <a:prstGeom prst="rect">
            <a:avLst/>
          </a:prstGeom>
          <a:solidFill>
            <a:srgbClr val="E0E0E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88872"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SELECT * FROM salvu50; </a:t>
            </a:r>
          </a:p>
        </p:txBody>
      </p:sp>
      <p:pic>
        <p:nvPicPr>
          <p:cNvPr id="3078" name="Picture 6" descr="view outpu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2108" y="4781682"/>
            <a:ext cx="4545873" cy="1209676"/>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1"/>
          <p:cNvSpPr>
            <a:spLocks noGrp="1"/>
          </p:cNvSpPr>
          <p:nvPr>
            <p:ph type="title"/>
          </p:nvPr>
        </p:nvSpPr>
        <p:spPr>
          <a:xfrm>
            <a:off x="966952" y="159808"/>
            <a:ext cx="9900745" cy="499295"/>
          </a:xfrm>
        </p:spPr>
        <p:txBody>
          <a:bodyPr>
            <a:noAutofit/>
          </a:bodyPr>
          <a:lstStyle/>
          <a:p>
            <a:pPr algn="ctr"/>
            <a:r>
              <a:rPr lang="en-IN" sz="3200" b="1" dirty="0" smtClean="0">
                <a:latin typeface="Times New Roman" panose="02020603050405020304" pitchFamily="18" charset="0"/>
                <a:cs typeface="Times New Roman" panose="02020603050405020304" pitchFamily="18" charset="0"/>
              </a:rPr>
              <a:t>Database Objects - Views</a:t>
            </a:r>
            <a:endParaRPr lang="en-IN"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2269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522606" y="3885264"/>
            <a:ext cx="4372983" cy="1751733"/>
          </a:xfrm>
          <a:prstGeom prst="rect">
            <a:avLst/>
          </a:prstGeom>
          <a:solidFill>
            <a:srgbClr val="E0E0E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888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Syntax :</a:t>
            </a: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CREATE INDEX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index</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latin typeface="Times New Roman" panose="02020603050405020304" pitchFamily="18" charset="0"/>
                <a:cs typeface="Times New Roman" panose="02020603050405020304" pitchFamily="18" charset="0"/>
              </a:rPr>
              <a:t>	</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ON table (column[, column]...);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Example :</a:t>
            </a: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CREATE INDEX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emp_last_name_idx</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dirty="0">
                <a:latin typeface="Times New Roman" panose="02020603050405020304" pitchFamily="18" charset="0"/>
                <a:cs typeface="Times New Roman" panose="02020603050405020304" pitchFamily="18" charset="0"/>
              </a:rPr>
              <a:t>	</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ON employees(</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last_name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sp>
        <p:nvSpPr>
          <p:cNvPr id="5" name="Rectangle 4"/>
          <p:cNvSpPr/>
          <p:nvPr/>
        </p:nvSpPr>
        <p:spPr>
          <a:xfrm>
            <a:off x="1619795" y="1531924"/>
            <a:ext cx="10071462" cy="1815882"/>
          </a:xfrm>
          <a:prstGeom prst="rect">
            <a:avLst/>
          </a:prstGeom>
        </p:spPr>
        <p:txBody>
          <a:bodyPr wrap="square">
            <a:spAutoFit/>
          </a:bodyPr>
          <a:lstStyle/>
          <a:p>
            <a:pPr lvl="0" defTabSz="914400" eaLnBrk="0" fontAlgn="base" hangingPunct="0">
              <a:spcBef>
                <a:spcPct val="0"/>
              </a:spcBef>
              <a:spcAft>
                <a:spcPct val="0"/>
              </a:spcAft>
            </a:pPr>
            <a:r>
              <a:rPr lang="en-US" altLang="en-US" sz="1400" dirty="0">
                <a:latin typeface="Times New Roman" panose="02020603050405020304" pitchFamily="18" charset="0"/>
                <a:cs typeface="Times New Roman" panose="02020603050405020304" pitchFamily="18" charset="0"/>
              </a:rPr>
              <a:t> </a:t>
            </a:r>
            <a:r>
              <a:rPr lang="en-US" altLang="en-US" sz="1600" dirty="0">
                <a:latin typeface="Times New Roman" panose="02020603050405020304" pitchFamily="18" charset="0"/>
                <a:cs typeface="Times New Roman" panose="02020603050405020304" pitchFamily="18" charset="0"/>
              </a:rPr>
              <a:t>This database object is used to create a indexes in </a:t>
            </a:r>
            <a:r>
              <a:rPr lang="en-US" altLang="en-US" sz="1600" dirty="0" smtClean="0">
                <a:latin typeface="Times New Roman" panose="02020603050405020304" pitchFamily="18" charset="0"/>
                <a:cs typeface="Times New Roman" panose="02020603050405020304" pitchFamily="18" charset="0"/>
              </a:rPr>
              <a:t>database. An </a:t>
            </a:r>
            <a:r>
              <a:rPr lang="en-US" altLang="en-US" sz="1600" dirty="0">
                <a:latin typeface="Times New Roman" panose="02020603050405020304" pitchFamily="18" charset="0"/>
                <a:cs typeface="Times New Roman" panose="02020603050405020304" pitchFamily="18" charset="0"/>
              </a:rPr>
              <a:t>Oracle server index is a schema object that can speed up the retrieval of rows by using a </a:t>
            </a:r>
            <a:r>
              <a:rPr lang="en-US" altLang="en-US" sz="1600" dirty="0" smtClean="0">
                <a:latin typeface="Times New Roman" panose="02020603050405020304" pitchFamily="18" charset="0"/>
                <a:cs typeface="Times New Roman" panose="02020603050405020304" pitchFamily="18" charset="0"/>
              </a:rPr>
              <a:t>pointer. Indexes </a:t>
            </a:r>
            <a:r>
              <a:rPr lang="en-US" altLang="en-US" sz="1600" dirty="0">
                <a:latin typeface="Times New Roman" panose="02020603050405020304" pitchFamily="18" charset="0"/>
                <a:cs typeface="Times New Roman" panose="02020603050405020304" pitchFamily="18" charset="0"/>
              </a:rPr>
              <a:t>can be created explicitly or automatically. If you do not have an index on the column, then a full table scan occurs.</a:t>
            </a:r>
          </a:p>
          <a:p>
            <a:pPr lvl="0" defTabSz="914400" eaLnBrk="0" fontAlgn="base" hangingPunct="0">
              <a:spcBef>
                <a:spcPct val="0"/>
              </a:spcBef>
              <a:spcAft>
                <a:spcPct val="0"/>
              </a:spcAft>
            </a:pPr>
            <a:r>
              <a:rPr lang="en-US" altLang="en-US" sz="1600" dirty="0">
                <a:latin typeface="Times New Roman" panose="02020603050405020304" pitchFamily="18" charset="0"/>
                <a:cs typeface="Times New Roman" panose="02020603050405020304" pitchFamily="18" charset="0"/>
              </a:rPr>
              <a:t>An index provides direct and fast access to rows in a table. Its purpose is to reduce the necessity of disk I/O by using an indexed path to locate data quickly. The index is used and maintained automatically by the Oracle server. Once an index is created, no direct activity is required by the </a:t>
            </a:r>
            <a:r>
              <a:rPr lang="en-US" altLang="en-US" sz="1600" dirty="0" smtClean="0">
                <a:latin typeface="Times New Roman" panose="02020603050405020304" pitchFamily="18" charset="0"/>
                <a:cs typeface="Times New Roman" panose="02020603050405020304" pitchFamily="18" charset="0"/>
              </a:rPr>
              <a:t>user. Indexes </a:t>
            </a:r>
            <a:r>
              <a:rPr lang="en-US" altLang="en-US" sz="1600" dirty="0">
                <a:latin typeface="Times New Roman" panose="02020603050405020304" pitchFamily="18" charset="0"/>
                <a:cs typeface="Times New Roman" panose="02020603050405020304" pitchFamily="18" charset="0"/>
              </a:rPr>
              <a:t>are logically and physically independent of the table they index. This means that they can be created or dropped at any time and have no effect on the base tables or other indexes.</a:t>
            </a:r>
          </a:p>
        </p:txBody>
      </p:sp>
      <p:sp>
        <p:nvSpPr>
          <p:cNvPr id="6" name="Rectangle 5"/>
          <p:cNvSpPr/>
          <p:nvPr/>
        </p:nvSpPr>
        <p:spPr>
          <a:xfrm>
            <a:off x="1619795" y="994466"/>
            <a:ext cx="902811" cy="369332"/>
          </a:xfrm>
          <a:prstGeom prst="rect">
            <a:avLst/>
          </a:prstGeom>
        </p:spPr>
        <p:txBody>
          <a:bodyPr wrap="none">
            <a:spAutoFit/>
          </a:bodyPr>
          <a:lstStyle/>
          <a:p>
            <a:r>
              <a:rPr lang="en-US" altLang="en-US" b="1" u="sng" dirty="0" smtClean="0">
                <a:latin typeface="Times New Roman" panose="02020603050405020304" pitchFamily="18" charset="0"/>
                <a:cs typeface="Times New Roman" panose="02020603050405020304" pitchFamily="18" charset="0"/>
              </a:rPr>
              <a:t>Index:-</a:t>
            </a:r>
            <a:endParaRPr lang="en-IN" u="sng" dirty="0">
              <a:latin typeface="Times New Roman" panose="02020603050405020304" pitchFamily="18" charset="0"/>
              <a:cs typeface="Times New Roman" panose="02020603050405020304" pitchFamily="18" charset="0"/>
            </a:endParaRPr>
          </a:p>
        </p:txBody>
      </p:sp>
      <p:sp>
        <p:nvSpPr>
          <p:cNvPr id="7" name="Title 1"/>
          <p:cNvSpPr>
            <a:spLocks noGrp="1"/>
          </p:cNvSpPr>
          <p:nvPr>
            <p:ph type="title"/>
          </p:nvPr>
        </p:nvSpPr>
        <p:spPr>
          <a:xfrm>
            <a:off x="1241272" y="161461"/>
            <a:ext cx="9900745" cy="499295"/>
          </a:xfrm>
        </p:spPr>
        <p:txBody>
          <a:bodyPr>
            <a:noAutofit/>
          </a:bodyPr>
          <a:lstStyle/>
          <a:p>
            <a:pPr algn="ctr"/>
            <a:r>
              <a:rPr lang="en-IN" sz="3200" b="1" dirty="0" smtClean="0">
                <a:latin typeface="Times New Roman" panose="02020603050405020304" pitchFamily="18" charset="0"/>
                <a:cs typeface="Times New Roman" panose="02020603050405020304" pitchFamily="18" charset="0"/>
              </a:rPr>
              <a:t>Database Objects – Indexes</a:t>
            </a:r>
            <a:endParaRPr lang="en-IN"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8233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3418244" y="4253281"/>
            <a:ext cx="5225854" cy="1474734"/>
          </a:xfrm>
          <a:prstGeom prst="rect">
            <a:avLst/>
          </a:prstGeom>
          <a:solidFill>
            <a:srgbClr val="E0E0E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88872"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Syntax :</a:t>
            </a: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CREATE [PUBLIC] SYNONYM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synonym</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FOR object;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Example :</a:t>
            </a: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CREATE SYNONYM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d_sum</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FOR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dept_sum_vu</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p:txBody>
      </p:sp>
      <p:sp>
        <p:nvSpPr>
          <p:cNvPr id="5" name="Rectangle 4"/>
          <p:cNvSpPr/>
          <p:nvPr/>
        </p:nvSpPr>
        <p:spPr>
          <a:xfrm>
            <a:off x="1652653" y="1033536"/>
            <a:ext cx="10387077" cy="2800767"/>
          </a:xfrm>
          <a:prstGeom prst="rect">
            <a:avLst/>
          </a:prstGeom>
        </p:spPr>
        <p:txBody>
          <a:bodyPr wrap="square">
            <a:spAutoFit/>
          </a:bodyPr>
          <a:lstStyle/>
          <a:p>
            <a:pPr lvl="0" defTabSz="914400" eaLnBrk="0" fontAlgn="base" hangingPunct="0">
              <a:spcBef>
                <a:spcPct val="0"/>
              </a:spcBef>
              <a:spcAft>
                <a:spcPct val="0"/>
              </a:spcAft>
            </a:pPr>
            <a:r>
              <a:rPr lang="en-US" altLang="en-US" sz="1600" dirty="0" smtClean="0">
                <a:latin typeface="Times New Roman" panose="02020603050405020304" pitchFamily="18" charset="0"/>
                <a:cs typeface="Times New Roman" panose="02020603050405020304" pitchFamily="18" charset="0"/>
              </a:rPr>
              <a:t>This </a:t>
            </a:r>
            <a:r>
              <a:rPr lang="en-US" altLang="en-US" sz="1600" dirty="0">
                <a:latin typeface="Times New Roman" panose="02020603050405020304" pitchFamily="18" charset="0"/>
                <a:cs typeface="Times New Roman" panose="02020603050405020304" pitchFamily="18" charset="0"/>
              </a:rPr>
              <a:t>database object is used to create a indexes in </a:t>
            </a:r>
            <a:r>
              <a:rPr lang="en-US" altLang="en-US" sz="1600" dirty="0" smtClean="0">
                <a:latin typeface="Times New Roman" panose="02020603050405020304" pitchFamily="18" charset="0"/>
                <a:cs typeface="Times New Roman" panose="02020603050405020304" pitchFamily="18" charset="0"/>
              </a:rPr>
              <a:t>database. It </a:t>
            </a:r>
            <a:r>
              <a:rPr lang="en-US" altLang="en-US" sz="1600" dirty="0">
                <a:latin typeface="Times New Roman" panose="02020603050405020304" pitchFamily="18" charset="0"/>
                <a:cs typeface="Times New Roman" panose="02020603050405020304" pitchFamily="18" charset="0"/>
              </a:rPr>
              <a:t>simplify access to objects by creating a synonym(another name for an object). With synonyms, you can Ease referring to a table owned by another user and shorten lengthy object </a:t>
            </a:r>
            <a:r>
              <a:rPr lang="en-US" altLang="en-US" sz="1600" dirty="0" smtClean="0">
                <a:latin typeface="Times New Roman" panose="02020603050405020304" pitchFamily="18" charset="0"/>
                <a:cs typeface="Times New Roman" panose="02020603050405020304" pitchFamily="18" charset="0"/>
              </a:rPr>
              <a:t>names. To </a:t>
            </a:r>
            <a:r>
              <a:rPr lang="en-US" altLang="en-US" sz="1600" dirty="0">
                <a:latin typeface="Times New Roman" panose="02020603050405020304" pitchFamily="18" charset="0"/>
                <a:cs typeface="Times New Roman" panose="02020603050405020304" pitchFamily="18" charset="0"/>
              </a:rPr>
              <a:t>refer to a table owned by another user, you need to prefix the table name with the name of the user who created it followed by a period. Creating a synonym eliminates the need to qualify the object name with the schema and provides you with an alternative name for a table, view, </a:t>
            </a:r>
            <a:r>
              <a:rPr lang="en-US" altLang="en-US" sz="1600" dirty="0" smtClean="0">
                <a:latin typeface="Times New Roman" panose="02020603050405020304" pitchFamily="18" charset="0"/>
                <a:cs typeface="Times New Roman" panose="02020603050405020304" pitchFamily="18" charset="0"/>
              </a:rPr>
              <a:t>sequence, procedure, </a:t>
            </a:r>
            <a:r>
              <a:rPr lang="en-US" altLang="en-US" sz="1600" dirty="0">
                <a:latin typeface="Times New Roman" panose="02020603050405020304" pitchFamily="18" charset="0"/>
                <a:cs typeface="Times New Roman" panose="02020603050405020304" pitchFamily="18" charset="0"/>
              </a:rPr>
              <a:t>or other objects. This method can be especially useful with lengthy object names, such as views.</a:t>
            </a:r>
          </a:p>
          <a:p>
            <a:pPr lvl="0" defTabSz="914400" eaLnBrk="0" fontAlgn="base" hangingPunct="0">
              <a:spcBef>
                <a:spcPct val="0"/>
              </a:spcBef>
              <a:spcAft>
                <a:spcPct val="0"/>
              </a:spcAft>
            </a:pPr>
            <a:r>
              <a:rPr lang="en-US" altLang="en-US" sz="1600" dirty="0">
                <a:latin typeface="Times New Roman" panose="02020603050405020304" pitchFamily="18" charset="0"/>
                <a:cs typeface="Times New Roman" panose="02020603050405020304" pitchFamily="18" charset="0"/>
              </a:rPr>
              <a:t>In the syntax</a:t>
            </a:r>
            <a:r>
              <a:rPr lang="en-US" altLang="en-US" sz="1600" dirty="0" smtClean="0">
                <a:latin typeface="Times New Roman" panose="02020603050405020304" pitchFamily="18" charset="0"/>
                <a:cs typeface="Times New Roman" panose="02020603050405020304" pitchFamily="18" charset="0"/>
              </a:rPr>
              <a:t>:</a:t>
            </a:r>
          </a:p>
          <a:p>
            <a:pPr lvl="0" defTabSz="914400" eaLnBrk="0" fontAlgn="base" hangingPunct="0">
              <a:spcBef>
                <a:spcPct val="0"/>
              </a:spcBef>
              <a:spcAft>
                <a:spcPct val="0"/>
              </a:spcAft>
            </a:pPr>
            <a:r>
              <a:rPr lang="en-US" altLang="en-US" sz="1600" dirty="0">
                <a:latin typeface="Times New Roman" panose="02020603050405020304" pitchFamily="18" charset="0"/>
                <a:cs typeface="Times New Roman" panose="02020603050405020304" pitchFamily="18" charset="0"/>
              </a:rPr>
              <a:t/>
            </a:r>
            <a:br>
              <a:rPr lang="en-US" altLang="en-US" sz="1600" dirty="0">
                <a:latin typeface="Times New Roman" panose="02020603050405020304" pitchFamily="18" charset="0"/>
                <a:cs typeface="Times New Roman" panose="02020603050405020304" pitchFamily="18" charset="0"/>
              </a:rPr>
            </a:br>
            <a:r>
              <a:rPr lang="en-US" altLang="en-US" sz="1600" dirty="0">
                <a:latin typeface="Times New Roman" panose="02020603050405020304" pitchFamily="18" charset="0"/>
                <a:cs typeface="Times New Roman" panose="02020603050405020304" pitchFamily="18" charset="0"/>
              </a:rPr>
              <a:t>PUBLIC : creates a synonym accessible to all users</a:t>
            </a:r>
            <a:br>
              <a:rPr lang="en-US" altLang="en-US" sz="1600" dirty="0">
                <a:latin typeface="Times New Roman" panose="02020603050405020304" pitchFamily="18" charset="0"/>
                <a:cs typeface="Times New Roman" panose="02020603050405020304" pitchFamily="18" charset="0"/>
              </a:rPr>
            </a:br>
            <a:r>
              <a:rPr lang="en-US" altLang="en-US" sz="1600" dirty="0">
                <a:latin typeface="Times New Roman" panose="02020603050405020304" pitchFamily="18" charset="0"/>
                <a:cs typeface="Times New Roman" panose="02020603050405020304" pitchFamily="18" charset="0"/>
              </a:rPr>
              <a:t>synonym : is the name of the synonym to be created</a:t>
            </a:r>
            <a:br>
              <a:rPr lang="en-US" altLang="en-US" sz="1600" dirty="0">
                <a:latin typeface="Times New Roman" panose="02020603050405020304" pitchFamily="18" charset="0"/>
                <a:cs typeface="Times New Roman" panose="02020603050405020304" pitchFamily="18" charset="0"/>
              </a:rPr>
            </a:br>
            <a:r>
              <a:rPr lang="en-US" altLang="en-US" sz="1600" dirty="0">
                <a:latin typeface="Times New Roman" panose="02020603050405020304" pitchFamily="18" charset="0"/>
                <a:cs typeface="Times New Roman" panose="02020603050405020304" pitchFamily="18" charset="0"/>
              </a:rPr>
              <a:t>object : identifies the object for which the synonym is created</a:t>
            </a:r>
          </a:p>
        </p:txBody>
      </p:sp>
      <p:sp>
        <p:nvSpPr>
          <p:cNvPr id="6" name="Rectangle 5"/>
          <p:cNvSpPr/>
          <p:nvPr/>
        </p:nvSpPr>
        <p:spPr>
          <a:xfrm>
            <a:off x="1652653" y="664204"/>
            <a:ext cx="1223412" cy="369332"/>
          </a:xfrm>
          <a:prstGeom prst="rect">
            <a:avLst/>
          </a:prstGeom>
        </p:spPr>
        <p:txBody>
          <a:bodyPr wrap="none">
            <a:spAutoFit/>
          </a:bodyPr>
          <a:lstStyle/>
          <a:p>
            <a:r>
              <a:rPr lang="en-US" altLang="en-US" b="1" dirty="0">
                <a:latin typeface="Roboto"/>
              </a:rPr>
              <a:t>Synonym</a:t>
            </a:r>
            <a:endParaRPr lang="en-IN" dirty="0"/>
          </a:p>
        </p:txBody>
      </p:sp>
      <p:sp>
        <p:nvSpPr>
          <p:cNvPr id="7" name="Title 1"/>
          <p:cNvSpPr>
            <a:spLocks noGrp="1"/>
          </p:cNvSpPr>
          <p:nvPr>
            <p:ph type="title"/>
          </p:nvPr>
        </p:nvSpPr>
        <p:spPr>
          <a:xfrm>
            <a:off x="1319649" y="75105"/>
            <a:ext cx="9900745" cy="499295"/>
          </a:xfrm>
        </p:spPr>
        <p:txBody>
          <a:bodyPr>
            <a:noAutofit/>
          </a:bodyPr>
          <a:lstStyle/>
          <a:p>
            <a:pPr algn="ctr"/>
            <a:r>
              <a:rPr lang="en-IN" sz="3200" b="1" dirty="0" smtClean="0">
                <a:latin typeface="Times New Roman" panose="02020603050405020304" pitchFamily="18" charset="0"/>
                <a:cs typeface="Times New Roman" panose="02020603050405020304" pitchFamily="18" charset="0"/>
              </a:rPr>
              <a:t>Database Objects - Synonyms</a:t>
            </a:r>
            <a:endParaRPr lang="en-IN"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3001782"/>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958</TotalTime>
  <Words>3914</Words>
  <Application>Microsoft Office PowerPoint</Application>
  <PresentationFormat>Widescreen</PresentationFormat>
  <Paragraphs>594</Paragraphs>
  <Slides>45</Slides>
  <Notes>0</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45</vt:i4>
      </vt:variant>
    </vt:vector>
  </HeadingPairs>
  <TitlesOfParts>
    <vt:vector size="61" baseType="lpstr">
      <vt:lpstr>MS PGothic</vt:lpstr>
      <vt:lpstr>Arial</vt:lpstr>
      <vt:lpstr>Calibri</vt:lpstr>
      <vt:lpstr>Century Gothic</vt:lpstr>
      <vt:lpstr>Consolas</vt:lpstr>
      <vt:lpstr>erdana</vt:lpstr>
      <vt:lpstr>inherit</vt:lpstr>
      <vt:lpstr>Lato</vt:lpstr>
      <vt:lpstr>Lucida Grande</vt:lpstr>
      <vt:lpstr>Monaco</vt:lpstr>
      <vt:lpstr>Roboto</vt:lpstr>
      <vt:lpstr>Source Sans Pro</vt:lpstr>
      <vt:lpstr>Times New Roman</vt:lpstr>
      <vt:lpstr>verdana</vt:lpstr>
      <vt:lpstr>Wingdings 3</vt:lpstr>
      <vt:lpstr>Wisp</vt:lpstr>
      <vt:lpstr>PowerPoint Presentation</vt:lpstr>
      <vt:lpstr>PowerPoint Presentation</vt:lpstr>
      <vt:lpstr>Database - Overview</vt:lpstr>
      <vt:lpstr>Types of Database</vt:lpstr>
      <vt:lpstr>PowerPoint Presentation</vt:lpstr>
      <vt:lpstr>Database Objects - Tables</vt:lpstr>
      <vt:lpstr>Database Objects - Views</vt:lpstr>
      <vt:lpstr>Database Objects – Indexes</vt:lpstr>
      <vt:lpstr>Database Objects - Synonyms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Primary Key</vt:lpstr>
      <vt:lpstr>Primary Key</vt:lpstr>
      <vt:lpstr>Primary Key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Understanding Relationship – One-to-One</vt:lpstr>
      <vt:lpstr>Understanding Relationship – One-to-Many</vt:lpstr>
      <vt:lpstr>Understanding Relationship – Many-to-Many</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DATABASE</dc:title>
  <dc:creator>sisoft Technologies</dc:creator>
  <cp:lastModifiedBy>Sisoft-PC3</cp:lastModifiedBy>
  <cp:revision>66</cp:revision>
  <dcterms:created xsi:type="dcterms:W3CDTF">2019-07-12T04:44:51Z</dcterms:created>
  <dcterms:modified xsi:type="dcterms:W3CDTF">2019-11-11T09:05:38Z</dcterms:modified>
</cp:coreProperties>
</file>