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1" r:id="rId2"/>
    <p:sldId id="292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48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10482-E62A-4B10-A03D-8F13EAC11323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106BD-EB17-4418-9123-3903DF9CFD5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10482-E62A-4B10-A03D-8F13EAC11323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106BD-EB17-4418-9123-3903DF9CFD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10482-E62A-4B10-A03D-8F13EAC11323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106BD-EB17-4418-9123-3903DF9CFD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10482-E62A-4B10-A03D-8F13EAC11323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106BD-EB17-4418-9123-3903DF9CFD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10482-E62A-4B10-A03D-8F13EAC11323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106BD-EB17-4418-9123-3903DF9CFD5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10482-E62A-4B10-A03D-8F13EAC11323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106BD-EB17-4418-9123-3903DF9CFD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10482-E62A-4B10-A03D-8F13EAC11323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106BD-EB17-4418-9123-3903DF9CFD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10482-E62A-4B10-A03D-8F13EAC11323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106BD-EB17-4418-9123-3903DF9CFD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10482-E62A-4B10-A03D-8F13EAC11323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106BD-EB17-4418-9123-3903DF9CFD5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10482-E62A-4B10-A03D-8F13EAC11323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106BD-EB17-4418-9123-3903DF9CFD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10482-E62A-4B10-A03D-8F13EAC11323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106BD-EB17-4418-9123-3903DF9CFD5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5610482-E62A-4B10-A03D-8F13EAC11323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03106BD-EB17-4418-9123-3903DF9CFD5E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13" name="Picture 34" descr="Sisoft Learnin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7200" y="-54"/>
            <a:ext cx="1036800" cy="79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sisoft.in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676400" y="4191000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 Sisoft Technologies </a:t>
            </a:r>
            <a:r>
              <a:rPr lang="en-US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Pvt</a:t>
            </a:r>
            <a:r>
              <a:rPr lang="en-US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 Ltd</a:t>
            </a:r>
          </a:p>
          <a:p>
            <a:pPr algn="ctr">
              <a:defRPr/>
            </a:pPr>
            <a:r>
              <a:rPr lang="en-US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SRC E7, </a:t>
            </a:r>
            <a:r>
              <a:rPr lang="en-US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Shipra</a:t>
            </a:r>
            <a:r>
              <a:rPr lang="en-US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 Riviera Bazar, </a:t>
            </a:r>
            <a:r>
              <a:rPr lang="en-US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Gyan</a:t>
            </a:r>
            <a:r>
              <a:rPr lang="en-US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 Khand-3, Indirapuram, Ghaziabad</a:t>
            </a:r>
          </a:p>
          <a:p>
            <a:pPr algn="ctr">
              <a:defRPr/>
            </a:pPr>
            <a:r>
              <a:rPr lang="en-US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Website: </a:t>
            </a:r>
            <a:r>
              <a:rPr lang="en-US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  <a:hlinkClick r:id="rId2"/>
              </a:rPr>
              <a:t>www.sisoft.in</a:t>
            </a:r>
            <a:r>
              <a:rPr lang="en-US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 </a:t>
            </a:r>
            <a:r>
              <a:rPr lang="en-US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Email:info@sisoft.in</a:t>
            </a:r>
            <a:endParaRPr lang="en-US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/>
              <a:ea typeface="MS PGothic" panose="020B0600070205080204" pitchFamily="34" charset="-128"/>
            </a:endParaRPr>
          </a:p>
          <a:p>
            <a:pPr algn="ctr">
              <a:defRPr/>
            </a:pPr>
            <a:r>
              <a:rPr lang="en-US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Phone: +91-9999-283-283</a:t>
            </a:r>
          </a:p>
        </p:txBody>
      </p:sp>
      <p:pic>
        <p:nvPicPr>
          <p:cNvPr id="1028" name="Picture 4" descr="Image result for php logo imag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3387" y="1371600"/>
            <a:ext cx="3502025" cy="1890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78932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381000"/>
            <a:ext cx="3974592" cy="838200"/>
          </a:xfrm>
        </p:spPr>
        <p:txBody>
          <a:bodyPr/>
          <a:lstStyle/>
          <a:p>
            <a:r>
              <a:rPr lang="en-CA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Echo Command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05000" y="1600200"/>
            <a:ext cx="655320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en-CA" sz="3200" dirty="0"/>
              <a:t>The PHP command </a:t>
            </a:r>
            <a:r>
              <a:rPr lang="en-CA" sz="3200" dirty="0">
                <a:latin typeface="Courier New" pitchFamily="49" charset="0"/>
                <a:cs typeface="Courier New" pitchFamily="49" charset="0"/>
              </a:rPr>
              <a:t>‘</a:t>
            </a:r>
            <a:r>
              <a:rPr lang="en-CA" sz="3200" b="1" dirty="0">
                <a:latin typeface="Courier New" pitchFamily="49" charset="0"/>
                <a:cs typeface="Courier New" pitchFamily="49" charset="0"/>
              </a:rPr>
              <a:t>echo</a:t>
            </a:r>
            <a:r>
              <a:rPr lang="en-CA" sz="3200" dirty="0"/>
              <a:t>’ is used to output the parameters passed to it</a:t>
            </a:r>
          </a:p>
          <a:p>
            <a:pPr marL="640080" lvl="1" indent="-246888">
              <a:buFont typeface="Wingdings" pitchFamily="2" charset="2"/>
              <a:buChar char="v"/>
              <a:defRPr/>
            </a:pPr>
            <a:r>
              <a:rPr lang="en-CA" sz="2800" dirty="0"/>
              <a:t>The typical usage for this is to send data to the client’s web-browser</a:t>
            </a:r>
          </a:p>
          <a:p>
            <a:pPr marL="274320" indent="-274320">
              <a:buClr>
                <a:schemeClr val="accent3"/>
              </a:buClr>
              <a:buFont typeface="Wingdings" pitchFamily="2" charset="2"/>
              <a:buChar char="v"/>
              <a:tabLst>
                <a:tab pos="4217988" algn="l"/>
              </a:tabLst>
              <a:defRPr/>
            </a:pPr>
            <a:r>
              <a:rPr lang="en-CA" sz="3200" dirty="0"/>
              <a:t>Syntax</a:t>
            </a:r>
          </a:p>
          <a:p>
            <a:pPr marL="640080" lvl="1" indent="-246888">
              <a:buFont typeface="Wingdings" pitchFamily="2" charset="2"/>
              <a:buChar char="v"/>
              <a:defRPr/>
            </a:pPr>
            <a:r>
              <a:rPr lang="en-US" altLang="zh-CN" sz="2800" b="1" dirty="0">
                <a:latin typeface="Courier New" pitchFamily="49" charset="0"/>
                <a:cs typeface="Courier New" pitchFamily="49" charset="0"/>
              </a:rPr>
              <a:t>echo string arg</a:t>
            </a:r>
            <a:r>
              <a:rPr lang="en-US" altLang="zh-CN" sz="2800" b="1" i="1" dirty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altLang="zh-CN" sz="2800" b="1" dirty="0">
                <a:latin typeface="Courier New" pitchFamily="49" charset="0"/>
                <a:cs typeface="Courier New" pitchFamily="49" charset="0"/>
              </a:rPr>
              <a:t> [, string </a:t>
            </a:r>
            <a:r>
              <a:rPr lang="en-US" altLang="zh-CN" sz="2800" b="1" dirty="0" err="1">
                <a:latin typeface="Courier New" pitchFamily="49" charset="0"/>
                <a:cs typeface="Courier New" pitchFamily="49" charset="0"/>
              </a:rPr>
              <a:t>arg</a:t>
            </a:r>
            <a:r>
              <a:rPr lang="en-US" altLang="zh-CN" sz="2800" b="1" i="1" dirty="0" err="1">
                <a:latin typeface="Courier New" pitchFamily="49" charset="0"/>
                <a:cs typeface="Courier New" pitchFamily="49" charset="0"/>
              </a:rPr>
              <a:t>n</a:t>
            </a:r>
            <a:r>
              <a:rPr lang="en-US" altLang="zh-CN" sz="2800" b="1" dirty="0">
                <a:latin typeface="Courier New" pitchFamily="49" charset="0"/>
                <a:cs typeface="Courier New" pitchFamily="49" charset="0"/>
              </a:rPr>
              <a:t>...]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28600"/>
            <a:ext cx="6793992" cy="1143000"/>
          </a:xfrm>
        </p:spPr>
        <p:txBody>
          <a:bodyPr/>
          <a:lstStyle/>
          <a:p>
            <a:r>
              <a:rPr lang="en-US" dirty="0" smtClean="0"/>
              <a:t>Examples of Echo Command</a:t>
            </a:r>
            <a:endParaRPr 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676400" y="1295400"/>
            <a:ext cx="6477000" cy="286232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b="1" i="1" dirty="0">
                <a:latin typeface="Courier New" pitchFamily="49" charset="0"/>
              </a:rPr>
              <a:t>&lt;?php</a:t>
            </a:r>
          </a:p>
          <a:p>
            <a:r>
              <a:rPr lang="en-US" altLang="zh-CN" b="1" i="1" dirty="0">
                <a:latin typeface="Courier New" pitchFamily="49" charset="0"/>
              </a:rPr>
              <a:t>$foo = 25;		// Numerical variable</a:t>
            </a:r>
            <a:br>
              <a:rPr lang="en-US" altLang="zh-CN" b="1" i="1" dirty="0">
                <a:latin typeface="Courier New" pitchFamily="49" charset="0"/>
              </a:rPr>
            </a:br>
            <a:r>
              <a:rPr lang="en-US" altLang="zh-CN" b="1" i="1" dirty="0">
                <a:latin typeface="Courier New" pitchFamily="49" charset="0"/>
              </a:rPr>
              <a:t>$bar = “Hello”;	// String variable</a:t>
            </a:r>
          </a:p>
          <a:p>
            <a:endParaRPr lang="en-US" altLang="zh-CN" b="1" i="1" dirty="0">
              <a:latin typeface="Courier New" pitchFamily="49" charset="0"/>
            </a:endParaRPr>
          </a:p>
          <a:p>
            <a:r>
              <a:rPr lang="en-US" altLang="zh-CN" b="1" i="1" dirty="0">
                <a:latin typeface="Courier New" pitchFamily="49" charset="0"/>
              </a:rPr>
              <a:t>echo $bar;		// Outputs Hello</a:t>
            </a:r>
          </a:p>
          <a:p>
            <a:r>
              <a:rPr lang="en-CA" b="1" i="1" dirty="0">
                <a:latin typeface="Courier New" pitchFamily="49" charset="0"/>
              </a:rPr>
              <a:t>echo $</a:t>
            </a:r>
            <a:r>
              <a:rPr lang="en-CA" b="1" i="1" dirty="0" err="1">
                <a:latin typeface="Courier New" pitchFamily="49" charset="0"/>
              </a:rPr>
              <a:t>foo,$bar</a:t>
            </a:r>
            <a:r>
              <a:rPr lang="en-CA" b="1" i="1" dirty="0">
                <a:latin typeface="Courier New" pitchFamily="49" charset="0"/>
              </a:rPr>
              <a:t>;	// Outputs 25Hello</a:t>
            </a:r>
          </a:p>
          <a:p>
            <a:r>
              <a:rPr lang="en-CA" b="1" i="1" dirty="0">
                <a:latin typeface="Courier New" pitchFamily="49" charset="0"/>
              </a:rPr>
              <a:t>echo “5x5=”,$</a:t>
            </a:r>
            <a:r>
              <a:rPr lang="en-CA" b="1" i="1" dirty="0" err="1">
                <a:latin typeface="Courier New" pitchFamily="49" charset="0"/>
              </a:rPr>
              <a:t>foo</a:t>
            </a:r>
            <a:r>
              <a:rPr lang="en-CA" b="1" i="1" dirty="0">
                <a:latin typeface="Courier New" pitchFamily="49" charset="0"/>
              </a:rPr>
              <a:t>;	// Outputs 5x5=25</a:t>
            </a:r>
          </a:p>
          <a:p>
            <a:r>
              <a:rPr lang="en-CA" b="1" i="1" dirty="0">
                <a:latin typeface="Courier New" pitchFamily="49" charset="0"/>
              </a:rPr>
              <a:t>echo “5x5=$</a:t>
            </a:r>
            <a:r>
              <a:rPr lang="en-CA" b="1" i="1" dirty="0" err="1">
                <a:latin typeface="Courier New" pitchFamily="49" charset="0"/>
              </a:rPr>
              <a:t>foo</a:t>
            </a:r>
            <a:r>
              <a:rPr lang="en-CA" b="1" i="1" dirty="0">
                <a:latin typeface="Courier New" pitchFamily="49" charset="0"/>
              </a:rPr>
              <a:t>”;	// Outputs 5x5=25</a:t>
            </a:r>
            <a:br>
              <a:rPr lang="en-CA" b="1" i="1" dirty="0">
                <a:latin typeface="Courier New" pitchFamily="49" charset="0"/>
              </a:rPr>
            </a:br>
            <a:r>
              <a:rPr lang="en-CA" b="1" i="1" dirty="0">
                <a:latin typeface="Courier New" pitchFamily="49" charset="0"/>
              </a:rPr>
              <a:t>echo ‘5x5=$</a:t>
            </a:r>
            <a:r>
              <a:rPr lang="en-CA" b="1" i="1" dirty="0" err="1">
                <a:latin typeface="Courier New" pitchFamily="49" charset="0"/>
              </a:rPr>
              <a:t>foo</a:t>
            </a:r>
            <a:r>
              <a:rPr lang="en-CA" b="1" i="1" dirty="0">
                <a:latin typeface="Courier New" pitchFamily="49" charset="0"/>
              </a:rPr>
              <a:t>’;	// Outputs 5x5=$</a:t>
            </a:r>
            <a:r>
              <a:rPr lang="en-CA" b="1" i="1" dirty="0" err="1">
                <a:latin typeface="Courier New" pitchFamily="49" charset="0"/>
              </a:rPr>
              <a:t>foo</a:t>
            </a:r>
            <a:endParaRPr lang="en-US" altLang="zh-CN" b="1" i="1" dirty="0">
              <a:latin typeface="Courier New" pitchFamily="49" charset="0"/>
            </a:endParaRPr>
          </a:p>
          <a:p>
            <a:r>
              <a:rPr lang="en-US" altLang="zh-CN" b="1" i="1" dirty="0">
                <a:latin typeface="Courier New" pitchFamily="49" charset="0"/>
              </a:rPr>
              <a:t>?&gt;</a:t>
            </a:r>
            <a:r>
              <a:rPr lang="en-US" altLang="zh-CN" dirty="0">
                <a:latin typeface="Courier New" pitchFamily="49" charset="0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05000" y="4724400"/>
            <a:ext cx="6324600" cy="1865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en-CA" b="1" dirty="0" smtClean="0"/>
              <a:t>Notice</a:t>
            </a:r>
            <a:r>
              <a:rPr lang="en-CA" dirty="0" smtClean="0"/>
              <a:t> how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echo ‘5x5=$</a:t>
            </a:r>
            <a:r>
              <a:rPr lang="en-CA" b="1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’ </a:t>
            </a:r>
            <a:r>
              <a:rPr lang="en-CA" dirty="0" smtClean="0"/>
              <a:t>outputs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$</a:t>
            </a:r>
            <a:r>
              <a:rPr lang="en-CA" b="1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CA" dirty="0" smtClean="0"/>
              <a:t>rather than replacing it with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25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v"/>
            </a:pPr>
            <a:r>
              <a:rPr lang="en-CA" dirty="0" smtClean="0"/>
              <a:t>Strings in single quotes </a:t>
            </a:r>
            <a:r>
              <a:rPr lang="en-CA" b="1" dirty="0" smtClean="0">
                <a:latin typeface="Courier New" pitchFamily="49" charset="0"/>
                <a:cs typeface="Courier New" pitchFamily="49" charset="0"/>
              </a:rPr>
              <a:t>(‘  ’) </a:t>
            </a:r>
            <a:r>
              <a:rPr lang="en-CA" dirty="0" smtClean="0"/>
              <a:t>are not interpreted or evaluated by PHP </a:t>
            </a:r>
          </a:p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en-CA" dirty="0" smtClean="0"/>
              <a:t>This is true for both variables and character escape-sequences (such as “\n” or “\\”)</a:t>
            </a:r>
            <a:endParaRPr lang="en-US" altLang="zh-CN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0" y="381000"/>
            <a:ext cx="2602992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Operators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143000" y="1143000"/>
            <a:ext cx="3505200" cy="1143000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Arithmetic Operations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752600" y="2057400"/>
            <a:ext cx="5975350" cy="2289175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b="1" i="1" dirty="0">
                <a:latin typeface="Courier New" pitchFamily="49" charset="0"/>
              </a:rPr>
              <a:t>&lt;?php</a:t>
            </a:r>
          </a:p>
          <a:p>
            <a:r>
              <a:rPr lang="en-US" altLang="zh-CN" b="1" i="1" dirty="0">
                <a:latin typeface="Courier New" pitchFamily="49" charset="0"/>
              </a:rPr>
              <a:t>	$a=15;</a:t>
            </a:r>
          </a:p>
          <a:p>
            <a:r>
              <a:rPr lang="en-US" altLang="zh-CN" b="1" i="1" dirty="0">
                <a:latin typeface="Courier New" pitchFamily="49" charset="0"/>
              </a:rPr>
              <a:t>	$b=30;</a:t>
            </a:r>
          </a:p>
          <a:p>
            <a:r>
              <a:rPr lang="en-US" altLang="zh-CN" b="1" i="1" dirty="0">
                <a:latin typeface="Courier New" pitchFamily="49" charset="0"/>
              </a:rPr>
              <a:t>	$total=$a+$b;</a:t>
            </a:r>
          </a:p>
          <a:p>
            <a:r>
              <a:rPr lang="en-US" altLang="zh-CN" b="1" i="1" dirty="0">
                <a:latin typeface="Courier New" pitchFamily="49" charset="0"/>
              </a:rPr>
              <a:t>	Print $total;</a:t>
            </a:r>
          </a:p>
          <a:p>
            <a:r>
              <a:rPr lang="en-US" altLang="zh-CN" b="1" i="1" dirty="0">
                <a:latin typeface="Courier New" pitchFamily="49" charset="0"/>
              </a:rPr>
              <a:t>	Print “&lt;p&gt;&lt;h1&gt;$total&lt;/h1&gt;”;</a:t>
            </a:r>
          </a:p>
          <a:p>
            <a:r>
              <a:rPr lang="en-US" altLang="zh-CN" b="1" i="1" dirty="0">
                <a:latin typeface="Courier New" pitchFamily="49" charset="0"/>
              </a:rPr>
              <a:t>	// total is 45</a:t>
            </a:r>
          </a:p>
          <a:p>
            <a:r>
              <a:rPr lang="en-US" altLang="zh-CN" b="1" i="1" dirty="0">
                <a:latin typeface="Courier New" pitchFamily="49" charset="0"/>
              </a:rPr>
              <a:t>?&gt;</a:t>
            </a:r>
            <a:r>
              <a:rPr lang="en-US" altLang="zh-CN" dirty="0">
                <a:latin typeface="Courier New" pitchFamily="49" charset="0"/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8800" y="4876800"/>
            <a:ext cx="5257800" cy="136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$a - $b 	// subtraction</a:t>
            </a:r>
          </a:p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$a * $b		// multiplication</a:t>
            </a:r>
          </a:p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$a / $b		// division</a:t>
            </a:r>
          </a:p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$a += 5		// $a = $a+5</a:t>
            </a:r>
            <a:endParaRPr lang="en-US" dirty="0" smtClean="0"/>
          </a:p>
          <a:p>
            <a:pPr>
              <a:buFont typeface="Wingdings" pitchFamily="2" charset="2"/>
              <a:buChar char="v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228600"/>
            <a:ext cx="3822192" cy="914400"/>
          </a:xfrm>
        </p:spPr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Concatenation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71600" y="1371600"/>
            <a:ext cx="6477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800" dirty="0" smtClean="0"/>
              <a:t> Use a period to join strings into one.</a:t>
            </a:r>
          </a:p>
          <a:p>
            <a:endParaRPr lang="en-US" sz="2800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590800" y="2057400"/>
            <a:ext cx="4953000" cy="17399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b="1" i="1" dirty="0">
                <a:latin typeface="Courier New" pitchFamily="49" charset="0"/>
              </a:rPr>
              <a:t>&lt;?php</a:t>
            </a:r>
          </a:p>
          <a:p>
            <a:r>
              <a:rPr lang="en-US" altLang="zh-CN" b="1" i="1" dirty="0">
                <a:latin typeface="Courier New" pitchFamily="49" charset="0"/>
              </a:rPr>
              <a:t>$string1=“Hello”;</a:t>
            </a:r>
          </a:p>
          <a:p>
            <a:r>
              <a:rPr lang="en-US" altLang="zh-CN" b="1" i="1" dirty="0">
                <a:latin typeface="Courier New" pitchFamily="49" charset="0"/>
              </a:rPr>
              <a:t>$string2=“PHP”;</a:t>
            </a:r>
          </a:p>
          <a:p>
            <a:r>
              <a:rPr lang="en-US" altLang="zh-CN" b="1" i="1" dirty="0">
                <a:latin typeface="Courier New" pitchFamily="49" charset="0"/>
              </a:rPr>
              <a:t>$string3=$string1 . “ ” . $string2;</a:t>
            </a:r>
          </a:p>
          <a:p>
            <a:r>
              <a:rPr lang="en-US" altLang="zh-CN" b="1" i="1" dirty="0">
                <a:latin typeface="Courier New" pitchFamily="49" charset="0"/>
              </a:rPr>
              <a:t>Print $string3;</a:t>
            </a:r>
          </a:p>
          <a:p>
            <a:r>
              <a:rPr lang="en-US" altLang="zh-CN" b="1" i="1" dirty="0">
                <a:latin typeface="Courier New" pitchFamily="49" charset="0"/>
              </a:rPr>
              <a:t>?&gt;</a:t>
            </a:r>
            <a:r>
              <a:rPr lang="en-US" altLang="zh-CN" dirty="0">
                <a:latin typeface="Courier New" pitchFamily="49" charset="0"/>
              </a:rPr>
              <a:t> 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590800" y="4191000"/>
            <a:ext cx="4953000" cy="40011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000" b="1" dirty="0">
                <a:latin typeface="Courier New" pitchFamily="49" charset="0"/>
              </a:rPr>
              <a:t>Hello PHP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228600"/>
            <a:ext cx="4876800" cy="1143000"/>
          </a:xfrm>
        </p:spPr>
        <p:txBody>
          <a:bodyPr/>
          <a:lstStyle/>
          <a:p>
            <a:r>
              <a:rPr lang="en-US" dirty="0" smtClean="0"/>
              <a:t>Character Escaping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47800" y="1676400"/>
            <a:ext cx="6781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400" dirty="0" smtClean="0"/>
              <a:t>If the string has a set of double quotation marks that must remain visible, use the 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\</a:t>
            </a:r>
            <a:r>
              <a:rPr lang="en-US" sz="2400" dirty="0" smtClean="0">
                <a:solidFill>
                  <a:srgbClr val="FF0000"/>
                </a:solidFill>
              </a:rPr>
              <a:t> [backslash</a:t>
            </a:r>
            <a:r>
              <a:rPr lang="en-US" sz="2400" dirty="0" smtClean="0"/>
              <a:t>] before the quotation marks to ignore and display them.</a:t>
            </a:r>
          </a:p>
          <a:p>
            <a:endParaRPr lang="en-US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057400" y="3200400"/>
            <a:ext cx="4953000" cy="1190625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b="1" i="1" dirty="0">
                <a:latin typeface="Courier New" pitchFamily="49" charset="0"/>
              </a:rPr>
              <a:t>&lt;?php</a:t>
            </a:r>
          </a:p>
          <a:p>
            <a:r>
              <a:rPr lang="en-US" altLang="zh-CN" b="1" i="1" dirty="0">
                <a:latin typeface="Courier New" pitchFamily="49" charset="0"/>
              </a:rPr>
              <a:t>$heading=“\”Computer Science\””;</a:t>
            </a:r>
          </a:p>
          <a:p>
            <a:r>
              <a:rPr lang="en-US" altLang="zh-CN" b="1" i="1" dirty="0">
                <a:latin typeface="Courier New" pitchFamily="49" charset="0"/>
              </a:rPr>
              <a:t>Print $heading;</a:t>
            </a:r>
          </a:p>
          <a:p>
            <a:r>
              <a:rPr lang="en-US" altLang="zh-CN" b="1" i="1" dirty="0">
                <a:latin typeface="Courier New" pitchFamily="49" charset="0"/>
              </a:rPr>
              <a:t>?&gt;</a:t>
            </a:r>
            <a:r>
              <a:rPr lang="en-US" altLang="zh-CN" dirty="0">
                <a:latin typeface="Courier New" pitchFamily="49" charset="0"/>
              </a:rPr>
              <a:t> 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057400" y="4724400"/>
            <a:ext cx="4953000" cy="40011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b="1" i="1" dirty="0">
                <a:latin typeface="Courier New" pitchFamily="49" charset="0"/>
              </a:rPr>
              <a:t>“</a:t>
            </a:r>
            <a:r>
              <a:rPr lang="en-US" altLang="zh-CN" sz="2000" b="1" dirty="0">
                <a:latin typeface="Courier New" pitchFamily="49" charset="0"/>
              </a:rPr>
              <a:t>Computer</a:t>
            </a:r>
            <a:r>
              <a:rPr lang="en-US" altLang="zh-CN" b="1" i="1" dirty="0">
                <a:latin typeface="Courier New" pitchFamily="49" charset="0"/>
              </a:rPr>
              <a:t> Science”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28600"/>
            <a:ext cx="6108192" cy="914400"/>
          </a:xfrm>
        </p:spPr>
        <p:txBody>
          <a:bodyPr/>
          <a:lstStyle/>
          <a:p>
            <a:r>
              <a:rPr lang="en-US" dirty="0" smtClean="0"/>
              <a:t>Control Structures in PHP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05000" y="1219200"/>
            <a:ext cx="57150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eaLnBrk="0" hangingPunct="0">
              <a:defRPr/>
            </a:pPr>
            <a:r>
              <a:rPr lang="en-IN" dirty="0">
                <a:latin typeface="Courier New" pitchFamily="49" charset="0"/>
                <a:cs typeface="Courier New" pitchFamily="49" charset="0"/>
              </a:rPr>
              <a:t>if (</a:t>
            </a:r>
            <a:r>
              <a:rPr lang="en-IN" dirty="0" err="1">
                <a:latin typeface="Courier New" pitchFamily="49" charset="0"/>
                <a:cs typeface="Courier New" pitchFamily="49" charset="0"/>
              </a:rPr>
              <a:t>expr</a:t>
            </a:r>
            <a:r>
              <a:rPr lang="en-IN" dirty="0">
                <a:latin typeface="Courier New" pitchFamily="49" charset="0"/>
                <a:cs typeface="Courier New" pitchFamily="49" charset="0"/>
              </a:rPr>
              <a:t>) statement</a:t>
            </a:r>
          </a:p>
          <a:p>
            <a:pPr lvl="1" eaLnBrk="0" hangingPunct="0">
              <a:defRPr/>
            </a:pPr>
            <a:endParaRPr lang="en-US" altLang="zh-CN" dirty="0">
              <a:latin typeface="Courier New" pitchFamily="49" charset="0"/>
              <a:cs typeface="Courier New" pitchFamily="49" charset="0"/>
            </a:endParaRPr>
          </a:p>
          <a:p>
            <a:pPr lvl="1" eaLnBrk="0" hangingPunct="0">
              <a:defRPr/>
            </a:pPr>
            <a:r>
              <a:rPr lang="en-IN" dirty="0">
                <a:latin typeface="Courier New" pitchFamily="49" charset="0"/>
                <a:cs typeface="Courier New" pitchFamily="49" charset="0"/>
              </a:rPr>
              <a:t>&lt;?php</a:t>
            </a:r>
            <a:br>
              <a:rPr lang="en-IN" dirty="0">
                <a:latin typeface="Courier New" pitchFamily="49" charset="0"/>
                <a:cs typeface="Courier New" pitchFamily="49" charset="0"/>
              </a:rPr>
            </a:br>
            <a:r>
              <a:rPr lang="en-IN" dirty="0">
                <a:latin typeface="Courier New" pitchFamily="49" charset="0"/>
                <a:cs typeface="Courier New" pitchFamily="49" charset="0"/>
              </a:rPr>
              <a:t>	if ($a &gt; $b) {</a:t>
            </a:r>
            <a:br>
              <a:rPr lang="en-IN" dirty="0">
                <a:latin typeface="Courier New" pitchFamily="49" charset="0"/>
                <a:cs typeface="Courier New" pitchFamily="49" charset="0"/>
              </a:rPr>
            </a:br>
            <a:r>
              <a:rPr lang="en-IN" dirty="0">
                <a:latin typeface="Courier New" pitchFamily="49" charset="0"/>
                <a:cs typeface="Courier New" pitchFamily="49" charset="0"/>
              </a:rPr>
              <a:t>		echo "a is bigger than b";</a:t>
            </a:r>
            <a:br>
              <a:rPr lang="en-IN" dirty="0">
                <a:latin typeface="Courier New" pitchFamily="49" charset="0"/>
                <a:cs typeface="Courier New" pitchFamily="49" charset="0"/>
              </a:rPr>
            </a:br>
            <a:r>
              <a:rPr lang="en-IN" dirty="0">
                <a:latin typeface="Courier New" pitchFamily="49" charset="0"/>
                <a:cs typeface="Courier New" pitchFamily="49" charset="0"/>
              </a:rPr>
              <a:t>		$b = $a;</a:t>
            </a:r>
            <a:br>
              <a:rPr lang="en-IN" dirty="0">
                <a:latin typeface="Courier New" pitchFamily="49" charset="0"/>
                <a:cs typeface="Courier New" pitchFamily="49" charset="0"/>
              </a:rPr>
            </a:br>
            <a:r>
              <a:rPr lang="en-IN" dirty="0">
                <a:latin typeface="Courier New" pitchFamily="49" charset="0"/>
                <a:cs typeface="Courier New" pitchFamily="49" charset="0"/>
              </a:rPr>
              <a:t>	}</a:t>
            </a:r>
            <a:br>
              <a:rPr lang="en-IN" dirty="0">
                <a:latin typeface="Courier New" pitchFamily="49" charset="0"/>
                <a:cs typeface="Courier New" pitchFamily="49" charset="0"/>
              </a:rPr>
            </a:br>
            <a:r>
              <a:rPr lang="en-IN" dirty="0">
                <a:latin typeface="Courier New" pitchFamily="49" charset="0"/>
                <a:cs typeface="Courier New" pitchFamily="49" charset="0"/>
              </a:rPr>
              <a:t>?&gt;</a:t>
            </a:r>
          </a:p>
          <a:p>
            <a:pPr lvl="1" eaLnBrk="0" hangingPunct="0">
              <a:defRPr/>
            </a:pPr>
            <a:r>
              <a:rPr lang="en-IN" dirty="0">
                <a:latin typeface="Courier New" pitchFamily="49" charset="0"/>
                <a:cs typeface="Courier New" pitchFamily="49" charset="0"/>
              </a:rPr>
              <a:t>&lt;?php</a:t>
            </a:r>
            <a:br>
              <a:rPr lang="en-IN" dirty="0">
                <a:latin typeface="Courier New" pitchFamily="49" charset="0"/>
                <a:cs typeface="Courier New" pitchFamily="49" charset="0"/>
              </a:rPr>
            </a:br>
            <a:r>
              <a:rPr lang="en-IN" dirty="0">
                <a:latin typeface="Courier New" pitchFamily="49" charset="0"/>
                <a:cs typeface="Courier New" pitchFamily="49" charset="0"/>
              </a:rPr>
              <a:t>	if ($a &gt; $b) {</a:t>
            </a:r>
            <a:br>
              <a:rPr lang="en-IN" dirty="0">
                <a:latin typeface="Courier New" pitchFamily="49" charset="0"/>
                <a:cs typeface="Courier New" pitchFamily="49" charset="0"/>
              </a:rPr>
            </a:br>
            <a:r>
              <a:rPr lang="en-IN" dirty="0">
                <a:latin typeface="Courier New" pitchFamily="49" charset="0"/>
                <a:cs typeface="Courier New" pitchFamily="49" charset="0"/>
              </a:rPr>
              <a:t>		echo "a is greater than b";</a:t>
            </a:r>
            <a:br>
              <a:rPr lang="en-IN" dirty="0">
                <a:latin typeface="Courier New" pitchFamily="49" charset="0"/>
                <a:cs typeface="Courier New" pitchFamily="49" charset="0"/>
              </a:rPr>
            </a:br>
            <a:r>
              <a:rPr lang="en-IN" dirty="0">
                <a:latin typeface="Courier New" pitchFamily="49" charset="0"/>
                <a:cs typeface="Courier New" pitchFamily="49" charset="0"/>
              </a:rPr>
              <a:t>	} else {</a:t>
            </a:r>
            <a:br>
              <a:rPr lang="en-IN" dirty="0">
                <a:latin typeface="Courier New" pitchFamily="49" charset="0"/>
                <a:cs typeface="Courier New" pitchFamily="49" charset="0"/>
              </a:rPr>
            </a:br>
            <a:r>
              <a:rPr lang="en-IN" dirty="0">
                <a:latin typeface="Courier New" pitchFamily="49" charset="0"/>
                <a:cs typeface="Courier New" pitchFamily="49" charset="0"/>
              </a:rPr>
              <a:t>		echo "a is NOT greater than b";</a:t>
            </a:r>
            <a:br>
              <a:rPr lang="en-IN" dirty="0">
                <a:latin typeface="Courier New" pitchFamily="49" charset="0"/>
                <a:cs typeface="Courier New" pitchFamily="49" charset="0"/>
              </a:rPr>
            </a:br>
            <a:r>
              <a:rPr lang="en-IN" dirty="0">
                <a:latin typeface="Courier New" pitchFamily="49" charset="0"/>
                <a:cs typeface="Courier New" pitchFamily="49" charset="0"/>
              </a:rPr>
              <a:t>	}</a:t>
            </a:r>
            <a:r>
              <a:rPr lang="en-IN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en-IN" sz="2000" dirty="0">
                <a:latin typeface="Courier New" pitchFamily="49" charset="0"/>
                <a:cs typeface="Courier New" pitchFamily="49" charset="0"/>
              </a:rPr>
            </a:br>
            <a:r>
              <a:rPr lang="en-IN" sz="2000" dirty="0">
                <a:latin typeface="Courier New" pitchFamily="49" charset="0"/>
                <a:cs typeface="Courier New" pitchFamily="49" charset="0"/>
              </a:rPr>
              <a:t>?&gt;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304800"/>
            <a:ext cx="5193792" cy="639762"/>
          </a:xfrm>
        </p:spPr>
        <p:txBody>
          <a:bodyPr>
            <a:normAutofit fontScale="90000"/>
          </a:bodyPr>
          <a:lstStyle/>
          <a:p>
            <a:r>
              <a:rPr lang="en-US" altLang="zh-CN" sz="4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altLang="zh-CN" sz="4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altLang="zh-CN" sz="4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PHP Control Structures</a:t>
            </a:r>
            <a:br>
              <a:rPr lang="en-US" altLang="zh-CN" sz="4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47800" y="1524000"/>
            <a:ext cx="716280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eaLnBrk="0" hangingPunct="0">
              <a:defRPr/>
            </a:pPr>
            <a:r>
              <a:rPr lang="en-US" altLang="zh-CN" sz="2000" dirty="0">
                <a:latin typeface="Courier New" pitchFamily="49" charset="0"/>
                <a:cs typeface="Courier New" pitchFamily="49" charset="0"/>
              </a:rPr>
              <a:t>if </a:t>
            </a:r>
            <a:r>
              <a:rPr lang="en-US" altLang="zh-CN" sz="2000" dirty="0" smtClean="0">
                <a:latin typeface="Courier New" pitchFamily="49" charset="0"/>
                <a:cs typeface="Courier New" pitchFamily="49" charset="0"/>
              </a:rPr>
              <a:t>($link </a:t>
            </a:r>
            <a:r>
              <a:rPr lang="en-US" altLang="zh-CN" sz="2000" dirty="0">
                <a:latin typeface="Courier New" pitchFamily="49" charset="0"/>
                <a:cs typeface="Courier New" pitchFamily="49" charset="0"/>
              </a:rPr>
              <a:t>== 0) {</a:t>
            </a:r>
          </a:p>
          <a:p>
            <a:pPr lvl="1" eaLnBrk="0" hangingPunct="0">
              <a:defRPr/>
            </a:pPr>
            <a:r>
              <a:rPr lang="en-US" altLang="zh-CN" sz="2000" dirty="0">
                <a:latin typeface="Courier New" pitchFamily="49" charset="0"/>
                <a:cs typeface="Courier New" pitchFamily="49" charset="0"/>
              </a:rPr>
              <a:t>	echo ‘The variable </a:t>
            </a:r>
            <a:r>
              <a:rPr lang="en-US" altLang="zh-CN" sz="2000" dirty="0" smtClean="0">
                <a:latin typeface="Courier New" pitchFamily="49" charset="0"/>
                <a:cs typeface="Courier New" pitchFamily="49" charset="0"/>
              </a:rPr>
              <a:t>link </a:t>
            </a:r>
            <a:r>
              <a:rPr lang="en-US" altLang="zh-CN" sz="2000" dirty="0">
                <a:latin typeface="Courier New" pitchFamily="49" charset="0"/>
                <a:cs typeface="Courier New" pitchFamily="49" charset="0"/>
              </a:rPr>
              <a:t>is equal to 0’;</a:t>
            </a:r>
          </a:p>
          <a:p>
            <a:pPr lvl="1" eaLnBrk="0" hangingPunct="0">
              <a:defRPr/>
            </a:pPr>
            <a:r>
              <a:rPr lang="en-US" altLang="zh-CN" sz="2000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lvl="1" eaLnBrk="0" hangingPunct="0">
              <a:defRPr/>
            </a:pPr>
            <a:r>
              <a:rPr lang="en-US" altLang="zh-CN" sz="2000" dirty="0">
                <a:latin typeface="Courier New" pitchFamily="49" charset="0"/>
                <a:cs typeface="Courier New" pitchFamily="49" charset="0"/>
              </a:rPr>
              <a:t>else if </a:t>
            </a:r>
            <a:r>
              <a:rPr lang="en-US" altLang="zh-CN" sz="2000" dirty="0" smtClean="0">
                <a:latin typeface="Courier New" pitchFamily="49" charset="0"/>
                <a:cs typeface="Courier New" pitchFamily="49" charset="0"/>
              </a:rPr>
              <a:t>(($link </a:t>
            </a:r>
            <a:r>
              <a:rPr lang="en-US" altLang="zh-CN" sz="2000" dirty="0">
                <a:latin typeface="Courier New" pitchFamily="49" charset="0"/>
                <a:cs typeface="Courier New" pitchFamily="49" charset="0"/>
              </a:rPr>
              <a:t>&gt; 0) &amp;&amp; </a:t>
            </a:r>
            <a:r>
              <a:rPr lang="en-US" altLang="zh-CN" sz="2000" dirty="0" smtClean="0">
                <a:latin typeface="Courier New" pitchFamily="49" charset="0"/>
                <a:cs typeface="Courier New" pitchFamily="49" charset="0"/>
              </a:rPr>
              <a:t>($link </a:t>
            </a:r>
            <a:r>
              <a:rPr lang="en-US" altLang="zh-CN" sz="2000" dirty="0">
                <a:latin typeface="Courier New" pitchFamily="49" charset="0"/>
                <a:cs typeface="Courier New" pitchFamily="49" charset="0"/>
              </a:rPr>
              <a:t>&lt;= 5)) {</a:t>
            </a:r>
          </a:p>
          <a:p>
            <a:pPr lvl="1" eaLnBrk="0" hangingPunct="0">
              <a:defRPr/>
            </a:pPr>
            <a:r>
              <a:rPr lang="en-US" altLang="zh-CN" sz="2000" dirty="0">
                <a:latin typeface="Courier New" pitchFamily="49" charset="0"/>
                <a:cs typeface="Courier New" pitchFamily="49" charset="0"/>
              </a:rPr>
              <a:t>	 echo ‘The variable </a:t>
            </a:r>
            <a:r>
              <a:rPr lang="en-US" altLang="zh-CN" sz="2000" dirty="0" smtClean="0">
                <a:latin typeface="Courier New" pitchFamily="49" charset="0"/>
                <a:cs typeface="Courier New" pitchFamily="49" charset="0"/>
              </a:rPr>
              <a:t>link </a:t>
            </a:r>
            <a:r>
              <a:rPr lang="en-US" altLang="zh-CN" sz="2000" dirty="0">
                <a:latin typeface="Courier New" pitchFamily="49" charset="0"/>
                <a:cs typeface="Courier New" pitchFamily="49" charset="0"/>
              </a:rPr>
              <a:t>is between 1 and 5’;</a:t>
            </a:r>
          </a:p>
          <a:p>
            <a:pPr lvl="1" eaLnBrk="0" hangingPunct="0">
              <a:defRPr/>
            </a:pPr>
            <a:r>
              <a:rPr lang="en-US" altLang="zh-CN" sz="2000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lvl="1" eaLnBrk="0" hangingPunct="0">
              <a:defRPr/>
            </a:pPr>
            <a:r>
              <a:rPr lang="en-US" altLang="zh-CN" sz="2000" dirty="0">
                <a:latin typeface="Courier New" pitchFamily="49" charset="0"/>
                <a:cs typeface="Courier New" pitchFamily="49" charset="0"/>
              </a:rPr>
              <a:t>else {</a:t>
            </a:r>
          </a:p>
          <a:p>
            <a:pPr lvl="1" eaLnBrk="0" hangingPunct="0">
              <a:defRPr/>
            </a:pPr>
            <a:r>
              <a:rPr lang="en-US" altLang="zh-CN" sz="2000" dirty="0">
                <a:latin typeface="Courier New" pitchFamily="49" charset="0"/>
                <a:cs typeface="Courier New" pitchFamily="49" charset="0"/>
              </a:rPr>
              <a:t>	 echo ‘The variable </a:t>
            </a:r>
            <a:r>
              <a:rPr lang="en-US" altLang="zh-CN" sz="2000" dirty="0" smtClean="0">
                <a:latin typeface="Courier New" pitchFamily="49" charset="0"/>
                <a:cs typeface="Courier New" pitchFamily="49" charset="0"/>
              </a:rPr>
              <a:t>link </a:t>
            </a:r>
            <a:r>
              <a:rPr lang="en-US" altLang="zh-CN" sz="2000" dirty="0">
                <a:latin typeface="Courier New" pitchFamily="49" charset="0"/>
                <a:cs typeface="Courier New" pitchFamily="49" charset="0"/>
              </a:rPr>
              <a:t>is equal to </a:t>
            </a:r>
            <a:r>
              <a:rPr lang="en-US" altLang="zh-CN" sz="2000" dirty="0" smtClean="0">
                <a:latin typeface="Courier New" pitchFamily="49" charset="0"/>
                <a:cs typeface="Courier New" pitchFamily="49" charset="0"/>
              </a:rPr>
              <a:t>‘.$link;</a:t>
            </a:r>
            <a:endParaRPr lang="en-US" altLang="zh-CN" sz="2000" dirty="0">
              <a:latin typeface="Courier New" pitchFamily="49" charset="0"/>
              <a:cs typeface="Courier New" pitchFamily="49" charset="0"/>
            </a:endParaRPr>
          </a:p>
          <a:p>
            <a:pPr lvl="1" eaLnBrk="0" hangingPunct="0">
              <a:defRPr/>
            </a:pPr>
            <a:r>
              <a:rPr lang="en-US" altLang="zh-CN" sz="2000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04800"/>
            <a:ext cx="5269992" cy="715962"/>
          </a:xfrm>
        </p:spPr>
        <p:txBody>
          <a:bodyPr>
            <a:normAutofit fontScale="90000"/>
          </a:bodyPr>
          <a:lstStyle/>
          <a:p>
            <a:r>
              <a:rPr lang="en-US" altLang="zh-CN" sz="4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altLang="zh-CN" sz="4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altLang="zh-CN" sz="4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PHP Control Structures</a:t>
            </a:r>
            <a:br>
              <a:rPr lang="en-US" altLang="zh-CN" sz="4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71600" y="1371601"/>
            <a:ext cx="731520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eaLnBrk="0" hangingPunct="0">
              <a:defRPr/>
            </a:pPr>
            <a:r>
              <a:rPr lang="en-IN" sz="2000" dirty="0">
                <a:latin typeface="Courier New" pitchFamily="49" charset="0"/>
                <a:cs typeface="Courier New" pitchFamily="49" charset="0"/>
              </a:rPr>
              <a:t>&lt;?php</a:t>
            </a:r>
            <a:br>
              <a:rPr lang="en-IN" sz="2000" dirty="0">
                <a:latin typeface="Courier New" pitchFamily="49" charset="0"/>
                <a:cs typeface="Courier New" pitchFamily="49" charset="0"/>
              </a:rPr>
            </a:br>
            <a:r>
              <a:rPr lang="en-IN" sz="2000" dirty="0">
                <a:latin typeface="Courier New" pitchFamily="49" charset="0"/>
                <a:cs typeface="Courier New" pitchFamily="49" charset="0"/>
              </a:rPr>
              <a:t>	switch ($</a:t>
            </a:r>
            <a:r>
              <a:rPr lang="en-IN" sz="20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IN" sz="2000" dirty="0">
                <a:latin typeface="Courier New" pitchFamily="49" charset="0"/>
                <a:cs typeface="Courier New" pitchFamily="49" charset="0"/>
              </a:rPr>
              <a:t>) {</a:t>
            </a:r>
            <a:br>
              <a:rPr lang="en-IN" sz="2000" dirty="0">
                <a:latin typeface="Courier New" pitchFamily="49" charset="0"/>
                <a:cs typeface="Courier New" pitchFamily="49" charset="0"/>
              </a:rPr>
            </a:br>
            <a:r>
              <a:rPr lang="en-IN" sz="2000" dirty="0">
                <a:latin typeface="Courier New" pitchFamily="49" charset="0"/>
                <a:cs typeface="Courier New" pitchFamily="49" charset="0"/>
              </a:rPr>
              <a:t>		case "apple":</a:t>
            </a:r>
            <a:br>
              <a:rPr lang="en-IN" sz="2000" dirty="0">
                <a:latin typeface="Courier New" pitchFamily="49" charset="0"/>
                <a:cs typeface="Courier New" pitchFamily="49" charset="0"/>
              </a:rPr>
            </a:br>
            <a:r>
              <a:rPr lang="en-IN" sz="2000" dirty="0">
                <a:latin typeface="Courier New" pitchFamily="49" charset="0"/>
                <a:cs typeface="Courier New" pitchFamily="49" charset="0"/>
              </a:rPr>
              <a:t>			echo "</a:t>
            </a:r>
            <a:r>
              <a:rPr lang="en-IN" sz="20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IN" sz="2000" dirty="0">
                <a:latin typeface="Courier New" pitchFamily="49" charset="0"/>
                <a:cs typeface="Courier New" pitchFamily="49" charset="0"/>
              </a:rPr>
              <a:t> is apple";</a:t>
            </a:r>
            <a:br>
              <a:rPr lang="en-IN" sz="2000" dirty="0">
                <a:latin typeface="Courier New" pitchFamily="49" charset="0"/>
                <a:cs typeface="Courier New" pitchFamily="49" charset="0"/>
              </a:rPr>
            </a:br>
            <a:r>
              <a:rPr lang="en-IN" sz="2000" dirty="0">
                <a:latin typeface="Courier New" pitchFamily="49" charset="0"/>
                <a:cs typeface="Courier New" pitchFamily="49" charset="0"/>
              </a:rPr>
              <a:t>			break;</a:t>
            </a:r>
            <a:br>
              <a:rPr lang="en-IN" sz="2000" dirty="0">
                <a:latin typeface="Courier New" pitchFamily="49" charset="0"/>
                <a:cs typeface="Courier New" pitchFamily="49" charset="0"/>
              </a:rPr>
            </a:br>
            <a:r>
              <a:rPr lang="en-IN" sz="2000" dirty="0">
                <a:latin typeface="Courier New" pitchFamily="49" charset="0"/>
                <a:cs typeface="Courier New" pitchFamily="49" charset="0"/>
              </a:rPr>
              <a:t>		case "bar":</a:t>
            </a:r>
            <a:br>
              <a:rPr lang="en-IN" sz="2000" dirty="0">
                <a:latin typeface="Courier New" pitchFamily="49" charset="0"/>
                <a:cs typeface="Courier New" pitchFamily="49" charset="0"/>
              </a:rPr>
            </a:br>
            <a:r>
              <a:rPr lang="en-IN" sz="2000" dirty="0">
                <a:latin typeface="Courier New" pitchFamily="49" charset="0"/>
                <a:cs typeface="Courier New" pitchFamily="49" charset="0"/>
              </a:rPr>
              <a:t>			echo "</a:t>
            </a:r>
            <a:r>
              <a:rPr lang="en-IN" sz="20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IN" sz="2000" dirty="0">
                <a:latin typeface="Courier New" pitchFamily="49" charset="0"/>
                <a:cs typeface="Courier New" pitchFamily="49" charset="0"/>
              </a:rPr>
              <a:t> is bar";</a:t>
            </a:r>
            <a:br>
              <a:rPr lang="en-IN" sz="2000" dirty="0">
                <a:latin typeface="Courier New" pitchFamily="49" charset="0"/>
                <a:cs typeface="Courier New" pitchFamily="49" charset="0"/>
              </a:rPr>
            </a:br>
            <a:r>
              <a:rPr lang="en-IN" sz="2000" dirty="0">
                <a:latin typeface="Courier New" pitchFamily="49" charset="0"/>
                <a:cs typeface="Courier New" pitchFamily="49" charset="0"/>
              </a:rPr>
              <a:t>			break;</a:t>
            </a:r>
            <a:br>
              <a:rPr lang="en-IN" sz="2000" dirty="0">
                <a:latin typeface="Courier New" pitchFamily="49" charset="0"/>
                <a:cs typeface="Courier New" pitchFamily="49" charset="0"/>
              </a:rPr>
            </a:br>
            <a:r>
              <a:rPr lang="en-IN" sz="2000" dirty="0">
                <a:latin typeface="Courier New" pitchFamily="49" charset="0"/>
                <a:cs typeface="Courier New" pitchFamily="49" charset="0"/>
              </a:rPr>
              <a:t>		case "cake":</a:t>
            </a:r>
            <a:br>
              <a:rPr lang="en-IN" sz="2000" dirty="0">
                <a:latin typeface="Courier New" pitchFamily="49" charset="0"/>
                <a:cs typeface="Courier New" pitchFamily="49" charset="0"/>
              </a:rPr>
            </a:br>
            <a:r>
              <a:rPr lang="en-IN" sz="2000" dirty="0">
                <a:latin typeface="Courier New" pitchFamily="49" charset="0"/>
                <a:cs typeface="Courier New" pitchFamily="49" charset="0"/>
              </a:rPr>
              <a:t>			echo "</a:t>
            </a:r>
            <a:r>
              <a:rPr lang="en-IN" sz="20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IN" sz="2000" dirty="0">
                <a:latin typeface="Courier New" pitchFamily="49" charset="0"/>
                <a:cs typeface="Courier New" pitchFamily="49" charset="0"/>
              </a:rPr>
              <a:t> is cake";</a:t>
            </a:r>
            <a:br>
              <a:rPr lang="en-IN" sz="2000" dirty="0">
                <a:latin typeface="Courier New" pitchFamily="49" charset="0"/>
                <a:cs typeface="Courier New" pitchFamily="49" charset="0"/>
              </a:rPr>
            </a:br>
            <a:r>
              <a:rPr lang="en-IN" sz="2000" dirty="0">
                <a:latin typeface="Courier New" pitchFamily="49" charset="0"/>
                <a:cs typeface="Courier New" pitchFamily="49" charset="0"/>
              </a:rPr>
              <a:t>			break;</a:t>
            </a:r>
          </a:p>
          <a:p>
            <a:pPr lvl="1"/>
            <a:r>
              <a:rPr lang="en-IN" sz="2000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GB" sz="2000" dirty="0" smtClean="0">
                <a:solidFill>
                  <a:srgbClr val="0000FF"/>
                </a:solidFill>
                <a:latin typeface="Courier New" pitchFamily="49" charset="0"/>
              </a:rPr>
              <a:t>default</a:t>
            </a:r>
            <a:r>
              <a:rPr lang="en-GB" sz="2000" dirty="0" smtClean="0">
                <a:latin typeface="Courier New" pitchFamily="49" charset="0"/>
              </a:rPr>
              <a:t>:</a:t>
            </a:r>
          </a:p>
          <a:p>
            <a:pPr lvl="1"/>
            <a:r>
              <a:rPr lang="en-GB" sz="2000" dirty="0" smtClean="0">
                <a:latin typeface="Courier New" pitchFamily="49" charset="0"/>
              </a:rPr>
              <a:t>	 		echo </a:t>
            </a:r>
            <a:r>
              <a:rPr lang="en-GB" sz="2000" dirty="0" smtClean="0">
                <a:solidFill>
                  <a:srgbClr val="CC0000"/>
                </a:solidFill>
                <a:latin typeface="Courier New" pitchFamily="49" charset="0"/>
              </a:rPr>
              <a:t>‘Enter correct option’</a:t>
            </a:r>
            <a:r>
              <a:rPr lang="en-GB" sz="2000" dirty="0" smtClean="0">
                <a:latin typeface="Courier New" pitchFamily="49" charset="0"/>
              </a:rPr>
              <a:t>;</a:t>
            </a:r>
          </a:p>
          <a:p>
            <a:pPr lvl="1" eaLnBrk="0" hangingPunct="0">
              <a:defRPr/>
            </a:pPr>
            <a:r>
              <a:rPr lang="en-IN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en-IN" sz="2000" dirty="0">
                <a:latin typeface="Courier New" pitchFamily="49" charset="0"/>
                <a:cs typeface="Courier New" pitchFamily="49" charset="0"/>
              </a:rPr>
            </a:br>
            <a:r>
              <a:rPr lang="en-IN" sz="2000" dirty="0">
                <a:latin typeface="Courier New" pitchFamily="49" charset="0"/>
                <a:cs typeface="Courier New" pitchFamily="49" charset="0"/>
              </a:rPr>
              <a:t>	}</a:t>
            </a:r>
            <a:br>
              <a:rPr lang="en-IN" sz="2000" dirty="0">
                <a:latin typeface="Courier New" pitchFamily="49" charset="0"/>
                <a:cs typeface="Courier New" pitchFamily="49" charset="0"/>
              </a:rPr>
            </a:br>
            <a:r>
              <a:rPr lang="en-IN" sz="2000" dirty="0">
                <a:latin typeface="Courier New" pitchFamily="49" charset="0"/>
                <a:cs typeface="Courier New" pitchFamily="49" charset="0"/>
              </a:rPr>
              <a:t>?&gt;</a:t>
            </a:r>
            <a:endParaRPr lang="en-US" altLang="zh-CN" sz="2000" dirty="0">
              <a:latin typeface="Courier New" pitchFamily="49" charset="0"/>
              <a:cs typeface="Courier New" pitchFamily="49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0" y="152400"/>
            <a:ext cx="1612392" cy="914400"/>
          </a:xfrm>
        </p:spPr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Loops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24000" y="1219200"/>
            <a:ext cx="632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while (condition)	{statements;}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438400" y="1752600"/>
            <a:ext cx="5257800" cy="291465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b="1" i="1" dirty="0">
                <a:latin typeface="Courier New" pitchFamily="49" charset="0"/>
              </a:rPr>
              <a:t>&lt;?php</a:t>
            </a:r>
          </a:p>
          <a:p>
            <a:r>
              <a:rPr lang="en-US" altLang="zh-CN" b="1" i="1" dirty="0">
                <a:latin typeface="Courier New" pitchFamily="49" charset="0"/>
              </a:rPr>
              <a:t>$</a:t>
            </a:r>
            <a:r>
              <a:rPr lang="en-US" altLang="zh-CN" b="1" i="1" dirty="0" smtClean="0">
                <a:latin typeface="Courier New" pitchFamily="49" charset="0"/>
              </a:rPr>
              <a:t>count=0</a:t>
            </a:r>
            <a:r>
              <a:rPr lang="en-US" altLang="zh-CN" b="1" i="1" dirty="0">
                <a:latin typeface="Courier New" pitchFamily="49" charset="0"/>
              </a:rPr>
              <a:t>;</a:t>
            </a:r>
          </a:p>
          <a:p>
            <a:r>
              <a:rPr lang="en-US" altLang="zh-CN" b="1" i="1" dirty="0">
                <a:latin typeface="Courier New" pitchFamily="49" charset="0"/>
              </a:rPr>
              <a:t>While($count&lt;3)</a:t>
            </a:r>
          </a:p>
          <a:p>
            <a:r>
              <a:rPr lang="en-US" altLang="zh-CN" b="1" i="1" dirty="0">
                <a:latin typeface="Courier New" pitchFamily="49" charset="0"/>
              </a:rPr>
              <a:t>{</a:t>
            </a:r>
          </a:p>
          <a:p>
            <a:r>
              <a:rPr lang="en-US" altLang="zh-CN" b="1" i="1" dirty="0">
                <a:latin typeface="Courier New" pitchFamily="49" charset="0"/>
              </a:rPr>
              <a:t>	Print “</a:t>
            </a:r>
            <a:r>
              <a:rPr lang="en-US" altLang="zh-CN" b="1" i="1" dirty="0" smtClean="0">
                <a:latin typeface="Courier New" pitchFamily="49" charset="0"/>
              </a:rPr>
              <a:t>hi </a:t>
            </a:r>
            <a:r>
              <a:rPr lang="en-US" altLang="zh-CN" b="1" i="1" dirty="0">
                <a:latin typeface="Courier New" pitchFamily="49" charset="0"/>
              </a:rPr>
              <a:t>PHP. ”;</a:t>
            </a:r>
          </a:p>
          <a:p>
            <a:r>
              <a:rPr lang="en-US" altLang="zh-CN" b="1" i="1" dirty="0">
                <a:latin typeface="Courier New" pitchFamily="49" charset="0"/>
              </a:rPr>
              <a:t>	$count += 1;</a:t>
            </a:r>
          </a:p>
          <a:p>
            <a:r>
              <a:rPr lang="en-US" altLang="zh-CN" b="1" i="1" dirty="0">
                <a:latin typeface="Courier New" pitchFamily="49" charset="0"/>
              </a:rPr>
              <a:t>	// $count = $count + 1;</a:t>
            </a:r>
          </a:p>
          <a:p>
            <a:r>
              <a:rPr lang="en-US" altLang="zh-CN" b="1" i="1" dirty="0">
                <a:latin typeface="Courier New" pitchFamily="49" charset="0"/>
              </a:rPr>
              <a:t>	// or</a:t>
            </a:r>
          </a:p>
          <a:p>
            <a:r>
              <a:rPr lang="en-US" altLang="zh-CN" b="1" i="1" dirty="0">
                <a:latin typeface="Courier New" pitchFamily="49" charset="0"/>
              </a:rPr>
              <a:t>	// $count++;</a:t>
            </a:r>
          </a:p>
          <a:p>
            <a:r>
              <a:rPr lang="en-US" altLang="zh-CN" b="1" i="1" dirty="0">
                <a:latin typeface="Courier New" pitchFamily="49" charset="0"/>
              </a:rPr>
              <a:t>?&gt;</a:t>
            </a:r>
            <a:r>
              <a:rPr lang="en-US" altLang="zh-CN" dirty="0">
                <a:latin typeface="Courier New" pitchFamily="49" charset="0"/>
              </a:rPr>
              <a:t> 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209800" y="5181600"/>
            <a:ext cx="5791200" cy="396875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000" b="1" dirty="0" smtClean="0">
                <a:latin typeface="Courier New" pitchFamily="49" charset="0"/>
              </a:rPr>
              <a:t>hi </a:t>
            </a:r>
            <a:r>
              <a:rPr lang="en-US" altLang="zh-CN" sz="2000" b="1" dirty="0">
                <a:latin typeface="Courier New" pitchFamily="49" charset="0"/>
              </a:rPr>
              <a:t>PHP. </a:t>
            </a:r>
            <a:r>
              <a:rPr lang="en-US" altLang="zh-CN" sz="2000" b="1" dirty="0" smtClean="0">
                <a:latin typeface="Courier New" pitchFamily="49" charset="0"/>
              </a:rPr>
              <a:t>hi </a:t>
            </a:r>
            <a:r>
              <a:rPr lang="en-US" altLang="zh-CN" sz="2000" b="1" dirty="0">
                <a:latin typeface="Courier New" pitchFamily="49" charset="0"/>
              </a:rPr>
              <a:t>PHP. </a:t>
            </a:r>
            <a:r>
              <a:rPr lang="en-US" altLang="zh-CN" sz="2000" b="1" dirty="0" smtClean="0">
                <a:latin typeface="Courier New" pitchFamily="49" charset="0"/>
              </a:rPr>
              <a:t>hi </a:t>
            </a:r>
            <a:r>
              <a:rPr lang="en-US" altLang="zh-CN" sz="2000" b="1" dirty="0">
                <a:latin typeface="Courier New" pitchFamily="49" charset="0"/>
              </a:rPr>
              <a:t>PHP.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304800"/>
            <a:ext cx="1764792" cy="838200"/>
          </a:xfrm>
        </p:spPr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Loops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76400" y="1600200"/>
            <a:ext cx="6705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IN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IN" sz="2800" dirty="0" smtClean="0">
                <a:latin typeface="Courier New" pitchFamily="49" charset="0"/>
                <a:cs typeface="Courier New" pitchFamily="49" charset="0"/>
              </a:rPr>
              <a:t>for (expr1; expr2; expr3)</a:t>
            </a:r>
          </a:p>
          <a:p>
            <a:r>
              <a:rPr lang="en-IN" sz="2800" dirty="0" smtClean="0">
                <a:latin typeface="Courier New" pitchFamily="49" charset="0"/>
                <a:cs typeface="Courier New" pitchFamily="49" charset="0"/>
              </a:rPr>
              <a:t>		 statement 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l-PL" sz="2800" dirty="0" smtClean="0">
                <a:latin typeface="Courier New" pitchFamily="49" charset="0"/>
                <a:cs typeface="Courier New" pitchFamily="49" charset="0"/>
              </a:rPr>
              <a:t>&lt;?php</a:t>
            </a:r>
            <a:br>
              <a:rPr lang="pl-PL" sz="28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pl-PL" sz="2800" dirty="0" smtClean="0">
                <a:latin typeface="Courier New" pitchFamily="49" charset="0"/>
                <a:cs typeface="Courier New" pitchFamily="49" charset="0"/>
              </a:rPr>
              <a:t>$i = 0;</a:t>
            </a:r>
            <a:br>
              <a:rPr lang="pl-PL" sz="28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pl-PL" sz="2800" dirty="0" smtClean="0">
                <a:latin typeface="Courier New" pitchFamily="49" charset="0"/>
                <a:cs typeface="Courier New" pitchFamily="49" charset="0"/>
              </a:rPr>
              <a:t>do {</a:t>
            </a:r>
            <a:br>
              <a:rPr lang="pl-PL" sz="28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pl-PL" sz="2800" dirty="0" smtClean="0">
                <a:latin typeface="Courier New" pitchFamily="49" charset="0"/>
                <a:cs typeface="Courier New" pitchFamily="49" charset="0"/>
              </a:rPr>
              <a:t>echo $i;</a:t>
            </a:r>
            <a:br>
              <a:rPr lang="pl-PL" sz="28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pl-PL" sz="2800" dirty="0" smtClean="0">
                <a:latin typeface="Courier New" pitchFamily="49" charset="0"/>
                <a:cs typeface="Courier New" pitchFamily="49" charset="0"/>
              </a:rPr>
              <a:t>} while ($i &gt; 0);</a:t>
            </a:r>
            <a:br>
              <a:rPr lang="pl-PL" sz="2800" dirty="0" smtClean="0">
                <a:latin typeface="Courier New" pitchFamily="49" charset="0"/>
                <a:cs typeface="Courier New" pitchFamily="49" charset="0"/>
              </a:rPr>
            </a:br>
            <a:r>
              <a:rPr lang="pl-PL" sz="2800" dirty="0" smtClean="0">
                <a:latin typeface="Courier New" pitchFamily="49" charset="0"/>
                <a:cs typeface="Courier New" pitchFamily="49" charset="0"/>
              </a:rPr>
              <a:t>?&gt;</a:t>
            </a:r>
            <a:endParaRPr lang="en-US" sz="2800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007020" y="1468539"/>
            <a:ext cx="19935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u="sng" dirty="0"/>
              <a:t>LEARNING TOPICS</a:t>
            </a:r>
          </a:p>
        </p:txBody>
      </p:sp>
      <p:sp>
        <p:nvSpPr>
          <p:cNvPr id="5" name="Rectangle 4"/>
          <p:cNvSpPr/>
          <p:nvPr/>
        </p:nvSpPr>
        <p:spPr>
          <a:xfrm>
            <a:off x="4007020" y="2026166"/>
            <a:ext cx="17508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What is PHP?</a:t>
            </a:r>
            <a:endParaRPr lang="en-IN" dirty="0"/>
          </a:p>
        </p:txBody>
      </p:sp>
      <p:sp>
        <p:nvSpPr>
          <p:cNvPr id="6" name="Rectangle 5"/>
          <p:cNvSpPr/>
          <p:nvPr/>
        </p:nvSpPr>
        <p:spPr>
          <a:xfrm>
            <a:off x="3986886" y="2395498"/>
            <a:ext cx="29311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How PHP code looks like?</a:t>
            </a:r>
            <a:endParaRPr lang="en-IN" dirty="0"/>
          </a:p>
        </p:txBody>
      </p:sp>
      <p:sp>
        <p:nvSpPr>
          <p:cNvPr id="7" name="Rectangle 6"/>
          <p:cNvSpPr/>
          <p:nvPr/>
        </p:nvSpPr>
        <p:spPr>
          <a:xfrm>
            <a:off x="3986886" y="2764830"/>
            <a:ext cx="29151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PHP Comments, Variables</a:t>
            </a:r>
            <a:endParaRPr lang="en-IN" dirty="0"/>
          </a:p>
        </p:txBody>
      </p:sp>
      <p:sp>
        <p:nvSpPr>
          <p:cNvPr id="8" name="Rectangle 7"/>
          <p:cNvSpPr/>
          <p:nvPr/>
        </p:nvSpPr>
        <p:spPr>
          <a:xfrm>
            <a:off x="3986886" y="3134162"/>
            <a:ext cx="33007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PHP Commands (echo, print)</a:t>
            </a:r>
            <a:endParaRPr lang="en-IN" dirty="0"/>
          </a:p>
        </p:txBody>
      </p:sp>
      <p:sp>
        <p:nvSpPr>
          <p:cNvPr id="9" name="Rectangle 8"/>
          <p:cNvSpPr/>
          <p:nvPr/>
        </p:nvSpPr>
        <p:spPr>
          <a:xfrm>
            <a:off x="3991368" y="3510753"/>
            <a:ext cx="2159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Operators in PHP</a:t>
            </a:r>
            <a:endParaRPr lang="en-IN" dirty="0"/>
          </a:p>
        </p:txBody>
      </p:sp>
      <p:sp>
        <p:nvSpPr>
          <p:cNvPr id="10" name="Rectangle 9"/>
          <p:cNvSpPr/>
          <p:nvPr/>
        </p:nvSpPr>
        <p:spPr>
          <a:xfrm>
            <a:off x="4007020" y="3872826"/>
            <a:ext cx="55694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+mj-lt"/>
                <a:cs typeface="Courier New" pitchFamily="49" charset="0"/>
              </a:rPr>
              <a:t>PHP Concatenation, character Escaping </a:t>
            </a:r>
            <a:endParaRPr lang="en-IN" dirty="0"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007020" y="4242158"/>
            <a:ext cx="29490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Control Structures in PHP</a:t>
            </a:r>
            <a:endParaRPr lang="en-IN" dirty="0"/>
          </a:p>
        </p:txBody>
      </p:sp>
      <p:sp>
        <p:nvSpPr>
          <p:cNvPr id="12" name="Rectangle 11"/>
          <p:cNvSpPr/>
          <p:nvPr/>
        </p:nvSpPr>
        <p:spPr>
          <a:xfrm>
            <a:off x="3986886" y="4611490"/>
            <a:ext cx="29500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>
                <a:latin typeface="+mj-lt"/>
                <a:cs typeface="Times New Roman" panose="02020603050405020304" pitchFamily="18" charset="0"/>
              </a:rPr>
              <a:t>Looping Structures in PHP</a:t>
            </a:r>
            <a:endParaRPr lang="en-IN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71563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228600"/>
            <a:ext cx="1828800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Loops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71600" y="1295400"/>
            <a:ext cx="70104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IN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IN" sz="2400" dirty="0" smtClean="0">
                <a:latin typeface="Courier New" pitchFamily="49" charset="0"/>
                <a:cs typeface="Courier New" pitchFamily="49" charset="0"/>
              </a:rPr>
              <a:t>&lt;?php</a:t>
            </a:r>
            <a:br>
              <a:rPr lang="en-IN" sz="2400" dirty="0" smtClean="0">
                <a:latin typeface="Courier New" pitchFamily="49" charset="0"/>
                <a:cs typeface="Courier New" pitchFamily="49" charset="0"/>
              </a:rPr>
            </a:br>
            <a:r>
              <a:rPr lang="en-IN" sz="2400" dirty="0" smtClean="0">
                <a:latin typeface="Courier New" pitchFamily="49" charset="0"/>
                <a:cs typeface="Courier New" pitchFamily="49" charset="0"/>
              </a:rPr>
              <a:t>	$</a:t>
            </a:r>
            <a:r>
              <a:rPr lang="en-IN" sz="2400" dirty="0" err="1" smtClean="0">
                <a:latin typeface="Courier New" pitchFamily="49" charset="0"/>
                <a:cs typeface="Courier New" pitchFamily="49" charset="0"/>
              </a:rPr>
              <a:t>arr</a:t>
            </a:r>
            <a:r>
              <a:rPr lang="en-IN" sz="2400" dirty="0" smtClean="0">
                <a:latin typeface="Courier New" pitchFamily="49" charset="0"/>
                <a:cs typeface="Courier New" pitchFamily="49" charset="0"/>
              </a:rPr>
              <a:t> = array(1, 2, 3, 4);</a:t>
            </a:r>
            <a:br>
              <a:rPr lang="en-IN" sz="2400" dirty="0" smtClean="0">
                <a:latin typeface="Courier New" pitchFamily="49" charset="0"/>
                <a:cs typeface="Courier New" pitchFamily="49" charset="0"/>
              </a:rPr>
            </a:br>
            <a:r>
              <a:rPr lang="en-IN" sz="24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IN" sz="2400" dirty="0" err="1" smtClean="0">
                <a:latin typeface="Courier New" pitchFamily="49" charset="0"/>
                <a:cs typeface="Courier New" pitchFamily="49" charset="0"/>
              </a:rPr>
              <a:t>foreach</a:t>
            </a:r>
            <a:r>
              <a:rPr lang="en-IN" sz="2400" dirty="0" smtClean="0">
                <a:latin typeface="Courier New" pitchFamily="49" charset="0"/>
                <a:cs typeface="Courier New" pitchFamily="49" charset="0"/>
              </a:rPr>
              <a:t> ($</a:t>
            </a:r>
            <a:r>
              <a:rPr lang="en-IN" sz="2400" dirty="0" err="1" smtClean="0">
                <a:latin typeface="Courier New" pitchFamily="49" charset="0"/>
                <a:cs typeface="Courier New" pitchFamily="49" charset="0"/>
              </a:rPr>
              <a:t>arr</a:t>
            </a:r>
            <a:r>
              <a:rPr lang="en-IN" sz="2400" dirty="0" smtClean="0">
                <a:latin typeface="Courier New" pitchFamily="49" charset="0"/>
                <a:cs typeface="Courier New" pitchFamily="49" charset="0"/>
              </a:rPr>
              <a:t> as $value) {</a:t>
            </a:r>
            <a:br>
              <a:rPr lang="en-IN" sz="2400" dirty="0" smtClean="0">
                <a:latin typeface="Courier New" pitchFamily="49" charset="0"/>
                <a:cs typeface="Courier New" pitchFamily="49" charset="0"/>
              </a:rPr>
            </a:br>
            <a:r>
              <a:rPr lang="en-IN" sz="2400" dirty="0" smtClean="0">
                <a:latin typeface="Courier New" pitchFamily="49" charset="0"/>
                <a:cs typeface="Courier New" pitchFamily="49" charset="0"/>
              </a:rPr>
              <a:t>		echo “$value \n”;</a:t>
            </a:r>
            <a:br>
              <a:rPr lang="en-IN" sz="2400" dirty="0" smtClean="0">
                <a:latin typeface="Courier New" pitchFamily="49" charset="0"/>
                <a:cs typeface="Courier New" pitchFamily="49" charset="0"/>
              </a:rPr>
            </a:br>
            <a:r>
              <a:rPr lang="en-IN" sz="2400" dirty="0" smtClean="0">
                <a:latin typeface="Courier New" pitchFamily="49" charset="0"/>
                <a:cs typeface="Courier New" pitchFamily="49" charset="0"/>
              </a:rPr>
              <a:t>	}</a:t>
            </a:r>
          </a:p>
          <a:p>
            <a:r>
              <a:rPr lang="en-IN" sz="2400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IN" sz="2400" dirty="0" err="1" smtClean="0">
                <a:latin typeface="Courier New" pitchFamily="49" charset="0"/>
                <a:cs typeface="Courier New" pitchFamily="49" charset="0"/>
              </a:rPr>
              <a:t>foreach</a:t>
            </a:r>
            <a:r>
              <a:rPr lang="en-IN" sz="2400" dirty="0" smtClean="0">
                <a:latin typeface="Courier New" pitchFamily="49" charset="0"/>
                <a:cs typeface="Courier New" pitchFamily="49" charset="0"/>
              </a:rPr>
              <a:t> ($</a:t>
            </a:r>
            <a:r>
              <a:rPr lang="en-IN" sz="2400" dirty="0" err="1" smtClean="0">
                <a:latin typeface="Courier New" pitchFamily="49" charset="0"/>
                <a:cs typeface="Courier New" pitchFamily="49" charset="0"/>
              </a:rPr>
              <a:t>arr</a:t>
            </a:r>
            <a:r>
              <a:rPr lang="en-IN" sz="2400" dirty="0" smtClean="0">
                <a:latin typeface="Courier New" pitchFamily="49" charset="0"/>
                <a:cs typeface="Courier New" pitchFamily="49" charset="0"/>
              </a:rPr>
              <a:t> as </a:t>
            </a:r>
            <a:r>
              <a:rPr lang="en-IN" sz="24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&amp;</a:t>
            </a:r>
            <a:r>
              <a:rPr lang="en-IN" sz="2400" dirty="0" smtClean="0">
                <a:latin typeface="Courier New" pitchFamily="49" charset="0"/>
                <a:cs typeface="Courier New" pitchFamily="49" charset="0"/>
              </a:rPr>
              <a:t>$value) {</a:t>
            </a:r>
            <a:br>
              <a:rPr lang="en-IN" sz="2400" dirty="0" smtClean="0">
                <a:latin typeface="Courier New" pitchFamily="49" charset="0"/>
                <a:cs typeface="Courier New" pitchFamily="49" charset="0"/>
              </a:rPr>
            </a:br>
            <a:r>
              <a:rPr lang="en-IN" sz="2400" dirty="0" smtClean="0">
                <a:latin typeface="Courier New" pitchFamily="49" charset="0"/>
                <a:cs typeface="Courier New" pitchFamily="49" charset="0"/>
              </a:rPr>
              <a:t>		$value = $value * 2;</a:t>
            </a:r>
            <a:br>
              <a:rPr lang="en-IN" sz="2400" dirty="0" smtClean="0">
                <a:latin typeface="Courier New" pitchFamily="49" charset="0"/>
                <a:cs typeface="Courier New" pitchFamily="49" charset="0"/>
              </a:rPr>
            </a:br>
            <a:r>
              <a:rPr lang="en-IN" sz="2400" dirty="0" smtClean="0">
                <a:latin typeface="Courier New" pitchFamily="49" charset="0"/>
                <a:cs typeface="Courier New" pitchFamily="49" charset="0"/>
              </a:rPr>
              <a:t>	} </a:t>
            </a:r>
            <a:br>
              <a:rPr lang="en-IN" sz="2400" dirty="0" smtClean="0">
                <a:latin typeface="Courier New" pitchFamily="49" charset="0"/>
                <a:cs typeface="Courier New" pitchFamily="49" charset="0"/>
              </a:rPr>
            </a:br>
            <a:r>
              <a:rPr lang="en-IN" sz="2400" dirty="0" smtClean="0">
                <a:latin typeface="Courier New" pitchFamily="49" charset="0"/>
                <a:cs typeface="Courier New" pitchFamily="49" charset="0"/>
              </a:rPr>
              <a:t>	// $</a:t>
            </a:r>
            <a:r>
              <a:rPr lang="en-IN" sz="2400" dirty="0" err="1" smtClean="0">
                <a:latin typeface="Courier New" pitchFamily="49" charset="0"/>
                <a:cs typeface="Courier New" pitchFamily="49" charset="0"/>
              </a:rPr>
              <a:t>arr</a:t>
            </a:r>
            <a:r>
              <a:rPr lang="en-IN" sz="2400" dirty="0" smtClean="0">
                <a:latin typeface="Courier New" pitchFamily="49" charset="0"/>
                <a:cs typeface="Courier New" pitchFamily="49" charset="0"/>
              </a:rPr>
              <a:t> is now array(2, 4, 6, 8)</a:t>
            </a:r>
            <a:br>
              <a:rPr lang="en-IN" sz="2400" dirty="0" smtClean="0">
                <a:latin typeface="Courier New" pitchFamily="49" charset="0"/>
                <a:cs typeface="Courier New" pitchFamily="49" charset="0"/>
              </a:rPr>
            </a:br>
            <a:r>
              <a:rPr lang="en-IN" sz="2400" dirty="0" smtClean="0">
                <a:latin typeface="Courier New" pitchFamily="49" charset="0"/>
                <a:cs typeface="Courier New" pitchFamily="49" charset="0"/>
              </a:rPr>
              <a:t>	unset($value);//break the reference </a:t>
            </a:r>
            <a:br>
              <a:rPr lang="en-IN" sz="2400" dirty="0" smtClean="0">
                <a:latin typeface="Courier New" pitchFamily="49" charset="0"/>
                <a:cs typeface="Courier New" pitchFamily="49" charset="0"/>
              </a:rPr>
            </a:br>
            <a:r>
              <a:rPr lang="en-IN" sz="2400" dirty="0" smtClean="0">
                <a:latin typeface="Courier New" pitchFamily="49" charset="0"/>
                <a:cs typeface="Courier New" pitchFamily="49" charset="0"/>
              </a:rPr>
              <a:t>?&gt;</a:t>
            </a:r>
            <a:endParaRPr lang="en-US" sz="2400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2400" y="228600"/>
            <a:ext cx="1752600" cy="838200"/>
          </a:xfrm>
        </p:spPr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Loops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00200" y="1371600"/>
            <a:ext cx="67056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IN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IN" sz="2100" b="1" dirty="0" err="1" smtClean="0">
                <a:latin typeface="Courier New" pitchFamily="49" charset="0"/>
                <a:cs typeface="Courier New" pitchFamily="49" charset="0"/>
              </a:rPr>
              <a:t>foreach</a:t>
            </a:r>
            <a:r>
              <a:rPr lang="en-IN" sz="2100" b="1" dirty="0" smtClean="0">
                <a:latin typeface="Courier New" pitchFamily="49" charset="0"/>
                <a:cs typeface="Courier New" pitchFamily="49" charset="0"/>
              </a:rPr>
              <a:t> ($</a:t>
            </a:r>
            <a:r>
              <a:rPr lang="en-IN" sz="2100" b="1" dirty="0" err="1" smtClean="0">
                <a:latin typeface="Courier New" pitchFamily="49" charset="0"/>
                <a:cs typeface="Courier New" pitchFamily="49" charset="0"/>
              </a:rPr>
              <a:t>arr</a:t>
            </a:r>
            <a:r>
              <a:rPr lang="en-IN" sz="2100" b="1" dirty="0" smtClean="0">
                <a:latin typeface="Courier New" pitchFamily="49" charset="0"/>
                <a:cs typeface="Courier New" pitchFamily="49" charset="0"/>
              </a:rPr>
              <a:t> as $key =&gt; $value) {</a:t>
            </a:r>
            <a:br>
              <a:rPr lang="en-IN" sz="2100" b="1" dirty="0" smtClean="0">
                <a:latin typeface="Courier New" pitchFamily="49" charset="0"/>
                <a:cs typeface="Courier New" pitchFamily="49" charset="0"/>
              </a:rPr>
            </a:br>
            <a:r>
              <a:rPr lang="en-IN" sz="2100" b="1" dirty="0" smtClean="0">
                <a:latin typeface="Courier New" pitchFamily="49" charset="0"/>
                <a:cs typeface="Courier New" pitchFamily="49" charset="0"/>
              </a:rPr>
              <a:t>echo "Key:$key; 	Value:$value&lt;</a:t>
            </a:r>
            <a:r>
              <a:rPr lang="en-IN" sz="2100" b="1" dirty="0" err="1" smtClean="0">
                <a:latin typeface="Courier New" pitchFamily="49" charset="0"/>
                <a:cs typeface="Courier New" pitchFamily="49" charset="0"/>
              </a:rPr>
              <a:t>br</a:t>
            </a:r>
            <a:r>
              <a:rPr lang="en-IN" sz="2100" b="1" dirty="0" smtClean="0">
                <a:latin typeface="Courier New" pitchFamily="49" charset="0"/>
                <a:cs typeface="Courier New" pitchFamily="49" charset="0"/>
              </a:rPr>
              <a:t> /&gt;\n";</a:t>
            </a:r>
            <a:br>
              <a:rPr lang="en-IN" sz="2100" b="1" dirty="0" smtClean="0">
                <a:latin typeface="Courier New" pitchFamily="49" charset="0"/>
                <a:cs typeface="Courier New" pitchFamily="49" charset="0"/>
              </a:rPr>
            </a:br>
            <a:r>
              <a:rPr lang="en-IN" sz="2100" b="1" dirty="0" smtClean="0">
                <a:latin typeface="Courier New" pitchFamily="49" charset="0"/>
                <a:cs typeface="Courier New" pitchFamily="49" charset="0"/>
              </a:rPr>
              <a:t>}</a:t>
            </a:r>
            <a:r>
              <a:rPr lang="en-IN" sz="2100" dirty="0" smtClean="0"/>
              <a:t/>
            </a:r>
            <a:br>
              <a:rPr lang="en-IN" sz="2100" dirty="0" smtClean="0"/>
            </a:br>
            <a:endParaRPr lang="en-IN" sz="2100" dirty="0" smtClean="0"/>
          </a:p>
          <a:p>
            <a:pPr>
              <a:buFont typeface="Wingdings" pitchFamily="2" charset="2"/>
              <a:buChar char="v"/>
            </a:pPr>
            <a:r>
              <a:rPr lang="en-IN" sz="2100" b="1" dirty="0" smtClean="0">
                <a:latin typeface="Courier New" pitchFamily="49" charset="0"/>
                <a:cs typeface="Courier New" pitchFamily="49" charset="0"/>
              </a:rPr>
              <a:t> break</a:t>
            </a:r>
            <a:r>
              <a:rPr lang="en-IN" sz="2100" dirty="0" smtClean="0"/>
              <a:t> ends execution of the current </a:t>
            </a:r>
            <a:r>
              <a:rPr lang="en-IN" sz="2100" b="1" dirty="0" smtClean="0">
                <a:latin typeface="Courier New" pitchFamily="49" charset="0"/>
                <a:cs typeface="Courier New" pitchFamily="49" charset="0"/>
              </a:rPr>
              <a:t>for,  </a:t>
            </a:r>
            <a:r>
              <a:rPr lang="en-IN" sz="2100" b="1" dirty="0" err="1" smtClean="0">
                <a:latin typeface="Courier New" pitchFamily="49" charset="0"/>
                <a:cs typeface="Courier New" pitchFamily="49" charset="0"/>
              </a:rPr>
              <a:t>foreach</a:t>
            </a:r>
            <a:r>
              <a:rPr lang="en-IN" sz="2100" b="1" dirty="0" smtClean="0">
                <a:latin typeface="Courier New" pitchFamily="49" charset="0"/>
                <a:cs typeface="Courier New" pitchFamily="49" charset="0"/>
              </a:rPr>
              <a:t>, while, do-while</a:t>
            </a:r>
            <a:r>
              <a:rPr lang="en-IN" sz="2100" dirty="0" smtClean="0"/>
              <a:t> or 	</a:t>
            </a:r>
            <a:r>
              <a:rPr lang="en-IN" sz="2100" b="1" dirty="0" smtClean="0">
                <a:latin typeface="Courier New" pitchFamily="49" charset="0"/>
                <a:cs typeface="Courier New" pitchFamily="49" charset="0"/>
              </a:rPr>
              <a:t>switch</a:t>
            </a:r>
            <a:r>
              <a:rPr lang="en-IN" sz="2100" dirty="0" smtClean="0"/>
              <a:t> structure.</a:t>
            </a:r>
          </a:p>
          <a:p>
            <a:endParaRPr lang="en-IN" sz="2100" dirty="0" smtClean="0"/>
          </a:p>
          <a:p>
            <a:pPr>
              <a:buFont typeface="Wingdings" pitchFamily="2" charset="2"/>
              <a:buChar char="v"/>
            </a:pPr>
            <a:r>
              <a:rPr lang="en-IN" sz="2100" b="1" dirty="0" smtClean="0">
                <a:latin typeface="Courier New" pitchFamily="49" charset="0"/>
                <a:cs typeface="Courier New" pitchFamily="49" charset="0"/>
              </a:rPr>
              <a:t> continue </a:t>
            </a:r>
            <a:r>
              <a:rPr lang="en-IN" sz="2100" dirty="0" smtClean="0"/>
              <a:t>is used within looping structures to </a:t>
            </a:r>
          </a:p>
          <a:p>
            <a:r>
              <a:rPr lang="en-IN" sz="2100" dirty="0" smtClean="0"/>
              <a:t>skip the rest of the current loop iteration 	and continue execution at the condition evaluation and then the beginning of the next iteration.</a:t>
            </a:r>
            <a:endParaRPr lang="en-US" sz="2100" b="1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21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0" y="304800"/>
            <a:ext cx="1688592" cy="838200"/>
          </a:xfrm>
        </p:spPr>
        <p:txBody>
          <a:bodyPr/>
          <a:lstStyle/>
          <a:p>
            <a:r>
              <a:rPr lang="en-US" dirty="0" smtClean="0"/>
              <a:t>Arrays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95400" y="1447800"/>
            <a:ext cx="746760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en-AU" dirty="0" smtClean="0"/>
              <a:t> </a:t>
            </a:r>
            <a:r>
              <a:rPr lang="en-AU" sz="2800" dirty="0" smtClean="0"/>
              <a:t>An array in PHP is actually an ordered map which maps values to keys. </a:t>
            </a:r>
          </a:p>
          <a:p>
            <a:pPr algn="just"/>
            <a:endParaRPr lang="en-AU" sz="2800" dirty="0" smtClean="0"/>
          </a:p>
          <a:p>
            <a:pPr algn="just">
              <a:buFont typeface="Wingdings" pitchFamily="2" charset="2"/>
              <a:buChar char="v"/>
            </a:pPr>
            <a:r>
              <a:rPr lang="en-AU" sz="2800" dirty="0" smtClean="0"/>
              <a:t> An array can be  thought of in many ways:</a:t>
            </a:r>
          </a:p>
          <a:p>
            <a:pPr algn="just">
              <a:buFont typeface="Wingdings" pitchFamily="2" charset="2"/>
              <a:buChar char="v"/>
            </a:pPr>
            <a:endParaRPr lang="en-AU" sz="2800" dirty="0" smtClean="0"/>
          </a:p>
          <a:p>
            <a:pPr marL="266700" indent="-266700" algn="just">
              <a:buFont typeface="Wingdings" pitchFamily="2" charset="2"/>
              <a:buChar char="v"/>
            </a:pPr>
            <a:r>
              <a:rPr lang="en-AU" sz="2800" dirty="0" smtClean="0"/>
              <a:t>Linearly indexed array ,  list (vector),  hash table (which is an implementation of a map),  dictionary, collection, stack (LIFO), queue (FIFO)</a:t>
            </a:r>
            <a:r>
              <a:rPr lang="en-AU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0" y="533400"/>
            <a:ext cx="1688592" cy="762000"/>
          </a:xfrm>
        </p:spPr>
        <p:txBody>
          <a:bodyPr/>
          <a:lstStyle/>
          <a:p>
            <a:r>
              <a:rPr lang="en-US" dirty="0" smtClean="0"/>
              <a:t>Arrays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05000" y="1828800"/>
            <a:ext cx="6553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sz="3600" dirty="0" smtClean="0">
                <a:cs typeface="Times New Roman" pitchFamily="18" charset="0"/>
              </a:rPr>
              <a:t>Kinds of arrays:</a:t>
            </a:r>
          </a:p>
          <a:p>
            <a:pPr marL="366713" lvl="1" indent="0">
              <a:buFont typeface="Wingdings" pitchFamily="2" charset="2"/>
              <a:buChar char="§"/>
            </a:pPr>
            <a:r>
              <a:rPr lang="en-US" sz="3600" dirty="0" smtClean="0">
                <a:cs typeface="Times New Roman" pitchFamily="18" charset="0"/>
              </a:rPr>
              <a:t> numeric arrays.</a:t>
            </a:r>
          </a:p>
          <a:p>
            <a:pPr marL="366713" lvl="1" indent="0">
              <a:buFont typeface="Wingdings" pitchFamily="2" charset="2"/>
              <a:buChar char="§"/>
            </a:pPr>
            <a:r>
              <a:rPr lang="en-US" sz="3600" dirty="0" smtClean="0">
                <a:cs typeface="Times New Roman" pitchFamily="18" charset="0"/>
              </a:rPr>
              <a:t> associative arrays.</a:t>
            </a:r>
          </a:p>
          <a:p>
            <a:pPr marL="366713" lvl="1" indent="0">
              <a:buFont typeface="Wingdings" pitchFamily="2" charset="2"/>
              <a:buChar char="§"/>
            </a:pPr>
            <a:r>
              <a:rPr lang="en-US" sz="3600" dirty="0" smtClean="0">
                <a:cs typeface="Times New Roman" pitchFamily="18" charset="0"/>
              </a:rPr>
              <a:t> multi dimensional arrays.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0" y="304800"/>
            <a:ext cx="1917192" cy="990600"/>
          </a:xfrm>
        </p:spPr>
        <p:txBody>
          <a:bodyPr/>
          <a:lstStyle/>
          <a:p>
            <a:r>
              <a:rPr lang="en-US" dirty="0" smtClean="0"/>
              <a:t>Arrays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24000" y="1676400"/>
            <a:ext cx="71628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altLang="zh-TW" sz="2400" dirty="0" smtClean="0"/>
              <a:t>  In numeric arrays each key value corresponds to numeric values.</a:t>
            </a:r>
          </a:p>
          <a:p>
            <a:pPr>
              <a:buFont typeface="Wingdings" pitchFamily="2" charset="2"/>
              <a:buChar char="v"/>
            </a:pPr>
            <a:r>
              <a:rPr lang="en-US" altLang="zh-TW" sz="2400" dirty="0" smtClean="0"/>
              <a:t>  They  can be divided into two categories </a:t>
            </a:r>
          </a:p>
          <a:p>
            <a:r>
              <a:rPr lang="en-US" altLang="zh-TW" sz="2400" dirty="0" smtClean="0"/>
              <a:t>	1.automatic numeric array index.</a:t>
            </a:r>
          </a:p>
          <a:p>
            <a:r>
              <a:rPr lang="en-US" altLang="zh-TW" sz="2400" dirty="0" smtClean="0"/>
              <a:t>	2.manual array numeric index.</a:t>
            </a:r>
          </a:p>
          <a:p>
            <a:r>
              <a:rPr lang="en-US" altLang="zh-TW" sz="2400" b="1" u="sng" dirty="0" smtClean="0"/>
              <a:t>automatic numeric array index</a:t>
            </a:r>
          </a:p>
          <a:p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&lt;?php</a:t>
            </a:r>
          </a:p>
          <a:p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  $x=array(1,2,3);</a:t>
            </a:r>
          </a:p>
          <a:p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zh-TW" sz="2400" b="1" dirty="0" err="1" smtClean="0">
                <a:latin typeface="Courier New" pitchFamily="49" charset="0"/>
                <a:cs typeface="Courier New" pitchFamily="49" charset="0"/>
              </a:rPr>
              <a:t>print_r</a:t>
            </a:r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($x);</a:t>
            </a:r>
          </a:p>
          <a:p>
            <a:r>
              <a:rPr lang="en-US" altLang="zh-TW" sz="2400" b="1" dirty="0" smtClean="0">
                <a:latin typeface="Courier New" pitchFamily="49" charset="0"/>
                <a:cs typeface="Courier New" pitchFamily="49" charset="0"/>
              </a:rPr>
              <a:t>?&gt;</a:t>
            </a:r>
          </a:p>
          <a:p>
            <a:r>
              <a:rPr lang="en-US" altLang="zh-TW" sz="2400" dirty="0" smtClean="0">
                <a:solidFill>
                  <a:srgbClr val="FF0000"/>
                </a:solidFill>
              </a:rPr>
              <a:t>o/p: array(0=&gt;1,1=&gt;2,2=&gt;3)</a:t>
            </a:r>
            <a:endParaRPr lang="en-US" sz="2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7200" y="304800"/>
            <a:ext cx="1612392" cy="838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Arrays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95400" y="1295400"/>
            <a:ext cx="75438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altLang="zh-TW" b="1" dirty="0" smtClean="0"/>
              <a:t>  </a:t>
            </a:r>
            <a:r>
              <a:rPr lang="en-US" altLang="zh-TW" sz="2400" b="1" dirty="0" smtClean="0"/>
              <a:t>Manual array numeric index</a:t>
            </a:r>
          </a:p>
          <a:p>
            <a:r>
              <a:rPr lang="en-US" sz="2400" dirty="0" smtClean="0"/>
              <a:t>&lt;?php</a:t>
            </a:r>
          </a:p>
          <a:p>
            <a:r>
              <a:rPr lang="en-US" sz="2400" dirty="0" smtClean="0"/>
              <a:t>    $x[2]=10;    $x[3]=50;//$x=array(2=&gt;10,3=&gt;50);</a:t>
            </a:r>
          </a:p>
          <a:p>
            <a:r>
              <a:rPr lang="en-US" sz="2400" dirty="0" smtClean="0"/>
              <a:t>    echo $x[2];    echo $x[3];</a:t>
            </a:r>
          </a:p>
          <a:p>
            <a:r>
              <a:rPr lang="en-US" sz="2400" dirty="0" smtClean="0"/>
              <a:t>?&gt;</a:t>
            </a:r>
          </a:p>
          <a:p>
            <a:pPr>
              <a:buFont typeface="Wingdings" pitchFamily="2" charset="2"/>
              <a:buChar char="v"/>
            </a:pPr>
            <a:r>
              <a:rPr lang="en-US" sz="2400" b="1" dirty="0" smtClean="0"/>
              <a:t>  Associative arrays</a:t>
            </a:r>
          </a:p>
          <a:p>
            <a:r>
              <a:rPr lang="en-US" sz="2400" dirty="0" smtClean="0"/>
              <a:t>In associated arrays each ID associated with its value</a:t>
            </a: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&lt;?php</a:t>
            </a: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     $x=array(“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ab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”=&gt;1,”cd”=&gt;2,”xy”=&gt;3);</a:t>
            </a: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print_r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($x);</a:t>
            </a: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 ?&gt;</a:t>
            </a:r>
          </a:p>
          <a:p>
            <a:pPr>
              <a:buFont typeface="Wingdings" pitchFamily="2" charset="2"/>
              <a:buChar char="v"/>
            </a:pP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0" y="381000"/>
            <a:ext cx="1764792" cy="838200"/>
          </a:xfrm>
        </p:spPr>
        <p:txBody>
          <a:bodyPr/>
          <a:lstStyle/>
          <a:p>
            <a:r>
              <a:rPr lang="en-US" dirty="0" smtClean="0"/>
              <a:t>Arrays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71600" y="1524000"/>
            <a:ext cx="74676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400" dirty="0" smtClean="0"/>
              <a:t>    Multidimensional Arrays-An array contains one or more arrays</a:t>
            </a: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&lt;?php</a:t>
            </a:r>
          </a:p>
          <a:p>
            <a:pPr marL="366713" lvl="1" indent="0">
              <a:buNone/>
            </a:pPr>
            <a:r>
              <a:rPr lang="en-IN" sz="2400" b="1" dirty="0" smtClean="0">
                <a:latin typeface="Courier New" pitchFamily="49" charset="0"/>
                <a:cs typeface="Courier New" pitchFamily="49" charset="0"/>
              </a:rPr>
              <a:t>$z=array(array(10,20,30),array(40,50,60)); </a:t>
            </a:r>
            <a:endParaRPr lang="en-US" sz="2400" b="1" dirty="0" smtClean="0">
              <a:latin typeface="Courier New" pitchFamily="49" charset="0"/>
              <a:cs typeface="Courier New" pitchFamily="49" charset="0"/>
            </a:endParaRPr>
          </a:p>
          <a:p>
            <a:pPr marL="366713" lvl="1" indent="0">
              <a:buNone/>
            </a:pP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print_r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($z);</a:t>
            </a:r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?&gt;</a:t>
            </a:r>
          </a:p>
          <a:p>
            <a:endParaRPr lang="en-US" sz="2400" b="1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24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dirty="0" smtClean="0"/>
              <a:t> </a:t>
            </a:r>
            <a:r>
              <a:rPr lang="en-IN" sz="2400" dirty="0" smtClean="0"/>
              <a:t>Array ( [0] =&gt; Array ( [0] =&gt; 10 [1] =&gt; 20 [2] =&gt; 30 ) </a:t>
            </a:r>
          </a:p>
          <a:p>
            <a:r>
              <a:rPr lang="en-IN" sz="2400" dirty="0" smtClean="0"/>
              <a:t>	  [1] =&gt; Array ( [0] =&gt; 40 [1] =&gt; 50 [2] =&gt; 60 ) ) 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0" y="304800"/>
            <a:ext cx="1612392" cy="914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Arrays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95400" y="1295400"/>
            <a:ext cx="75438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&lt;?php</a:t>
            </a:r>
          </a:p>
          <a:p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	$x=array(“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ab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”=&gt;1,array(2,3,4),”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cd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”=&gt;8);</a:t>
            </a:r>
          </a:p>
          <a:p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print_r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($x);</a:t>
            </a:r>
          </a:p>
          <a:p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?&gt;</a:t>
            </a:r>
          </a:p>
          <a:p>
            <a:r>
              <a:rPr lang="en-US" sz="2800" dirty="0" smtClean="0"/>
              <a:t> </a:t>
            </a:r>
          </a:p>
          <a:p>
            <a:endParaRPr lang="en-US" sz="2800" dirty="0" smtClean="0"/>
          </a:p>
          <a:p>
            <a:r>
              <a:rPr lang="en-IN" sz="2800" dirty="0" smtClean="0"/>
              <a:t>Array ( [“</a:t>
            </a:r>
            <a:r>
              <a:rPr lang="en-IN" sz="2800" dirty="0" err="1" smtClean="0"/>
              <a:t>ab</a:t>
            </a:r>
            <a:r>
              <a:rPr lang="en-IN" sz="2800" dirty="0" smtClean="0"/>
              <a:t>”] =&gt; 1 [0] =&gt; Array ( [0] =&gt; 2 [1] =&gt; 3 [2] =&gt; 4 ) [”</a:t>
            </a:r>
            <a:r>
              <a:rPr lang="en-IN" sz="2800" dirty="0" err="1" smtClean="0"/>
              <a:t>cd</a:t>
            </a:r>
            <a:r>
              <a:rPr lang="en-IN" sz="2800" dirty="0" smtClean="0"/>
              <a:t>”] =&gt; 8 )</a:t>
            </a:r>
            <a:r>
              <a:rPr lang="en-US" sz="2800" dirty="0" smtClean="0"/>
              <a:t>    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0" y="304800"/>
            <a:ext cx="1764792" cy="762000"/>
          </a:xfrm>
        </p:spPr>
        <p:txBody>
          <a:bodyPr/>
          <a:lstStyle/>
          <a:p>
            <a:r>
              <a:rPr lang="en-US" dirty="0" smtClean="0"/>
              <a:t>Arrays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19200" y="1371600"/>
            <a:ext cx="708660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&lt;?php</a:t>
            </a:r>
          </a:p>
          <a:p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	$x=array(3=&gt;4,array(2,3,4),5);</a:t>
            </a:r>
          </a:p>
          <a:p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print_r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($x);</a:t>
            </a:r>
          </a:p>
          <a:p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?&gt;</a:t>
            </a:r>
          </a:p>
          <a:p>
            <a:endParaRPr lang="en-US" sz="2800" dirty="0" smtClean="0"/>
          </a:p>
          <a:p>
            <a:r>
              <a:rPr lang="en-IN" sz="2800" dirty="0" smtClean="0"/>
              <a:t>Array ( [3] =&gt; 4 [4] =&gt; Array ( [0] =&gt; 2 [1] =&gt; 3 [2] =&gt; 4 ) [5] =&gt; 5 ) </a:t>
            </a:r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0" y="381000"/>
            <a:ext cx="1764792" cy="838200"/>
          </a:xfrm>
        </p:spPr>
        <p:txBody>
          <a:bodyPr/>
          <a:lstStyle/>
          <a:p>
            <a:r>
              <a:rPr lang="en-US" dirty="0" smtClean="0"/>
              <a:t>Arrays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00200" y="1524000"/>
            <a:ext cx="7086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3200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Array </a:t>
            </a:r>
            <a:r>
              <a:rPr lang="en-US" sz="32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operations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smtClean="0">
                <a:latin typeface="Courier New" pitchFamily="49" charset="0"/>
                <a:cs typeface="Courier New" pitchFamily="49" charset="0"/>
              </a:rPr>
              <a:t> sort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200" dirty="0" err="1" smtClean="0">
                <a:latin typeface="Courier New" pitchFamily="49" charset="0"/>
                <a:cs typeface="Courier New" pitchFamily="49" charset="0"/>
              </a:rPr>
              <a:t>ksort</a:t>
            </a:r>
            <a:endParaRPr lang="en-US" sz="32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3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200" dirty="0" err="1" smtClean="0">
                <a:latin typeface="Courier New" pitchFamily="49" charset="0"/>
                <a:cs typeface="Courier New" pitchFamily="49" charset="0"/>
              </a:rPr>
              <a:t>rsort</a:t>
            </a:r>
            <a:endParaRPr lang="en-US" sz="32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3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200" dirty="0" err="1" smtClean="0">
                <a:latin typeface="Courier New" pitchFamily="49" charset="0"/>
                <a:cs typeface="Courier New" pitchFamily="49" charset="0"/>
              </a:rPr>
              <a:t>krsort</a:t>
            </a:r>
            <a:endParaRPr lang="en-US" sz="32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3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200" dirty="0" err="1" smtClean="0">
                <a:latin typeface="Courier New" pitchFamily="49" charset="0"/>
                <a:cs typeface="Courier New" pitchFamily="49" charset="0"/>
              </a:rPr>
              <a:t>array_merge</a:t>
            </a:r>
            <a:endParaRPr lang="en-US" sz="32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3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200" dirty="0" err="1" smtClean="0">
                <a:latin typeface="Courier New" pitchFamily="49" charset="0"/>
                <a:cs typeface="Courier New" pitchFamily="49" charset="0"/>
              </a:rPr>
              <a:t>array_combine</a:t>
            </a:r>
            <a:endParaRPr lang="en-US" sz="32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3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200" dirty="0" err="1" smtClean="0">
                <a:latin typeface="Courier New" pitchFamily="49" charset="0"/>
                <a:cs typeface="Courier New" pitchFamily="49" charset="0"/>
              </a:rPr>
              <a:t>array_intersect</a:t>
            </a:r>
            <a:endParaRPr lang="en-US" sz="32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" pitchFamily="2" charset="2"/>
              <a:buChar char="v"/>
            </a:pP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19400" y="762000"/>
            <a:ext cx="3505200" cy="609600"/>
          </a:xfrm>
        </p:spPr>
        <p:txBody>
          <a:bodyPr>
            <a:normAutofit fontScale="90000"/>
          </a:bodyPr>
          <a:lstStyle/>
          <a:p>
            <a:r>
              <a:rPr lang="en-CA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What is PHP?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828800"/>
            <a:ext cx="7467600" cy="39624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CA" dirty="0" smtClean="0"/>
              <a:t> PHP == ‘</a:t>
            </a:r>
            <a:r>
              <a:rPr lang="en-CA" dirty="0" smtClean="0">
                <a:solidFill>
                  <a:srgbClr val="FF0000"/>
                </a:solidFill>
              </a:rPr>
              <a:t>P</a:t>
            </a:r>
            <a:r>
              <a:rPr lang="en-CA" dirty="0" smtClean="0"/>
              <a:t>HP </a:t>
            </a:r>
            <a:r>
              <a:rPr lang="en-CA" dirty="0" smtClean="0">
                <a:solidFill>
                  <a:srgbClr val="FF0000"/>
                </a:solidFill>
              </a:rPr>
              <a:t>H</a:t>
            </a:r>
            <a:r>
              <a:rPr lang="en-CA" dirty="0" smtClean="0"/>
              <a:t>ypertext </a:t>
            </a:r>
            <a:r>
              <a:rPr lang="en-CA" dirty="0" smtClean="0">
                <a:solidFill>
                  <a:srgbClr val="FF0000"/>
                </a:solidFill>
              </a:rPr>
              <a:t>P</a:t>
            </a:r>
            <a:r>
              <a:rPr lang="en-CA" dirty="0" smtClean="0"/>
              <a:t>reprocessor’</a:t>
            </a:r>
          </a:p>
          <a:p>
            <a:pPr>
              <a:buFont typeface="Wingdings" pitchFamily="2" charset="2"/>
              <a:buChar char="v"/>
            </a:pPr>
            <a:r>
              <a:rPr lang="en-CA" dirty="0" smtClean="0"/>
              <a:t> Open-source, server-side scripting language</a:t>
            </a:r>
          </a:p>
          <a:p>
            <a:pPr>
              <a:buFont typeface="Wingdings" pitchFamily="2" charset="2"/>
              <a:buChar char="v"/>
            </a:pPr>
            <a:r>
              <a:rPr lang="en-CA" dirty="0" smtClean="0"/>
              <a:t> Used to generate dynamic web-pages</a:t>
            </a:r>
          </a:p>
          <a:p>
            <a:pPr>
              <a:buFont typeface="Wingdings" pitchFamily="2" charset="2"/>
              <a:buChar char="v"/>
            </a:pPr>
            <a:r>
              <a:rPr lang="en-CA" dirty="0" smtClean="0"/>
              <a:t> PHP scripts reside between reserved PHP tags</a:t>
            </a:r>
          </a:p>
          <a:p>
            <a:pPr>
              <a:buFont typeface="Wingdings" pitchFamily="2" charset="2"/>
              <a:buChar char="v"/>
            </a:pPr>
            <a:r>
              <a:rPr lang="en-CA" dirty="0" smtClean="0"/>
              <a:t> This allows the programmer to embed PHP scripts      	within HTML pages.</a:t>
            </a:r>
            <a:endParaRPr lang="en-US" altLang="zh-CN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0" y="228600"/>
            <a:ext cx="3060192" cy="990600"/>
          </a:xfrm>
        </p:spPr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Date Display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24000" y="1447800"/>
            <a:ext cx="45720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$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datedisplay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=date(“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yyyy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/m/d”);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print $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datedisplay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endParaRPr lang="en-US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676400" y="2743200"/>
            <a:ext cx="3124200" cy="396875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000" b="1" dirty="0">
                <a:latin typeface="Courier New" pitchFamily="49" charset="0"/>
              </a:rPr>
              <a:t>2009/4/1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0" y="3429000"/>
            <a:ext cx="48768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$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datedisplay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=date(“l, F J, Y”);</a:t>
            </a:r>
          </a:p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print $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datedisplay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endParaRPr lang="en-US" dirty="0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676400" y="5029200"/>
            <a:ext cx="3962400" cy="396875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000" b="1" dirty="0">
                <a:latin typeface="Courier New" pitchFamily="49" charset="0"/>
              </a:rPr>
              <a:t>Wednesday, April 1, 2009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28600"/>
            <a:ext cx="6870192" cy="11430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Month, Day &amp; Date Format Symbols</a:t>
            </a:r>
            <a:endParaRPr lang="en-US" sz="3200" dirty="0"/>
          </a:p>
        </p:txBody>
      </p:sp>
      <p:graphicFrame>
        <p:nvGraphicFramePr>
          <p:cNvPr id="4" name="Group 43"/>
          <p:cNvGraphicFramePr>
            <a:graphicFrameLocks/>
          </p:cNvGraphicFramePr>
          <p:nvPr/>
        </p:nvGraphicFramePr>
        <p:xfrm>
          <a:off x="2286000" y="1447800"/>
          <a:ext cx="4953000" cy="1950720"/>
        </p:xfrm>
        <a:graphic>
          <a:graphicData uri="http://schemas.openxmlformats.org/drawingml/2006/table">
            <a:tbl>
              <a:tblPr/>
              <a:tblGrid>
                <a:gridCol w="2476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8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Jan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January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Group 88"/>
          <p:cNvGraphicFramePr>
            <a:graphicFrameLocks noGrp="1"/>
          </p:cNvGraphicFramePr>
          <p:nvPr/>
        </p:nvGraphicFramePr>
        <p:xfrm>
          <a:off x="1447800" y="3886200"/>
          <a:ext cx="7429500" cy="1950720"/>
        </p:xfrm>
        <a:graphic>
          <a:graphicData uri="http://schemas.openxmlformats.org/drawingml/2006/table">
            <a:tbl>
              <a:tblPr/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14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1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Day of Month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Day of Month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Day of Week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Monday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Day of Week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</a:rPr>
                        <a:t>Mon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304800"/>
            <a:ext cx="4203192" cy="914400"/>
          </a:xfrm>
        </p:spPr>
        <p:txBody>
          <a:bodyPr/>
          <a:lstStyle/>
          <a:p>
            <a:r>
              <a:rPr lang="en-CA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Functions in PHP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24000" y="1524000"/>
            <a:ext cx="7010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CA" sz="2800" dirty="0" smtClean="0"/>
              <a:t> Functions MUST be defined before then can be called</a:t>
            </a:r>
          </a:p>
          <a:p>
            <a:pPr>
              <a:buFont typeface="Wingdings" pitchFamily="2" charset="2"/>
              <a:buChar char="v"/>
            </a:pPr>
            <a:r>
              <a:rPr lang="en-CA" sz="2800" dirty="0" smtClean="0"/>
              <a:t> Function headers are of the format</a:t>
            </a:r>
          </a:p>
          <a:p>
            <a:pPr>
              <a:buFont typeface="Wingdings" pitchFamily="2" charset="2"/>
              <a:buChar char="v"/>
            </a:pPr>
            <a:endParaRPr lang="en-CA" sz="2800" dirty="0" smtClean="0">
              <a:solidFill>
                <a:schemeClr val="accent2"/>
              </a:solidFill>
            </a:endParaRPr>
          </a:p>
          <a:p>
            <a:pPr lvl="1">
              <a:buFont typeface="Wingdings" pitchFamily="2" charset="2"/>
              <a:buChar char="v"/>
            </a:pPr>
            <a:endParaRPr lang="en-CA" sz="2800" dirty="0" smtClean="0"/>
          </a:p>
          <a:p>
            <a:pPr>
              <a:buFont typeface="Wingdings" pitchFamily="2" charset="2"/>
              <a:buChar char="v"/>
            </a:pPr>
            <a:r>
              <a:rPr lang="en-CA" sz="2800" dirty="0" smtClean="0"/>
              <a:t> Unlike variables, function names are not case sensitive</a:t>
            </a:r>
            <a:endParaRPr lang="en-US" altLang="zh-CN" sz="2800" dirty="0" smtClean="0"/>
          </a:p>
          <a:p>
            <a:endParaRPr lang="en-US" sz="2800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524000" y="3048000"/>
            <a:ext cx="6889750" cy="36933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CA" b="1" i="1" dirty="0">
                <a:latin typeface="Courier New" pitchFamily="49" charset="0"/>
                <a:cs typeface="Courier New" pitchFamily="49" charset="0"/>
              </a:rPr>
              <a:t>function functionName($arg_1, $arg_2, …, $arg_n)</a:t>
            </a:r>
            <a:endParaRPr lang="en-US" altLang="zh-CN" b="1" i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28600"/>
            <a:ext cx="4507992" cy="808038"/>
          </a:xfrm>
        </p:spPr>
        <p:txBody>
          <a:bodyPr/>
          <a:lstStyle/>
          <a:p>
            <a:r>
              <a:rPr lang="en-CA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Functions example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600200" y="1371600"/>
            <a:ext cx="6858000" cy="3859518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CA" b="1" i="1" dirty="0">
                <a:latin typeface="Courier New" pitchFamily="49" charset="0"/>
                <a:cs typeface="Courier New" pitchFamily="49" charset="0"/>
              </a:rPr>
              <a:t>&lt;?php</a:t>
            </a:r>
          </a:p>
          <a:p>
            <a:pPr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CA" b="1" i="1" dirty="0">
                <a:latin typeface="Courier New" pitchFamily="49" charset="0"/>
                <a:cs typeface="Courier New" pitchFamily="49" charset="0"/>
              </a:rPr>
              <a:t>       // This is a function</a:t>
            </a:r>
            <a:endParaRPr lang="en-US" altLang="zh-CN" b="1" i="1" dirty="0">
              <a:latin typeface="Courier New" pitchFamily="49" charset="0"/>
              <a:cs typeface="Courier New" pitchFamily="49" charset="0"/>
            </a:endParaRPr>
          </a:p>
          <a:p>
            <a:pPr lvl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b="1" i="1" dirty="0">
                <a:latin typeface="Courier New" pitchFamily="49" charset="0"/>
                <a:cs typeface="Courier New" pitchFamily="49" charset="0"/>
              </a:rPr>
              <a:t>function </a:t>
            </a:r>
            <a:r>
              <a:rPr lang="en-US" altLang="zh-CN" b="1" i="1" dirty="0" smtClean="0">
                <a:latin typeface="Courier New" pitchFamily="49" charset="0"/>
                <a:cs typeface="Courier New" pitchFamily="49" charset="0"/>
              </a:rPr>
              <a:t>ag($</a:t>
            </a:r>
            <a:r>
              <a:rPr lang="en-US" altLang="zh-CN" b="1" i="1" dirty="0">
                <a:latin typeface="Courier New" pitchFamily="49" charset="0"/>
                <a:cs typeface="Courier New" pitchFamily="49" charset="0"/>
              </a:rPr>
              <a:t>arg_1, $arg_2)</a:t>
            </a:r>
          </a:p>
          <a:p>
            <a:pPr lvl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b="1" i="1" dirty="0">
                <a:latin typeface="Courier New" pitchFamily="49" charset="0"/>
                <a:cs typeface="Courier New" pitchFamily="49" charset="0"/>
              </a:rPr>
              <a:t> {</a:t>
            </a:r>
            <a:br>
              <a:rPr lang="en-US" altLang="zh-CN" b="1" i="1" dirty="0">
                <a:latin typeface="Courier New" pitchFamily="49" charset="0"/>
                <a:cs typeface="Courier New" pitchFamily="49" charset="0"/>
              </a:rPr>
            </a:br>
            <a:r>
              <a:rPr lang="en-US" altLang="zh-CN" b="1" i="1" dirty="0">
                <a:latin typeface="Courier New" pitchFamily="49" charset="0"/>
                <a:cs typeface="Courier New" pitchFamily="49" charset="0"/>
              </a:rPr>
              <a:t>   $arg_2 = $arg_1 * $arg_2;</a:t>
            </a:r>
          </a:p>
          <a:p>
            <a:pPr lvl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b="1" i="1" dirty="0">
                <a:latin typeface="Courier New" pitchFamily="49" charset="0"/>
                <a:cs typeface="Courier New" pitchFamily="49" charset="0"/>
              </a:rPr>
              <a:t>   return $arg_2;</a:t>
            </a:r>
            <a:br>
              <a:rPr lang="en-US" altLang="zh-CN" b="1" i="1" dirty="0">
                <a:latin typeface="Courier New" pitchFamily="49" charset="0"/>
                <a:cs typeface="Courier New" pitchFamily="49" charset="0"/>
              </a:rPr>
            </a:br>
            <a:r>
              <a:rPr lang="en-US" altLang="zh-CN" b="1" i="1" dirty="0">
                <a:latin typeface="Courier New" pitchFamily="49" charset="0"/>
                <a:cs typeface="Courier New" pitchFamily="49" charset="0"/>
              </a:rPr>
              <a:t>} </a:t>
            </a:r>
          </a:p>
          <a:p>
            <a:pPr lvl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b="1" i="1" dirty="0">
                <a:latin typeface="Courier New" pitchFamily="49" charset="0"/>
                <a:cs typeface="Courier New" pitchFamily="49" charset="0"/>
              </a:rPr>
              <a:t/>
            </a:r>
            <a:br>
              <a:rPr lang="en-US" altLang="zh-CN" b="1" i="1" dirty="0">
                <a:latin typeface="Courier New" pitchFamily="49" charset="0"/>
                <a:cs typeface="Courier New" pitchFamily="49" charset="0"/>
              </a:rPr>
            </a:br>
            <a:r>
              <a:rPr lang="en-US" altLang="zh-CN" b="1" i="1" dirty="0">
                <a:latin typeface="Courier New" pitchFamily="49" charset="0"/>
                <a:cs typeface="Courier New" pitchFamily="49" charset="0"/>
              </a:rPr>
              <a:t>$result_1 = </a:t>
            </a:r>
            <a:r>
              <a:rPr lang="en-US" altLang="zh-CN" b="1" i="1" dirty="0" smtClean="0">
                <a:latin typeface="Courier New" pitchFamily="49" charset="0"/>
                <a:cs typeface="Courier New" pitchFamily="49" charset="0"/>
              </a:rPr>
              <a:t>ag(12</a:t>
            </a:r>
            <a:r>
              <a:rPr lang="en-US" altLang="zh-CN" b="1" i="1" dirty="0">
                <a:latin typeface="Courier New" pitchFamily="49" charset="0"/>
                <a:cs typeface="Courier New" pitchFamily="49" charset="0"/>
              </a:rPr>
              <a:t>, 3);	</a:t>
            </a:r>
            <a:r>
              <a:rPr lang="en-US" altLang="zh-CN" b="1" i="1" dirty="0" smtClean="0"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altLang="zh-CN" b="1" i="1" dirty="0">
                <a:latin typeface="Courier New" pitchFamily="49" charset="0"/>
                <a:cs typeface="Courier New" pitchFamily="49" charset="0"/>
              </a:rPr>
              <a:t>Store the function </a:t>
            </a:r>
          </a:p>
          <a:p>
            <a:pPr lvl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CA" b="1" i="1" dirty="0">
                <a:latin typeface="Courier New" pitchFamily="49" charset="0"/>
                <a:cs typeface="Courier New" pitchFamily="49" charset="0"/>
              </a:rPr>
              <a:t>echo $result_1;		// Outputs 36</a:t>
            </a:r>
            <a:endParaRPr lang="en-US" altLang="zh-CN" b="1" i="1" dirty="0">
              <a:latin typeface="Courier New" pitchFamily="49" charset="0"/>
              <a:cs typeface="Courier New" pitchFamily="49" charset="0"/>
            </a:endParaRPr>
          </a:p>
          <a:p>
            <a:pPr lvl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zh-CN" b="1" i="1" dirty="0">
                <a:latin typeface="Courier New" pitchFamily="49" charset="0"/>
                <a:cs typeface="Courier New" pitchFamily="49" charset="0"/>
              </a:rPr>
              <a:t>echo </a:t>
            </a:r>
            <a:r>
              <a:rPr lang="en-US" altLang="zh-CN" b="1" i="1" dirty="0" smtClean="0">
                <a:latin typeface="Courier New" pitchFamily="49" charset="0"/>
                <a:cs typeface="Courier New" pitchFamily="49" charset="0"/>
              </a:rPr>
              <a:t>ag(12</a:t>
            </a:r>
            <a:r>
              <a:rPr lang="en-US" altLang="zh-CN" b="1" i="1" dirty="0">
                <a:latin typeface="Courier New" pitchFamily="49" charset="0"/>
                <a:cs typeface="Courier New" pitchFamily="49" charset="0"/>
              </a:rPr>
              <a:t>, 3);		// Outputs 36</a:t>
            </a:r>
          </a:p>
          <a:p>
            <a:pPr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CA" dirty="0">
                <a:latin typeface="+mn-lt"/>
              </a:rPr>
              <a:t>?&gt;</a:t>
            </a:r>
            <a:endParaRPr lang="en-US" altLang="zh-CN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5200" y="228600"/>
            <a:ext cx="2743200" cy="8382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Include Files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24000" y="1219200"/>
            <a:ext cx="71628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include “header.php”;</a:t>
            </a:r>
          </a:p>
          <a:p>
            <a:endParaRPr lang="en-US" sz="24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4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include (“footer.php”);</a:t>
            </a:r>
          </a:p>
          <a:p>
            <a:pPr>
              <a:buFont typeface="Wingdings" pitchFamily="2" charset="2"/>
              <a:buChar char="v"/>
            </a:pPr>
            <a:endParaRPr lang="en-US" sz="2400" b="1" dirty="0" smtClean="0">
              <a:cs typeface="Courier New" pitchFamily="49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400" dirty="0" smtClean="0"/>
              <a:t>  This inserts files; the code in files will be inserted into current  code.</a:t>
            </a:r>
          </a:p>
          <a:p>
            <a:endParaRPr lang="en-US" sz="2400" dirty="0" smtClean="0"/>
          </a:p>
          <a:p>
            <a:pPr>
              <a:buFont typeface="Wingdings" pitchFamily="2" charset="2"/>
              <a:buChar char="v"/>
            </a:pPr>
            <a:r>
              <a:rPr lang="en-US" sz="2400" dirty="0" smtClean="0"/>
              <a:t>  </a:t>
            </a:r>
            <a:r>
              <a:rPr lang="en-IN" sz="2400" b="1" dirty="0" smtClean="0">
                <a:latin typeface="Courier New" pitchFamily="49" charset="0"/>
                <a:cs typeface="Courier New" pitchFamily="49" charset="0"/>
              </a:rPr>
              <a:t>require</a:t>
            </a:r>
            <a:r>
              <a:rPr lang="en-IN" sz="2400" dirty="0" smtClean="0"/>
              <a:t> is identical to  </a:t>
            </a:r>
            <a:r>
              <a:rPr lang="en-IN" sz="2400" b="1" dirty="0" smtClean="0">
                <a:latin typeface="Courier New" pitchFamily="49" charset="0"/>
                <a:cs typeface="Courier New" pitchFamily="49" charset="0"/>
              </a:rPr>
              <a:t>include</a:t>
            </a:r>
            <a:r>
              <a:rPr lang="en-IN" sz="2400" dirty="0" smtClean="0"/>
              <a:t> except upon failure it will also produce a fatal </a:t>
            </a:r>
            <a:r>
              <a:rPr lang="en-IN" sz="2400" b="1" dirty="0" smtClean="0">
                <a:latin typeface="Courier New" pitchFamily="49" charset="0"/>
                <a:cs typeface="Courier New" pitchFamily="49" charset="0"/>
              </a:rPr>
              <a:t>E_COMPILE_ERROR</a:t>
            </a:r>
            <a:r>
              <a:rPr lang="en-IN" sz="2400" dirty="0" smtClean="0"/>
              <a:t> level error. In other words, it will halt the script whereas </a:t>
            </a:r>
            <a:r>
              <a:rPr lang="en-IN" sz="2400" b="1" dirty="0" smtClean="0">
                <a:latin typeface="Courier New" pitchFamily="49" charset="0"/>
                <a:cs typeface="Courier New" pitchFamily="49" charset="0"/>
              </a:rPr>
              <a:t>include</a:t>
            </a:r>
            <a:r>
              <a:rPr lang="en-IN" sz="2400" b="1" dirty="0" smtClean="0">
                <a:cs typeface="Courier New" pitchFamily="49" charset="0"/>
              </a:rPr>
              <a:t> </a:t>
            </a:r>
            <a:r>
              <a:rPr lang="en-IN" sz="2400" dirty="0" smtClean="0"/>
              <a:t>only emits a warning (</a:t>
            </a:r>
            <a:r>
              <a:rPr lang="en-IN" sz="2400" b="1" dirty="0" smtClean="0">
                <a:latin typeface="Courier New" pitchFamily="49" charset="0"/>
                <a:cs typeface="Courier New" pitchFamily="49" charset="0"/>
              </a:rPr>
              <a:t>E_WARNING</a:t>
            </a:r>
            <a:r>
              <a:rPr lang="en-IN" sz="2400" dirty="0" smtClean="0"/>
              <a:t>) which allows the script to continue. 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304800"/>
            <a:ext cx="3060192" cy="884238"/>
          </a:xfrm>
        </p:spPr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Include Files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71600" y="1524000"/>
            <a:ext cx="746760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en-IN" sz="2400" dirty="0"/>
              <a:t> </a:t>
            </a:r>
            <a:r>
              <a:rPr lang="en-IN" sz="2400" dirty="0" smtClean="0"/>
              <a:t> The </a:t>
            </a:r>
            <a:r>
              <a:rPr lang="en-IN" sz="2400" b="1" dirty="0" err="1" smtClean="0">
                <a:latin typeface="Courier New" pitchFamily="49" charset="0"/>
                <a:cs typeface="Courier New" pitchFamily="49" charset="0"/>
              </a:rPr>
              <a:t>include_once</a:t>
            </a:r>
            <a:r>
              <a:rPr lang="en-IN" sz="2400" dirty="0" smtClean="0"/>
              <a:t> statement includes and evaluates the specified file during the execution of the script.</a:t>
            </a:r>
          </a:p>
          <a:p>
            <a:pPr algn="just"/>
            <a:r>
              <a:rPr lang="en-IN" sz="2400" dirty="0" smtClean="0"/>
              <a:t> </a:t>
            </a:r>
          </a:p>
          <a:p>
            <a:pPr algn="just">
              <a:buFont typeface="Wingdings" pitchFamily="2" charset="2"/>
              <a:buChar char="v"/>
            </a:pPr>
            <a:r>
              <a:rPr lang="en-IN" sz="2400" dirty="0" smtClean="0"/>
              <a:t>  This is a </a:t>
            </a:r>
            <a:r>
              <a:rPr lang="en-IN" sz="2400" dirty="0" err="1" smtClean="0"/>
              <a:t>behavior</a:t>
            </a:r>
            <a:r>
              <a:rPr lang="en-IN" sz="2400" dirty="0" smtClean="0"/>
              <a:t> similar to the </a:t>
            </a:r>
            <a:r>
              <a:rPr lang="en-IN" sz="2400" b="1" dirty="0" smtClean="0">
                <a:latin typeface="Courier New" pitchFamily="49" charset="0"/>
                <a:cs typeface="Courier New" pitchFamily="49" charset="0"/>
              </a:rPr>
              <a:t>include</a:t>
            </a:r>
            <a:r>
              <a:rPr lang="en-IN" sz="2400" dirty="0" smtClean="0"/>
              <a:t> statement, with the only difference being that if the code from a file has already been included, it will not be included again. </a:t>
            </a:r>
          </a:p>
          <a:p>
            <a:pPr algn="just"/>
            <a:endParaRPr lang="en-IN" sz="2400" dirty="0" smtClean="0"/>
          </a:p>
          <a:p>
            <a:pPr algn="just">
              <a:buFont typeface="Wingdings" pitchFamily="2" charset="2"/>
              <a:buChar char="v"/>
            </a:pPr>
            <a:r>
              <a:rPr lang="en-IN" sz="2400" dirty="0" smtClean="0"/>
              <a:t>  The </a:t>
            </a:r>
            <a:r>
              <a:rPr lang="en-IN" sz="2400" b="1" dirty="0" err="1" smtClean="0">
                <a:latin typeface="Courier New" pitchFamily="49" charset="0"/>
                <a:cs typeface="Courier New" pitchFamily="49" charset="0"/>
              </a:rPr>
              <a:t>require_once</a:t>
            </a:r>
            <a:r>
              <a:rPr lang="en-IN" sz="2400" dirty="0" smtClean="0"/>
              <a:t> statement is identical to </a:t>
            </a:r>
            <a:r>
              <a:rPr lang="en-IN" sz="2400" b="1" dirty="0" smtClean="0">
                <a:latin typeface="Courier New" pitchFamily="49" charset="0"/>
                <a:cs typeface="Courier New" pitchFamily="49" charset="0"/>
              </a:rPr>
              <a:t>require</a:t>
            </a:r>
            <a:r>
              <a:rPr lang="en-IN" sz="2400" dirty="0" smtClean="0"/>
              <a:t> except PHP will check if the file has already been included, and if so, not include (require) it again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0" y="304800"/>
            <a:ext cx="2983992" cy="715962"/>
          </a:xfrm>
        </p:spPr>
        <p:txBody>
          <a:bodyPr>
            <a:normAutofit fontScale="90000"/>
          </a:bodyPr>
          <a:lstStyle/>
          <a:p>
            <a:r>
              <a:rPr lang="en-US" altLang="zh-CN" sz="4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altLang="zh-CN" sz="4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altLang="zh-CN" sz="4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PHP - Forms</a:t>
            </a:r>
            <a:br>
              <a:rPr lang="en-US" altLang="zh-CN" sz="4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71600" y="1066800"/>
            <a:ext cx="7391400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hangingPunct="0">
              <a:defRPr/>
            </a:pPr>
            <a:r>
              <a:rPr lang="en-US" altLang="zh-CN" sz="2200" dirty="0">
                <a:latin typeface="Courier New" pitchFamily="49" charset="0"/>
                <a:cs typeface="Courier New" pitchFamily="49" charset="0"/>
              </a:rPr>
              <a:t>&lt;?php</a:t>
            </a:r>
          </a:p>
          <a:p>
            <a:pPr lvl="1" eaLnBrk="0" hangingPunct="0">
              <a:defRPr/>
            </a:pPr>
            <a:r>
              <a:rPr lang="en-US" altLang="zh-CN" sz="2200" dirty="0">
                <a:latin typeface="Courier New" pitchFamily="49" charset="0"/>
                <a:cs typeface="Courier New" pitchFamily="49" charset="0"/>
              </a:rPr>
              <a:t>    if ($_POST["submit"])</a:t>
            </a:r>
          </a:p>
          <a:p>
            <a:pPr lvl="1" eaLnBrk="0" hangingPunct="0">
              <a:defRPr/>
            </a:pPr>
            <a:r>
              <a:rPr lang="en-US" altLang="zh-CN" sz="2200" dirty="0">
                <a:latin typeface="Courier New" pitchFamily="49" charset="0"/>
                <a:cs typeface="Courier New" pitchFamily="49" charset="0"/>
              </a:rPr>
              <a:t>        echo "&lt;h2&gt;You clicked Submit!&lt;/h2&gt;";</a:t>
            </a:r>
          </a:p>
          <a:p>
            <a:pPr lvl="1" eaLnBrk="0" hangingPunct="0">
              <a:defRPr/>
            </a:pPr>
            <a:r>
              <a:rPr lang="en-US" altLang="zh-CN" sz="2200" dirty="0">
                <a:latin typeface="Courier New" pitchFamily="49" charset="0"/>
                <a:cs typeface="Courier New" pitchFamily="49" charset="0"/>
              </a:rPr>
              <a:t>    else if ($_POST["cancel"])</a:t>
            </a:r>
          </a:p>
          <a:p>
            <a:pPr lvl="1" eaLnBrk="0" hangingPunct="0">
              <a:defRPr/>
            </a:pPr>
            <a:r>
              <a:rPr lang="en-US" altLang="zh-CN" sz="2200" dirty="0">
                <a:latin typeface="Courier New" pitchFamily="49" charset="0"/>
                <a:cs typeface="Courier New" pitchFamily="49" charset="0"/>
              </a:rPr>
              <a:t>        echo "&lt;h2&gt;You clicked Cancel!&lt;/h2&gt;";</a:t>
            </a:r>
          </a:p>
          <a:p>
            <a:pPr lvl="1" eaLnBrk="0" hangingPunct="0">
              <a:defRPr/>
            </a:pPr>
            <a:r>
              <a:rPr lang="en-US" altLang="zh-CN" sz="2200" dirty="0">
                <a:latin typeface="Courier New" pitchFamily="49" charset="0"/>
                <a:cs typeface="Courier New" pitchFamily="49" charset="0"/>
              </a:rPr>
              <a:t>?&gt;</a:t>
            </a:r>
          </a:p>
          <a:p>
            <a:pPr lvl="1" eaLnBrk="0" hangingPunct="0">
              <a:defRPr/>
            </a:pPr>
            <a:endParaRPr lang="en-US" altLang="zh-CN" sz="2200" dirty="0">
              <a:latin typeface="Courier New" pitchFamily="49" charset="0"/>
              <a:cs typeface="Courier New" pitchFamily="49" charset="0"/>
            </a:endParaRPr>
          </a:p>
          <a:p>
            <a:pPr lvl="1" eaLnBrk="0" hangingPunct="0">
              <a:defRPr/>
            </a:pPr>
            <a:endParaRPr lang="en-US" altLang="zh-CN" sz="2200" dirty="0" smtClean="0">
              <a:latin typeface="Courier New" pitchFamily="49" charset="0"/>
              <a:cs typeface="Courier New" pitchFamily="49" charset="0"/>
            </a:endParaRPr>
          </a:p>
          <a:p>
            <a:pPr lvl="1" eaLnBrk="0" hangingPunct="0">
              <a:defRPr/>
            </a:pPr>
            <a:r>
              <a:rPr lang="en-US" altLang="zh-CN" sz="2200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altLang="zh-CN" sz="2200" dirty="0">
                <a:latin typeface="Courier New" pitchFamily="49" charset="0"/>
                <a:cs typeface="Courier New" pitchFamily="49" charset="0"/>
              </a:rPr>
              <a:t>form action="form.php" method="post"&gt;</a:t>
            </a:r>
          </a:p>
          <a:p>
            <a:pPr lvl="1" eaLnBrk="0" hangingPunct="0">
              <a:defRPr/>
            </a:pPr>
            <a:r>
              <a:rPr lang="en-US" altLang="zh-CN" sz="2200" dirty="0">
                <a:latin typeface="Courier New" pitchFamily="49" charset="0"/>
                <a:cs typeface="Courier New" pitchFamily="49" charset="0"/>
              </a:rPr>
              <a:t>    &lt;input type="submit" name="submit" value="Submit"&gt;</a:t>
            </a:r>
          </a:p>
          <a:p>
            <a:pPr lvl="1" eaLnBrk="0" hangingPunct="0">
              <a:defRPr/>
            </a:pPr>
            <a:r>
              <a:rPr lang="en-US" altLang="zh-CN" sz="2200" dirty="0">
                <a:latin typeface="Courier New" pitchFamily="49" charset="0"/>
                <a:cs typeface="Courier New" pitchFamily="49" charset="0"/>
              </a:rPr>
              <a:t>    &lt;input type="submit" name="cancel" value="Cancel"&gt;</a:t>
            </a:r>
          </a:p>
          <a:p>
            <a:pPr lvl="1" eaLnBrk="0" hangingPunct="0">
              <a:defRPr/>
            </a:pPr>
            <a:r>
              <a:rPr lang="en-US" altLang="zh-CN" sz="2200" dirty="0">
                <a:latin typeface="Courier New" pitchFamily="49" charset="0"/>
                <a:cs typeface="Courier New" pitchFamily="49" charset="0"/>
              </a:rPr>
              <a:t>&lt;/form&gt;</a:t>
            </a:r>
          </a:p>
          <a:p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990600" y="3962400"/>
            <a:ext cx="8153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5200" y="228600"/>
            <a:ext cx="3364992" cy="1143000"/>
          </a:xfrm>
        </p:spPr>
        <p:txBody>
          <a:bodyPr>
            <a:normAutofit fontScale="90000"/>
          </a:bodyPr>
          <a:lstStyle/>
          <a:p>
            <a:r>
              <a:rPr lang="en-US" altLang="zh-CN" sz="4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altLang="zh-CN" sz="4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altLang="zh-CN" sz="4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PHP – Forms</a:t>
            </a:r>
            <a:br>
              <a:rPr lang="en-US" altLang="zh-CN" sz="4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altLang="zh-CN" sz="4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(Contd..)</a:t>
            </a:r>
            <a:br>
              <a:rPr lang="en-US" altLang="zh-CN" sz="4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71600" y="1676400"/>
            <a:ext cx="723900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hangingPunct="0">
              <a:defRPr/>
            </a:pPr>
            <a:r>
              <a:rPr lang="en-US" altLang="zh-CN" sz="2200" dirty="0">
                <a:latin typeface="Courier New" pitchFamily="49" charset="0"/>
                <a:cs typeface="Courier New" pitchFamily="49" charset="0"/>
              </a:rPr>
              <a:t> &lt;?php</a:t>
            </a:r>
          </a:p>
          <a:p>
            <a:pPr lvl="1" eaLnBrk="0" hangingPunct="0">
              <a:defRPr/>
            </a:pPr>
            <a:r>
              <a:rPr lang="en-US" altLang="zh-CN" sz="2200" dirty="0">
                <a:latin typeface="Courier New" pitchFamily="49" charset="0"/>
                <a:cs typeface="Courier New" pitchFamily="49" charset="0"/>
              </a:rPr>
              <a:t>	…</a:t>
            </a:r>
          </a:p>
          <a:p>
            <a:pPr lvl="1" eaLnBrk="0" hangingPunct="0">
              <a:defRPr/>
            </a:pPr>
            <a:r>
              <a:rPr lang="en-US" altLang="zh-CN" sz="2200" dirty="0">
                <a:latin typeface="Courier New" pitchFamily="49" charset="0"/>
                <a:cs typeface="Courier New" pitchFamily="49" charset="0"/>
              </a:rPr>
              <a:t>	$term=$_REQUEST[“</a:t>
            </a:r>
            <a:r>
              <a:rPr lang="en-US" altLang="zh-CN" sz="2200" dirty="0" err="1">
                <a:latin typeface="Courier New" pitchFamily="49" charset="0"/>
                <a:cs typeface="Courier New" pitchFamily="49" charset="0"/>
              </a:rPr>
              <a:t>sterm</a:t>
            </a:r>
            <a:r>
              <a:rPr lang="en-US" altLang="zh-CN" sz="2200" dirty="0">
                <a:latin typeface="Courier New" pitchFamily="49" charset="0"/>
                <a:cs typeface="Courier New" pitchFamily="49" charset="0"/>
              </a:rPr>
              <a:t>”];</a:t>
            </a:r>
          </a:p>
          <a:p>
            <a:pPr lvl="1" eaLnBrk="0" hangingPunct="0">
              <a:defRPr/>
            </a:pPr>
            <a:r>
              <a:rPr lang="en-US" altLang="zh-CN" sz="2200" dirty="0">
                <a:latin typeface="Courier New" pitchFamily="49" charset="0"/>
                <a:cs typeface="Courier New" pitchFamily="49" charset="0"/>
              </a:rPr>
              <a:t>	…</a:t>
            </a:r>
          </a:p>
          <a:p>
            <a:pPr lvl="1" eaLnBrk="0" hangingPunct="0">
              <a:defRPr/>
            </a:pPr>
            <a:r>
              <a:rPr lang="en-US" altLang="zh-CN" sz="2200" dirty="0">
                <a:latin typeface="Courier New" pitchFamily="49" charset="0"/>
                <a:cs typeface="Courier New" pitchFamily="49" charset="0"/>
              </a:rPr>
              <a:t>?&gt;</a:t>
            </a:r>
          </a:p>
          <a:p>
            <a:pPr lvl="1" eaLnBrk="0" hangingPunct="0">
              <a:defRPr/>
            </a:pPr>
            <a:endParaRPr lang="en-US" altLang="zh-CN" sz="2200" dirty="0">
              <a:latin typeface="Courier New" pitchFamily="49" charset="0"/>
              <a:cs typeface="Courier New" pitchFamily="49" charset="0"/>
            </a:endParaRPr>
          </a:p>
          <a:p>
            <a:pPr lvl="1" eaLnBrk="0" hangingPunct="0">
              <a:defRPr/>
            </a:pPr>
            <a:endParaRPr lang="en-US" altLang="zh-CN" sz="2200" dirty="0" smtClean="0">
              <a:latin typeface="Courier New" pitchFamily="49" charset="0"/>
              <a:cs typeface="Courier New" pitchFamily="49" charset="0"/>
            </a:endParaRPr>
          </a:p>
          <a:p>
            <a:pPr lvl="1" eaLnBrk="0" hangingPunct="0">
              <a:defRPr/>
            </a:pPr>
            <a:r>
              <a:rPr lang="en-US" altLang="zh-CN" sz="2200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altLang="zh-CN" sz="2200" dirty="0">
                <a:latin typeface="Courier New" pitchFamily="49" charset="0"/>
                <a:cs typeface="Courier New" pitchFamily="49" charset="0"/>
              </a:rPr>
              <a:t>form action="form.php" method="post"&gt;</a:t>
            </a:r>
          </a:p>
          <a:p>
            <a:pPr lvl="1" eaLnBrk="0" hangingPunct="0">
              <a:defRPr/>
            </a:pPr>
            <a:r>
              <a:rPr lang="en-US" altLang="zh-CN" sz="2200" dirty="0">
                <a:latin typeface="Courier New" pitchFamily="49" charset="0"/>
                <a:cs typeface="Courier New" pitchFamily="49" charset="0"/>
              </a:rPr>
              <a:t>    &lt;input type=“text" name=“</a:t>
            </a:r>
            <a:r>
              <a:rPr lang="en-US" altLang="zh-CN" sz="2200" dirty="0" err="1">
                <a:latin typeface="Courier New" pitchFamily="49" charset="0"/>
                <a:cs typeface="Courier New" pitchFamily="49" charset="0"/>
              </a:rPr>
              <a:t>sterm</a:t>
            </a:r>
            <a:r>
              <a:rPr lang="en-US" altLang="zh-CN" sz="2200" dirty="0">
                <a:latin typeface="Courier New" pitchFamily="49" charset="0"/>
                <a:cs typeface="Courier New" pitchFamily="49" charset="0"/>
              </a:rPr>
              <a:t>" 							</a:t>
            </a:r>
            <a:r>
              <a:rPr lang="en-US" altLang="zh-CN" sz="22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value=“&lt;?= $term ?&gt;"&gt;</a:t>
            </a:r>
          </a:p>
          <a:p>
            <a:pPr lvl="1" eaLnBrk="0" hangingPunct="0">
              <a:defRPr/>
            </a:pPr>
            <a:r>
              <a:rPr lang="en-US" altLang="zh-CN" sz="2200" dirty="0">
                <a:latin typeface="Courier New" pitchFamily="49" charset="0"/>
                <a:cs typeface="Courier New" pitchFamily="49" charset="0"/>
              </a:rPr>
              <a:t>    </a:t>
            </a:r>
          </a:p>
          <a:p>
            <a:pPr lvl="1" eaLnBrk="0" hangingPunct="0">
              <a:defRPr/>
            </a:pPr>
            <a:r>
              <a:rPr lang="en-US" altLang="zh-CN" sz="2200" dirty="0">
                <a:latin typeface="Courier New" pitchFamily="49" charset="0"/>
                <a:cs typeface="Courier New" pitchFamily="49" charset="0"/>
              </a:rPr>
              <a:t>&lt;/form&gt;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990600" y="3581400"/>
            <a:ext cx="8153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381000"/>
            <a:ext cx="5105400" cy="868362"/>
          </a:xfrm>
        </p:spPr>
        <p:txBody>
          <a:bodyPr/>
          <a:lstStyle/>
          <a:p>
            <a:pPr algn="ctr"/>
            <a:r>
              <a:rPr lang="en-CA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What is PHP (cont’d)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71600" y="1600200"/>
            <a:ext cx="7239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en-CA" sz="2800" dirty="0"/>
              <a:t>Interpreted language, scripts are parsed at run-time rather than compiled beforehand</a:t>
            </a:r>
          </a:p>
          <a:p>
            <a:pPr marL="274320" indent="-274320" algn="just"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en-CA" sz="2800" dirty="0"/>
              <a:t>Executed on the server-side</a:t>
            </a:r>
          </a:p>
          <a:p>
            <a:pPr marL="274320" indent="-274320"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en-CA" sz="2800" dirty="0"/>
              <a:t>Source-code not visible by client</a:t>
            </a:r>
          </a:p>
          <a:p>
            <a:pPr marL="640080" lvl="1" indent="-246888">
              <a:buFont typeface="Wingdings" pitchFamily="2" charset="2"/>
              <a:buChar char="v"/>
              <a:defRPr/>
            </a:pPr>
            <a:r>
              <a:rPr lang="en-CA" sz="2800" dirty="0"/>
              <a:t>‘View Source’ in browsers does not display the PHP code</a:t>
            </a:r>
          </a:p>
          <a:p>
            <a:pPr marL="274320" indent="-274320"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en-CA" sz="2800" dirty="0"/>
              <a:t>Various built-in functions allow for fast development</a:t>
            </a:r>
          </a:p>
          <a:p>
            <a:pPr marL="274320" indent="-274320"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en-CA" sz="2800" dirty="0"/>
              <a:t>Compatible with many popular databases</a:t>
            </a:r>
            <a:endParaRPr lang="en-US" altLang="zh-CN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4965192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Advantages of PHP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24000" y="1752601"/>
            <a:ext cx="6781800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0"/>
              </a:spcBef>
              <a:spcAft>
                <a:spcPts val="1413"/>
              </a:spcAft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latin typeface="+mn-lt"/>
                <a:ea typeface="DejaVu Sans"/>
                <a:cs typeface="Lohit Hindi"/>
              </a:rPr>
              <a:t> Any changes to header or footer only require editing of  a  single file.</a:t>
            </a:r>
          </a:p>
          <a:p>
            <a:pPr algn="just">
              <a:spcBef>
                <a:spcPct val="0"/>
              </a:spcBef>
              <a:spcAft>
                <a:spcPts val="1413"/>
              </a:spcAft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latin typeface="+mn-lt"/>
                <a:ea typeface="DejaVu Sans"/>
                <a:cs typeface="Lohit Hindi"/>
              </a:rPr>
              <a:t> This reduces the amount of work necessary for  site maintenance and redesign. </a:t>
            </a:r>
          </a:p>
          <a:p>
            <a:pPr algn="just">
              <a:spcBef>
                <a:spcPct val="0"/>
              </a:spcBef>
              <a:spcAft>
                <a:spcPts val="1413"/>
              </a:spcAft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  <a:latin typeface="+mn-lt"/>
                <a:ea typeface="DejaVu Sans"/>
                <a:cs typeface="Lohit Hindi"/>
              </a:rPr>
              <a:t> Helps separate the content and design for easier maintenance</a:t>
            </a:r>
          </a:p>
          <a:p>
            <a:endParaRPr lang="en-US" sz="2000" dirty="0"/>
          </a:p>
        </p:txBody>
      </p:sp>
      <p:grpSp>
        <p:nvGrpSpPr>
          <p:cNvPr id="5" name="Group 30"/>
          <p:cNvGrpSpPr>
            <a:grpSpLocks/>
          </p:cNvGrpSpPr>
          <p:nvPr/>
        </p:nvGrpSpPr>
        <p:grpSpPr bwMode="auto">
          <a:xfrm>
            <a:off x="2667000" y="4114800"/>
            <a:ext cx="4724400" cy="2205014"/>
            <a:chOff x="1200" y="2304"/>
            <a:chExt cx="2976" cy="1680"/>
          </a:xfrm>
        </p:grpSpPr>
        <p:sp>
          <p:nvSpPr>
            <p:cNvPr id="6" name="Rectangle 11"/>
            <p:cNvSpPr>
              <a:spLocks noChangeArrowheads="1"/>
            </p:cNvSpPr>
            <p:nvPr/>
          </p:nvSpPr>
          <p:spPr bwMode="auto">
            <a:xfrm>
              <a:off x="1200" y="2832"/>
              <a:ext cx="480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pitchFamily="34" charset="0"/>
                </a:rPr>
                <a:t>Page 1</a:t>
              </a:r>
            </a:p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pitchFamily="34" charset="0"/>
                </a:rPr>
                <a:t>Content</a:t>
              </a:r>
            </a:p>
          </p:txBody>
        </p:sp>
        <p:sp>
          <p:nvSpPr>
            <p:cNvPr id="7" name="Rectangle 12"/>
            <p:cNvSpPr>
              <a:spLocks noChangeArrowheads="1"/>
            </p:cNvSpPr>
            <p:nvPr/>
          </p:nvSpPr>
          <p:spPr bwMode="auto">
            <a:xfrm>
              <a:off x="3696" y="2832"/>
              <a:ext cx="480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pitchFamily="34" charset="0"/>
                </a:rPr>
                <a:t>Page 5</a:t>
              </a:r>
            </a:p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pitchFamily="34" charset="0"/>
                </a:rPr>
                <a:t>Content</a:t>
              </a:r>
            </a:p>
          </p:txBody>
        </p:sp>
        <p:sp>
          <p:nvSpPr>
            <p:cNvPr id="8" name="Rectangle 13"/>
            <p:cNvSpPr>
              <a:spLocks noChangeArrowheads="1"/>
            </p:cNvSpPr>
            <p:nvPr/>
          </p:nvSpPr>
          <p:spPr bwMode="auto">
            <a:xfrm>
              <a:off x="2448" y="2832"/>
              <a:ext cx="480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 dirty="0">
                  <a:solidFill>
                    <a:srgbClr val="000000"/>
                  </a:solidFill>
                  <a:latin typeface="Arial" pitchFamily="34" charset="0"/>
                </a:rPr>
                <a:t>Page 3</a:t>
              </a:r>
            </a:p>
            <a:p>
              <a:pPr algn="ctr"/>
              <a:r>
                <a:rPr lang="en-US" sz="1400" b="1" dirty="0">
                  <a:solidFill>
                    <a:srgbClr val="000000"/>
                  </a:solidFill>
                  <a:latin typeface="Arial" pitchFamily="34" charset="0"/>
                </a:rPr>
                <a:t>Content</a:t>
              </a:r>
            </a:p>
          </p:txBody>
        </p:sp>
        <p:sp>
          <p:nvSpPr>
            <p:cNvPr id="9" name="Rectangle 14"/>
            <p:cNvSpPr>
              <a:spLocks noChangeArrowheads="1"/>
            </p:cNvSpPr>
            <p:nvPr/>
          </p:nvSpPr>
          <p:spPr bwMode="auto">
            <a:xfrm>
              <a:off x="1824" y="2832"/>
              <a:ext cx="480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pitchFamily="34" charset="0"/>
                </a:rPr>
                <a:t>Page 2</a:t>
              </a:r>
            </a:p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pitchFamily="34" charset="0"/>
                </a:rPr>
                <a:t>Content</a:t>
              </a:r>
            </a:p>
          </p:txBody>
        </p:sp>
        <p:sp>
          <p:nvSpPr>
            <p:cNvPr id="10" name="Rectangle 15"/>
            <p:cNvSpPr>
              <a:spLocks noChangeArrowheads="1"/>
            </p:cNvSpPr>
            <p:nvPr/>
          </p:nvSpPr>
          <p:spPr bwMode="auto">
            <a:xfrm>
              <a:off x="3072" y="2832"/>
              <a:ext cx="480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b="1" dirty="0">
                  <a:solidFill>
                    <a:srgbClr val="000000"/>
                  </a:solidFill>
                  <a:latin typeface="Arial" pitchFamily="34" charset="0"/>
                </a:rPr>
                <a:t>Page 4</a:t>
              </a:r>
            </a:p>
            <a:p>
              <a:pPr algn="ctr"/>
              <a:r>
                <a:rPr lang="en-US" sz="1400" b="1" dirty="0">
                  <a:solidFill>
                    <a:srgbClr val="000000"/>
                  </a:solidFill>
                  <a:latin typeface="Arial" pitchFamily="34" charset="0"/>
                </a:rPr>
                <a:t>Content</a:t>
              </a:r>
            </a:p>
          </p:txBody>
        </p:sp>
        <p:sp>
          <p:nvSpPr>
            <p:cNvPr id="11" name="Rectangle 17"/>
            <p:cNvSpPr>
              <a:spLocks noChangeArrowheads="1"/>
            </p:cNvSpPr>
            <p:nvPr/>
          </p:nvSpPr>
          <p:spPr bwMode="auto">
            <a:xfrm>
              <a:off x="2016" y="2304"/>
              <a:ext cx="1296" cy="24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>
                  <a:solidFill>
                    <a:srgbClr val="000000"/>
                  </a:solidFill>
                  <a:latin typeface="Arial" pitchFamily="34" charset="0"/>
                </a:rPr>
                <a:t>Header</a:t>
              </a:r>
            </a:p>
          </p:txBody>
        </p:sp>
        <p:sp>
          <p:nvSpPr>
            <p:cNvPr id="12" name="Rectangle 19"/>
            <p:cNvSpPr>
              <a:spLocks noChangeArrowheads="1"/>
            </p:cNvSpPr>
            <p:nvPr/>
          </p:nvSpPr>
          <p:spPr bwMode="auto">
            <a:xfrm>
              <a:off x="2064" y="3744"/>
              <a:ext cx="1296" cy="24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>
                  <a:solidFill>
                    <a:srgbClr val="000000"/>
                  </a:solidFill>
                  <a:latin typeface="Arial" pitchFamily="34" charset="0"/>
                </a:rPr>
                <a:t>Footer</a:t>
              </a:r>
            </a:p>
          </p:txBody>
        </p:sp>
        <p:cxnSp>
          <p:nvCxnSpPr>
            <p:cNvPr id="13" name="AutoShape 20"/>
            <p:cNvCxnSpPr>
              <a:cxnSpLocks noChangeShapeType="1"/>
              <a:stCxn id="6" idx="0"/>
              <a:endCxn id="11" idx="2"/>
            </p:cNvCxnSpPr>
            <p:nvPr/>
          </p:nvCxnSpPr>
          <p:spPr bwMode="auto">
            <a:xfrm flipV="1">
              <a:off x="1440" y="2544"/>
              <a:ext cx="1224" cy="2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AutoShape 21"/>
            <p:cNvCxnSpPr>
              <a:cxnSpLocks noChangeShapeType="1"/>
              <a:stCxn id="9" idx="0"/>
              <a:endCxn id="11" idx="2"/>
            </p:cNvCxnSpPr>
            <p:nvPr/>
          </p:nvCxnSpPr>
          <p:spPr bwMode="auto">
            <a:xfrm flipV="1">
              <a:off x="2064" y="2544"/>
              <a:ext cx="600" cy="2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" name="AutoShape 22"/>
            <p:cNvCxnSpPr>
              <a:cxnSpLocks noChangeShapeType="1"/>
              <a:stCxn id="8" idx="0"/>
              <a:endCxn id="11" idx="2"/>
            </p:cNvCxnSpPr>
            <p:nvPr/>
          </p:nvCxnSpPr>
          <p:spPr bwMode="auto">
            <a:xfrm flipH="1" flipV="1">
              <a:off x="2664" y="2544"/>
              <a:ext cx="24" cy="2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" name="AutoShape 23"/>
            <p:cNvCxnSpPr>
              <a:cxnSpLocks noChangeShapeType="1"/>
              <a:stCxn id="10" idx="0"/>
              <a:endCxn id="11" idx="2"/>
            </p:cNvCxnSpPr>
            <p:nvPr/>
          </p:nvCxnSpPr>
          <p:spPr bwMode="auto">
            <a:xfrm flipH="1" flipV="1">
              <a:off x="2664" y="2544"/>
              <a:ext cx="648" cy="2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" name="AutoShape 24"/>
            <p:cNvCxnSpPr>
              <a:cxnSpLocks noChangeShapeType="1"/>
              <a:stCxn id="7" idx="0"/>
              <a:endCxn id="11" idx="2"/>
            </p:cNvCxnSpPr>
            <p:nvPr/>
          </p:nvCxnSpPr>
          <p:spPr bwMode="auto">
            <a:xfrm flipH="1" flipV="1">
              <a:off x="2664" y="2544"/>
              <a:ext cx="1272" cy="2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" name="AutoShape 25"/>
            <p:cNvCxnSpPr>
              <a:cxnSpLocks noChangeShapeType="1"/>
              <a:stCxn id="6" idx="2"/>
              <a:endCxn id="12" idx="0"/>
            </p:cNvCxnSpPr>
            <p:nvPr/>
          </p:nvCxnSpPr>
          <p:spPr bwMode="auto">
            <a:xfrm>
              <a:off x="1440" y="3216"/>
              <a:ext cx="1272" cy="52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" name="AutoShape 26"/>
            <p:cNvCxnSpPr>
              <a:cxnSpLocks noChangeShapeType="1"/>
              <a:stCxn id="9" idx="2"/>
              <a:endCxn id="12" idx="0"/>
            </p:cNvCxnSpPr>
            <p:nvPr/>
          </p:nvCxnSpPr>
          <p:spPr bwMode="auto">
            <a:xfrm>
              <a:off x="2064" y="3216"/>
              <a:ext cx="648" cy="52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" name="AutoShape 27"/>
            <p:cNvCxnSpPr>
              <a:cxnSpLocks noChangeShapeType="1"/>
              <a:stCxn id="8" idx="2"/>
              <a:endCxn id="12" idx="0"/>
            </p:cNvCxnSpPr>
            <p:nvPr/>
          </p:nvCxnSpPr>
          <p:spPr bwMode="auto">
            <a:xfrm>
              <a:off x="2688" y="3216"/>
              <a:ext cx="24" cy="52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AutoShape 28"/>
            <p:cNvCxnSpPr>
              <a:cxnSpLocks noChangeShapeType="1"/>
              <a:stCxn id="10" idx="2"/>
              <a:endCxn id="12" idx="0"/>
            </p:cNvCxnSpPr>
            <p:nvPr/>
          </p:nvCxnSpPr>
          <p:spPr bwMode="auto">
            <a:xfrm flipH="1">
              <a:off x="2712" y="3216"/>
              <a:ext cx="600" cy="52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AutoShape 29"/>
            <p:cNvCxnSpPr>
              <a:cxnSpLocks noChangeShapeType="1"/>
              <a:stCxn id="7" idx="2"/>
              <a:endCxn id="12" idx="0"/>
            </p:cNvCxnSpPr>
            <p:nvPr/>
          </p:nvCxnSpPr>
          <p:spPr bwMode="auto">
            <a:xfrm flipH="1">
              <a:off x="2712" y="3216"/>
              <a:ext cx="1224" cy="52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4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How PHP code looks?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52600" y="1676401"/>
            <a:ext cx="66294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en-CA" sz="2800" dirty="0"/>
              <a:t>Structurally similar to C/C++</a:t>
            </a:r>
          </a:p>
          <a:p>
            <a:pPr marL="274320" indent="-274320"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en-CA" sz="2800" dirty="0"/>
              <a:t>Supports procedural and object-oriented paradigm (</a:t>
            </a:r>
            <a:r>
              <a:rPr lang="en-CA" sz="2800" dirty="0" smtClean="0"/>
              <a:t>to some </a:t>
            </a:r>
            <a:r>
              <a:rPr lang="en-CA" sz="2800" dirty="0"/>
              <a:t>degree)</a:t>
            </a:r>
          </a:p>
          <a:p>
            <a:pPr marL="274320" indent="-274320"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en-CA" sz="2800" dirty="0"/>
              <a:t>All PHP statements end with a semi-colon</a:t>
            </a:r>
          </a:p>
          <a:p>
            <a:pPr marL="274320" indent="-274320"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en-CA" sz="2800" dirty="0"/>
              <a:t>Each PHP script must be enclosed in the reserved PHP tag</a:t>
            </a:r>
            <a:endParaRPr lang="en-US" altLang="zh-CN" sz="2800" dirty="0"/>
          </a:p>
          <a:p>
            <a:endParaRPr lang="en-US" sz="2800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572000" y="4419600"/>
            <a:ext cx="1676400" cy="1754326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CA" b="1" i="1" dirty="0">
                <a:latin typeface="Courier New" pitchFamily="49" charset="0"/>
              </a:rPr>
              <a:t>&lt;?</a:t>
            </a:r>
            <a:r>
              <a:rPr lang="en-CA" b="1" i="1" dirty="0" smtClean="0">
                <a:latin typeface="Courier New" pitchFamily="49" charset="0"/>
              </a:rPr>
              <a:t>php</a:t>
            </a:r>
          </a:p>
          <a:p>
            <a:endParaRPr lang="en-CA" b="1" i="1" dirty="0">
              <a:latin typeface="Courier New" pitchFamily="49" charset="0"/>
            </a:endParaRPr>
          </a:p>
          <a:p>
            <a:r>
              <a:rPr lang="en-CA" b="1" i="1" dirty="0" smtClean="0">
                <a:latin typeface="Courier New" pitchFamily="49" charset="0"/>
              </a:rPr>
              <a:t>echo”hello world!”;</a:t>
            </a:r>
          </a:p>
          <a:p>
            <a:endParaRPr lang="en-CA" b="1" i="1" dirty="0" smtClean="0">
              <a:latin typeface="Courier New" pitchFamily="49" charset="0"/>
            </a:endParaRPr>
          </a:p>
          <a:p>
            <a:r>
              <a:rPr lang="en-CA" b="1" i="1" dirty="0" smtClean="0">
                <a:latin typeface="Courier New" pitchFamily="49" charset="0"/>
              </a:rPr>
              <a:t>?&gt;</a:t>
            </a:r>
            <a:endParaRPr lang="en-US" altLang="zh-CN" b="1" i="1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0" y="228600"/>
            <a:ext cx="3962400" cy="1143000"/>
          </a:xfrm>
        </p:spPr>
        <p:txBody>
          <a:bodyPr/>
          <a:lstStyle/>
          <a:p>
            <a:r>
              <a:rPr lang="en-CA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PHP Comments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05000" y="1600200"/>
            <a:ext cx="6477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CA" dirty="0" smtClean="0"/>
              <a:t>  </a:t>
            </a:r>
            <a:r>
              <a:rPr lang="en-CA" sz="2800" dirty="0" smtClean="0"/>
              <a:t>Standard C, C++, and shell comment symbols</a:t>
            </a:r>
            <a:r>
              <a:rPr lang="en-US" sz="2800" dirty="0" smtClean="0"/>
              <a:t>.</a:t>
            </a:r>
            <a:endParaRPr lang="en-US" altLang="zh-CN" sz="2800" dirty="0" smtClean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133600" y="2895600"/>
            <a:ext cx="5975350" cy="2031325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CA" b="1" i="1" dirty="0">
                <a:latin typeface="Courier New" pitchFamily="49" charset="0"/>
              </a:rPr>
              <a:t>// C++ and Java-style comment</a:t>
            </a:r>
          </a:p>
          <a:p>
            <a:endParaRPr lang="en-CA" b="1" i="1" dirty="0">
              <a:latin typeface="Courier New" pitchFamily="49" charset="0"/>
            </a:endParaRPr>
          </a:p>
          <a:p>
            <a:r>
              <a:rPr lang="en-CA" b="1" i="1" dirty="0">
                <a:latin typeface="Courier New" pitchFamily="49" charset="0"/>
              </a:rPr>
              <a:t># Shell-style comments</a:t>
            </a:r>
          </a:p>
          <a:p>
            <a:endParaRPr lang="en-CA" b="1" i="1" dirty="0">
              <a:latin typeface="Courier New" pitchFamily="49" charset="0"/>
            </a:endParaRPr>
          </a:p>
          <a:p>
            <a:r>
              <a:rPr lang="en-CA" b="1" i="1" dirty="0">
                <a:latin typeface="Courier New" pitchFamily="49" charset="0"/>
              </a:rPr>
              <a:t>/* C-style comments</a:t>
            </a:r>
          </a:p>
          <a:p>
            <a:r>
              <a:rPr lang="en-CA" b="1" i="1" dirty="0">
                <a:latin typeface="Courier New" pitchFamily="49" charset="0"/>
              </a:rPr>
              <a:t>     These can span multiple lines */</a:t>
            </a:r>
          </a:p>
          <a:p>
            <a:endParaRPr lang="zh-CN" altLang="en-US" i="1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304800"/>
            <a:ext cx="3364992" cy="1143000"/>
          </a:xfrm>
        </p:spPr>
        <p:txBody>
          <a:bodyPr/>
          <a:lstStyle/>
          <a:p>
            <a:r>
              <a:rPr lang="en-US" dirty="0" smtClean="0"/>
              <a:t>PHP  Variables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28800" y="1524000"/>
            <a:ext cx="6705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lnSpc>
                <a:spcPct val="90000"/>
              </a:lnSpc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en-CA" sz="2800" dirty="0" smtClean="0"/>
              <a:t> PHP </a:t>
            </a:r>
            <a:r>
              <a:rPr lang="en-CA" sz="2800" dirty="0"/>
              <a:t>variables must begin with a </a:t>
            </a:r>
            <a:r>
              <a:rPr lang="en-CA" sz="2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“$”</a:t>
            </a:r>
            <a:r>
              <a:rPr lang="en-CA" sz="2800" dirty="0"/>
              <a:t> sign</a:t>
            </a:r>
          </a:p>
          <a:p>
            <a:pPr marL="274320" indent="-274320">
              <a:lnSpc>
                <a:spcPct val="90000"/>
              </a:lnSpc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en-CA" sz="2800" dirty="0" smtClean="0"/>
              <a:t> Case-sensitive </a:t>
            </a:r>
            <a:r>
              <a:rPr lang="en-CA" sz="2800" b="1" dirty="0">
                <a:latin typeface="Courier New" pitchFamily="49" charset="0"/>
                <a:cs typeface="Courier New" pitchFamily="49" charset="0"/>
              </a:rPr>
              <a:t>($</a:t>
            </a:r>
            <a:r>
              <a:rPr lang="en-CA" sz="2800" b="1" dirty="0" err="1">
                <a:latin typeface="Courier New" pitchFamily="49" charset="0"/>
                <a:cs typeface="Courier New" pitchFamily="49" charset="0"/>
              </a:rPr>
              <a:t>Foo</a:t>
            </a:r>
            <a:r>
              <a:rPr lang="en-CA" sz="2800" b="1" dirty="0">
                <a:latin typeface="Courier New" pitchFamily="49" charset="0"/>
                <a:cs typeface="Courier New" pitchFamily="49" charset="0"/>
              </a:rPr>
              <a:t> $</a:t>
            </a:r>
            <a:r>
              <a:rPr lang="en-CA" sz="2800" b="1" dirty="0" err="1">
                <a:latin typeface="Courier New" pitchFamily="49" charset="0"/>
                <a:cs typeface="Courier New" pitchFamily="49" charset="0"/>
              </a:rPr>
              <a:t>foo</a:t>
            </a:r>
            <a:r>
              <a:rPr lang="en-CA" sz="2800" b="1" dirty="0">
                <a:latin typeface="Courier New" pitchFamily="49" charset="0"/>
                <a:cs typeface="Courier New" pitchFamily="49" charset="0"/>
              </a:rPr>
              <a:t> $</a:t>
            </a:r>
            <a:r>
              <a:rPr lang="en-CA" sz="2800" b="1" dirty="0" err="1">
                <a:latin typeface="Courier New" pitchFamily="49" charset="0"/>
                <a:cs typeface="Courier New" pitchFamily="49" charset="0"/>
              </a:rPr>
              <a:t>fOo</a:t>
            </a:r>
            <a:r>
              <a:rPr lang="en-CA" sz="2800" dirty="0"/>
              <a:t>)</a:t>
            </a:r>
          </a:p>
          <a:p>
            <a:pPr marL="274320" indent="-274320">
              <a:lnSpc>
                <a:spcPct val="90000"/>
              </a:lnSpc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en-CA" sz="2800" dirty="0" smtClean="0"/>
              <a:t> Global </a:t>
            </a:r>
            <a:r>
              <a:rPr lang="en-CA" sz="2800" dirty="0"/>
              <a:t>and locally-scoped variables</a:t>
            </a:r>
          </a:p>
          <a:p>
            <a:pPr marL="640080" lvl="1" indent="-246888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en-CA" sz="2800" dirty="0" smtClean="0"/>
              <a:t> Global </a:t>
            </a:r>
            <a:r>
              <a:rPr lang="en-CA" sz="2800" dirty="0"/>
              <a:t>variables can be used anywhere</a:t>
            </a:r>
          </a:p>
          <a:p>
            <a:pPr marL="640080" lvl="1" indent="-246888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en-CA" sz="2800" dirty="0" smtClean="0"/>
              <a:t> Local </a:t>
            </a:r>
            <a:r>
              <a:rPr lang="en-CA" sz="2800" dirty="0"/>
              <a:t>variables restricted to a function </a:t>
            </a:r>
            <a:r>
              <a:rPr lang="en-CA" sz="2800" dirty="0" smtClean="0"/>
              <a:t>	or </a:t>
            </a:r>
            <a:r>
              <a:rPr lang="en-CA" sz="2800" dirty="0"/>
              <a:t>class</a:t>
            </a:r>
          </a:p>
          <a:p>
            <a:pPr marL="274320" indent="-274320">
              <a:lnSpc>
                <a:spcPct val="90000"/>
              </a:lnSpc>
              <a:buClr>
                <a:schemeClr val="accent3"/>
              </a:buClr>
              <a:buFont typeface="Wingdings" pitchFamily="2" charset="2"/>
              <a:buChar char="v"/>
              <a:defRPr/>
            </a:pPr>
            <a:r>
              <a:rPr lang="en-CA" sz="2800" dirty="0" smtClean="0"/>
              <a:t> Certain </a:t>
            </a:r>
            <a:r>
              <a:rPr lang="en-CA" sz="2800" dirty="0"/>
              <a:t>variable names reserved by PHP</a:t>
            </a:r>
          </a:p>
          <a:p>
            <a:pPr marL="640080" lvl="1" indent="-246888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en-CA" sz="2800" dirty="0" smtClean="0"/>
              <a:t> Form </a:t>
            </a:r>
            <a:r>
              <a:rPr lang="en-CA" sz="2800" dirty="0"/>
              <a:t>variables (</a:t>
            </a:r>
            <a:r>
              <a:rPr lang="en-CA" sz="2800" b="1" dirty="0">
                <a:latin typeface="Courier New" pitchFamily="49" charset="0"/>
                <a:cs typeface="Courier New" pitchFamily="49" charset="0"/>
              </a:rPr>
              <a:t>$_POST, $_GET</a:t>
            </a:r>
            <a:r>
              <a:rPr lang="en-CA" sz="2800" dirty="0"/>
              <a:t>)</a:t>
            </a:r>
          </a:p>
          <a:p>
            <a:pPr marL="640080" lvl="1" indent="-246888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en-CA" sz="2800" dirty="0" smtClean="0"/>
              <a:t> Server </a:t>
            </a:r>
            <a:r>
              <a:rPr lang="en-CA" sz="2800" dirty="0"/>
              <a:t>variables </a:t>
            </a:r>
            <a:r>
              <a:rPr lang="en-CA" sz="2800" b="1" dirty="0">
                <a:latin typeface="Courier New" pitchFamily="49" charset="0"/>
                <a:cs typeface="Courier New" pitchFamily="49" charset="0"/>
              </a:rPr>
              <a:t>($_SERVER</a:t>
            </a:r>
            <a:r>
              <a:rPr lang="en-CA" sz="2800" dirty="0"/>
              <a:t>)</a:t>
            </a:r>
          </a:p>
          <a:p>
            <a:pPr marL="640080" lvl="1" indent="-246888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en-CA" sz="2800" dirty="0" smtClean="0"/>
              <a:t> Etc</a:t>
            </a:r>
            <a:r>
              <a:rPr lang="en-CA" sz="2800" dirty="0"/>
              <a:t>.</a:t>
            </a:r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457200"/>
            <a:ext cx="4355592" cy="914400"/>
          </a:xfrm>
        </p:spPr>
        <p:txBody>
          <a:bodyPr/>
          <a:lstStyle/>
          <a:p>
            <a:r>
              <a:rPr lang="en-US" dirty="0" smtClean="0"/>
              <a:t>Usage of Variables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447800" y="1828800"/>
            <a:ext cx="6934200" cy="2031325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b="1" i="1" dirty="0">
                <a:latin typeface="Courier New" pitchFamily="49" charset="0"/>
              </a:rPr>
              <a:t>&lt;?php</a:t>
            </a:r>
          </a:p>
          <a:p>
            <a:r>
              <a:rPr lang="en-US" altLang="zh-CN" b="1" i="1" dirty="0">
                <a:latin typeface="Courier New" pitchFamily="49" charset="0"/>
              </a:rPr>
              <a:t>$foo = 25;		// Numerical variable</a:t>
            </a:r>
            <a:br>
              <a:rPr lang="en-US" altLang="zh-CN" b="1" i="1" dirty="0">
                <a:latin typeface="Courier New" pitchFamily="49" charset="0"/>
              </a:rPr>
            </a:br>
            <a:r>
              <a:rPr lang="en-US" altLang="zh-CN" b="1" i="1" dirty="0">
                <a:latin typeface="Courier New" pitchFamily="49" charset="0"/>
              </a:rPr>
              <a:t>$bar = “Hello”;	// String variable</a:t>
            </a:r>
          </a:p>
          <a:p>
            <a:endParaRPr lang="en-US" altLang="zh-CN" b="1" i="1" dirty="0">
              <a:latin typeface="Courier New" pitchFamily="49" charset="0"/>
            </a:endParaRPr>
          </a:p>
          <a:p>
            <a:r>
              <a:rPr lang="en-US" altLang="zh-CN" b="1" i="1" dirty="0">
                <a:latin typeface="Courier New" pitchFamily="49" charset="0"/>
              </a:rPr>
              <a:t>$foo = ($foo * 7);	// Multiplies foo by 7</a:t>
            </a:r>
            <a:br>
              <a:rPr lang="en-US" altLang="zh-CN" b="1" i="1" dirty="0">
                <a:latin typeface="Courier New" pitchFamily="49" charset="0"/>
              </a:rPr>
            </a:br>
            <a:r>
              <a:rPr lang="en-US" altLang="zh-CN" b="1" i="1" dirty="0">
                <a:latin typeface="Courier New" pitchFamily="49" charset="0"/>
              </a:rPr>
              <a:t>$bar = ($bar * 7);	// Invalid expression </a:t>
            </a:r>
          </a:p>
          <a:p>
            <a:r>
              <a:rPr lang="en-US" altLang="zh-CN" b="1" i="1" dirty="0">
                <a:latin typeface="Courier New" pitchFamily="49" charset="0"/>
              </a:rPr>
              <a:t>?&gt;</a:t>
            </a:r>
            <a:r>
              <a:rPr lang="en-US" altLang="zh-CN" dirty="0">
                <a:latin typeface="Courier New" pitchFamily="49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1151</TotalTime>
  <Words>1220</Words>
  <Application>Microsoft Office PowerPoint</Application>
  <PresentationFormat>On-screen Show (4:3)</PresentationFormat>
  <Paragraphs>321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51" baseType="lpstr">
      <vt:lpstr>微軟正黑體</vt:lpstr>
      <vt:lpstr>MS PGothic</vt:lpstr>
      <vt:lpstr>Arial</vt:lpstr>
      <vt:lpstr>Calibri</vt:lpstr>
      <vt:lpstr>Courier New</vt:lpstr>
      <vt:lpstr>DejaVu Sans</vt:lpstr>
      <vt:lpstr>Gill Sans MT</vt:lpstr>
      <vt:lpstr>Lohit Hindi</vt:lpstr>
      <vt:lpstr>华文中宋</vt:lpstr>
      <vt:lpstr>Times New Roman</vt:lpstr>
      <vt:lpstr>Verdana</vt:lpstr>
      <vt:lpstr>Wingdings</vt:lpstr>
      <vt:lpstr>Wingdings 2</vt:lpstr>
      <vt:lpstr>Solstice</vt:lpstr>
      <vt:lpstr>PowerPoint Presentation</vt:lpstr>
      <vt:lpstr>PowerPoint Presentation</vt:lpstr>
      <vt:lpstr>What is PHP?</vt:lpstr>
      <vt:lpstr>What is PHP (cont’d)</vt:lpstr>
      <vt:lpstr>Advantages of PHP</vt:lpstr>
      <vt:lpstr>How PHP code looks?</vt:lpstr>
      <vt:lpstr>PHP Comments</vt:lpstr>
      <vt:lpstr>PHP  Variables</vt:lpstr>
      <vt:lpstr>Usage of Variables</vt:lpstr>
      <vt:lpstr>Echo Command</vt:lpstr>
      <vt:lpstr>Examples of Echo Command</vt:lpstr>
      <vt:lpstr> Operators </vt:lpstr>
      <vt:lpstr>Concatenation</vt:lpstr>
      <vt:lpstr>Character Escaping</vt:lpstr>
      <vt:lpstr>Control Structures in PHP</vt:lpstr>
      <vt:lpstr> PHP Control Structures </vt:lpstr>
      <vt:lpstr> PHP Control Structures </vt:lpstr>
      <vt:lpstr>Loops</vt:lpstr>
      <vt:lpstr>Loops</vt:lpstr>
      <vt:lpstr>Loops</vt:lpstr>
      <vt:lpstr>Loops</vt:lpstr>
      <vt:lpstr>Arrays</vt:lpstr>
      <vt:lpstr>Arrays</vt:lpstr>
      <vt:lpstr>Arrays</vt:lpstr>
      <vt:lpstr>Arrays</vt:lpstr>
      <vt:lpstr>Arrays</vt:lpstr>
      <vt:lpstr>Arrays</vt:lpstr>
      <vt:lpstr>Arrays</vt:lpstr>
      <vt:lpstr>Arrays</vt:lpstr>
      <vt:lpstr>Date Display</vt:lpstr>
      <vt:lpstr>Month, Day &amp; Date Format Symbols</vt:lpstr>
      <vt:lpstr>Functions in PHP</vt:lpstr>
      <vt:lpstr>Functions example</vt:lpstr>
      <vt:lpstr>Include Files</vt:lpstr>
      <vt:lpstr>Include Files</vt:lpstr>
      <vt:lpstr> PHP - Forms </vt:lpstr>
      <vt:lpstr> PHP – Forms (Contd..)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PHP?</dc:title>
  <dc:creator>Admin</dc:creator>
  <cp:lastModifiedBy>Sisoft-PC3</cp:lastModifiedBy>
  <cp:revision>33</cp:revision>
  <dcterms:created xsi:type="dcterms:W3CDTF">2019-06-13T11:06:38Z</dcterms:created>
  <dcterms:modified xsi:type="dcterms:W3CDTF">2019-11-11T09:04:21Z</dcterms:modified>
</cp:coreProperties>
</file>