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2" r:id="rId2"/>
    <p:sldId id="333" r:id="rId3"/>
    <p:sldId id="306" r:id="rId4"/>
    <p:sldId id="334" r:id="rId5"/>
    <p:sldId id="335" r:id="rId6"/>
    <p:sldId id="336" r:id="rId7"/>
    <p:sldId id="337" r:id="rId8"/>
    <p:sldId id="338" r:id="rId9"/>
    <p:sldId id="298" r:id="rId10"/>
    <p:sldId id="314" r:id="rId11"/>
    <p:sldId id="315" r:id="rId12"/>
    <p:sldId id="275" r:id="rId13"/>
    <p:sldId id="300" r:id="rId14"/>
    <p:sldId id="316" r:id="rId15"/>
    <p:sldId id="297" r:id="rId16"/>
    <p:sldId id="280" r:id="rId17"/>
    <p:sldId id="340" r:id="rId18"/>
    <p:sldId id="339" r:id="rId19"/>
    <p:sldId id="301" r:id="rId20"/>
    <p:sldId id="302" r:id="rId21"/>
    <p:sldId id="303" r:id="rId22"/>
    <p:sldId id="304" r:id="rId23"/>
    <p:sldId id="281" r:id="rId24"/>
    <p:sldId id="305" r:id="rId25"/>
    <p:sldId id="293" r:id="rId26"/>
    <p:sldId id="332" r:id="rId27"/>
    <p:sldId id="317" r:id="rId28"/>
    <p:sldId id="318" r:id="rId29"/>
    <p:sldId id="319" r:id="rId30"/>
    <p:sldId id="320" r:id="rId31"/>
    <p:sldId id="321" r:id="rId32"/>
    <p:sldId id="322" r:id="rId33"/>
    <p:sldId id="323" r:id="rId34"/>
    <p:sldId id="324" r:id="rId35"/>
    <p:sldId id="325" r:id="rId36"/>
    <p:sldId id="326" r:id="rId37"/>
    <p:sldId id="327" r:id="rId38"/>
    <p:sldId id="328" r:id="rId39"/>
    <p:sldId id="329" r:id="rId40"/>
    <p:sldId id="330" r:id="rId41"/>
    <p:sldId id="331"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1" d="100"/>
          <a:sy n="81" d="100"/>
        </p:scale>
        <p:origin x="-1544" y="-71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40AE86-BB12-45D8-8F4A-2AAE139C8B4F}" type="datetimeFigureOut">
              <a:rPr lang="en-IN" smtClean="0"/>
              <a:pPr/>
              <a:t>28/08/16</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13915F-2BE5-468B-B1E7-1B3C0DC76659}" type="slidenum">
              <a:rPr lang="en-IN" smtClean="0"/>
              <a:pPr/>
              <a:t>‹#›</a:t>
            </a:fld>
            <a:endParaRPr lang="en-IN"/>
          </a:p>
        </p:txBody>
      </p:sp>
    </p:spTree>
    <p:extLst>
      <p:ext uri="{BB962C8B-B14F-4D97-AF65-F5344CB8AC3E}">
        <p14:creationId xmlns:p14="http://schemas.microsoft.com/office/powerpoint/2010/main" val="19433820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1</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29</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31</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32</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33</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34</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37</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38</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39</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40</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41</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C713915F-2BE5-468B-B1E7-1B3C0DC76659}" type="slidenum">
              <a:rPr lang="en-IN" smtClean="0"/>
              <a:pPr/>
              <a:t>3</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12</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16</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18</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23</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25</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27</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a:p>
        </p:txBody>
      </p:sp>
      <p:sp>
        <p:nvSpPr>
          <p:cNvPr id="4" name="Slide Number Placeholder 3"/>
          <p:cNvSpPr>
            <a:spLocks noGrp="1"/>
          </p:cNvSpPr>
          <p:nvPr>
            <p:ph type="sldNum" sz="quarter" idx="10"/>
          </p:nvPr>
        </p:nvSpPr>
        <p:spPr/>
        <p:txBody>
          <a:bodyPr/>
          <a:lstStyle/>
          <a:p>
            <a:fld id="{C713915F-2BE5-468B-B1E7-1B3C0DC76659}" type="slidenum">
              <a:rPr lang="en-IN" smtClean="0"/>
              <a:pPr/>
              <a:t>28</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9" descr="C:\Users\Prabhat Shukla\Desktop\sis\sis1.jpg"/>
          <p:cNvPicPr>
            <a:picLocks noChangeAspect="1" noChangeArrowheads="1"/>
          </p:cNvPicPr>
          <p:nvPr userDrawn="1"/>
        </p:nvPicPr>
        <p:blipFill>
          <a:blip r:embed="rId13" cstate="print"/>
          <a:srcRect/>
          <a:stretch>
            <a:fillRect/>
          </a:stretch>
        </p:blipFill>
        <p:spPr bwMode="auto">
          <a:xfrm>
            <a:off x="8202613" y="0"/>
            <a:ext cx="941387" cy="914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sisoft.in/" TargetMode="External"/><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library/ios/documentation/UIKit/Reference/UIViewController_Class/index.html" TargetMode="External"/><Relationship Id="rId3" Type="http://schemas.openxmlformats.org/officeDocument/2006/relationships/hyperlink" Target="https://developer.apple.com/library/ios/documentation/UIKit/Reference/UINavigationItem_Class/index.html"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library/ios/documentation/UIKit/Reference/UINavigationController_Clas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developer.apple.com/library/ios/documentation/UIKit/Reference/UISplitViewController_class/index.html" TargetMode="External"/><Relationship Id="rId3" Type="http://schemas.openxmlformats.org/officeDocument/2006/relationships/image" Target="../media/image1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developer.apple.com/library/ios/documentation/UIKit/Reference/UIPopoverController_class/index.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hyperlink" Target="https://developer.apple.com/library/ios/featuredarticles/ViewControllerPGforiPhoneOS/AboutViewControllers/AboutViewControllers.html" TargetMode="External"/><Relationship Id="rId4" Type="http://schemas.openxmlformats.org/officeDocument/2006/relationships/hyperlink" Target="https://developer.apple.com/library/ios/documentation/userexperience/conceptual/TableView_iPhone/AboutTableViewsiPhone/AboutTableViewsiPhone.html" TargetMode="External"/><Relationship Id="rId5" Type="http://schemas.openxmlformats.org/officeDocument/2006/relationships/hyperlink" Target="https://developer.apple.com/library/ios/documentation/WindowsViews/Conceptual/ViewControllerCatalog/Chapters/TabBarControllers.html"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eveloper.apple.com/library/ios/documentation/UIKit/Reference/UINavigationItem_Class/index.html" TargetMode="External"/><Relationship Id="rId3" Type="http://schemas.openxmlformats.org/officeDocument/2006/relationships/hyperlink" Target="https://developer.apple.com/library/ios/documentation/UIKit/Reference/UIBarButtonItem_Class/index.html"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tr1.cbsistatic.com/hub/i/2015/05/07/6137ce87-f49a-11e4-940f-14feb5cc3d2a/aprime_katner_view_controllers.png" TargetMode="External"/><Relationship Id="rId3" Type="http://schemas.openxmlformats.org/officeDocument/2006/relationships/image" Target="../media/image2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3.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iOS-Logo.png"/>
          <p:cNvPicPr>
            <a:picLocks noChangeAspect="1"/>
          </p:cNvPicPr>
          <p:nvPr/>
        </p:nvPicPr>
        <p:blipFill>
          <a:blip r:embed="rId3" cstate="print"/>
          <a:srcRect/>
          <a:stretch>
            <a:fillRect/>
          </a:stretch>
        </p:blipFill>
        <p:spPr bwMode="auto">
          <a:xfrm>
            <a:off x="76200" y="76200"/>
            <a:ext cx="1371600" cy="838200"/>
          </a:xfrm>
          <a:prstGeom prst="rect">
            <a:avLst/>
          </a:prstGeom>
          <a:noFill/>
          <a:ln w="9525">
            <a:noFill/>
            <a:miter lim="800000"/>
            <a:headEnd/>
            <a:tailEnd/>
          </a:ln>
        </p:spPr>
      </p:pic>
      <p:sp>
        <p:nvSpPr>
          <p:cNvPr id="6" name="AutoShape 2"/>
          <p:cNvSpPr txBox="1">
            <a:spLocks noChangeAspect="1" noChangeArrowheads="1"/>
          </p:cNvSpPr>
          <p:nvPr/>
        </p:nvSpPr>
        <p:spPr bwMode="auto">
          <a:xfrm>
            <a:off x="609600" y="1524000"/>
            <a:ext cx="8001000" cy="3352800"/>
          </a:xfrm>
          <a:prstGeom prst="rect">
            <a:avLst/>
          </a:prstGeom>
          <a:noFill/>
          <a:ln w="9525">
            <a:noFill/>
            <a:miter lim="800000"/>
            <a:headEnd/>
            <a:tailEnd/>
          </a:ln>
        </p:spPr>
        <p:txBody>
          <a:bodyPr anchor="ctr">
            <a:prstTxWarp prst="textNoShape">
              <a:avLst/>
            </a:prstTxWarp>
            <a:normAutofit/>
          </a:bodyPr>
          <a:lstStyle/>
          <a:p>
            <a:pPr algn="ctr" eaLnBrk="1" hangingPunct="1">
              <a:defRPr/>
            </a:pPr>
            <a:r>
              <a:rPr lang="en-US" sz="4900">
                <a:solidFill>
                  <a:srgbClr val="0070C0"/>
                </a:solidFill>
                <a:effectLst>
                  <a:outerShdw blurRad="38100" dist="38100" dir="2700000" algn="tl">
                    <a:srgbClr val="DDDDDD"/>
                  </a:outerShdw>
                </a:effectLst>
                <a:latin typeface="+mj-lt"/>
                <a:ea typeface="+mj-ea"/>
                <a:cs typeface="+mj-cs"/>
              </a:rPr>
              <a:t>View-Controller Family</a:t>
            </a:r>
            <a:endParaRPr lang="en-US" sz="4800">
              <a:solidFill>
                <a:srgbClr val="0070C0"/>
              </a:solidFill>
              <a:effectLst>
                <a:outerShdw blurRad="38100" dist="38100" dir="2700000" algn="tl">
                  <a:srgbClr val="DDDDDD"/>
                </a:outerShdw>
              </a:effectLst>
              <a:latin typeface="+mj-lt"/>
              <a:ea typeface="+mj-ea"/>
              <a:cs typeface="+mj-cs"/>
            </a:endParaRPr>
          </a:p>
        </p:txBody>
      </p:sp>
      <p:sp>
        <p:nvSpPr>
          <p:cNvPr id="7" name="AutoShape 2"/>
          <p:cNvSpPr txBox="1">
            <a:spLocks noChangeAspect="1" noChangeArrowheads="1"/>
          </p:cNvSpPr>
          <p:nvPr/>
        </p:nvSpPr>
        <p:spPr bwMode="auto">
          <a:xfrm>
            <a:off x="457200" y="5334000"/>
            <a:ext cx="8305800" cy="1143000"/>
          </a:xfrm>
          <a:prstGeom prst="rect">
            <a:avLst/>
          </a:prstGeom>
          <a:noFill/>
          <a:ln w="9525">
            <a:noFill/>
            <a:miter lim="800000"/>
            <a:headEnd/>
            <a:tailEnd/>
          </a:ln>
        </p:spPr>
        <p:txBody>
          <a:bodyPr anchor="ctr">
            <a:prstTxWarp prst="textNoShape">
              <a:avLst/>
            </a:prstTxWarp>
          </a:bodyPr>
          <a:lstStyle/>
          <a:p>
            <a:pPr algn="ctr">
              <a:lnSpc>
                <a:spcPct val="80000"/>
              </a:lnSpc>
              <a:defRPr/>
            </a:pPr>
            <a:r>
              <a:rPr lang="en-US" sz="2200">
                <a:solidFill>
                  <a:srgbClr val="0070C0"/>
                </a:solidFill>
                <a:effectLst>
                  <a:outerShdw blurRad="38100" dist="38100" dir="2700000" algn="tl">
                    <a:srgbClr val="DDDDDD"/>
                  </a:outerShdw>
                </a:effectLst>
                <a:latin typeface="Calibri" pitchFamily="-84" charset="0"/>
              </a:rPr>
              <a:t/>
            </a:r>
            <a:br>
              <a:rPr lang="en-US" sz="2200">
                <a:solidFill>
                  <a:srgbClr val="0070C0"/>
                </a:solidFill>
                <a:effectLst>
                  <a:outerShdw blurRad="38100" dist="38100" dir="2700000" algn="tl">
                    <a:srgbClr val="DDDDDD"/>
                  </a:outerShdw>
                </a:effectLst>
                <a:latin typeface="Calibri" pitchFamily="-84" charset="0"/>
              </a:rPr>
            </a:br>
            <a:r>
              <a:rPr lang="en-US" sz="2200">
                <a:solidFill>
                  <a:srgbClr val="0070C0"/>
                </a:solidFill>
                <a:effectLst>
                  <a:outerShdw blurRad="38100" dist="38100" dir="2700000" algn="tl">
                    <a:srgbClr val="DDDDDD"/>
                  </a:outerShdw>
                </a:effectLst>
                <a:latin typeface="Calibri" pitchFamily="-84" charset="0"/>
              </a:rPr>
              <a:t> Sisoft Technologies Pvt Ltd</a:t>
            </a:r>
          </a:p>
          <a:p>
            <a:pPr algn="ctr">
              <a:lnSpc>
                <a:spcPct val="80000"/>
              </a:lnSpc>
              <a:defRPr/>
            </a:pPr>
            <a:r>
              <a:rPr lang="en-US" sz="2200">
                <a:solidFill>
                  <a:srgbClr val="0070C0"/>
                </a:solidFill>
                <a:effectLst>
                  <a:outerShdw blurRad="38100" dist="38100" dir="2700000" algn="tl">
                    <a:srgbClr val="DDDDDD"/>
                  </a:outerShdw>
                </a:effectLst>
                <a:latin typeface="Calibri" pitchFamily="-84" charset="0"/>
              </a:rPr>
              <a:t>SRC E7, Shipra Riviera Bazar, Gyan Khand-3, Indirapuram, Ghaziabad</a:t>
            </a:r>
          </a:p>
          <a:p>
            <a:pPr algn="ctr">
              <a:lnSpc>
                <a:spcPct val="80000"/>
              </a:lnSpc>
              <a:defRPr/>
            </a:pPr>
            <a:r>
              <a:rPr lang="en-US" sz="2200">
                <a:solidFill>
                  <a:srgbClr val="0070C0"/>
                </a:solidFill>
                <a:effectLst>
                  <a:outerShdw blurRad="38100" dist="38100" dir="2700000" algn="tl">
                    <a:srgbClr val="DDDDDD"/>
                  </a:outerShdw>
                </a:effectLst>
                <a:latin typeface="Calibri" pitchFamily="-84" charset="0"/>
              </a:rPr>
              <a:t>Website: </a:t>
            </a:r>
            <a:r>
              <a:rPr lang="en-US" sz="2200">
                <a:solidFill>
                  <a:srgbClr val="0070C0"/>
                </a:solidFill>
                <a:effectLst>
                  <a:outerShdw blurRad="38100" dist="38100" dir="2700000" algn="tl">
                    <a:srgbClr val="DDDDDD"/>
                  </a:outerShdw>
                </a:effectLst>
                <a:latin typeface="Calibri" pitchFamily="-84" charset="0"/>
                <a:hlinkClick r:id="rId4"/>
              </a:rPr>
              <a:t>www.sisoft.in</a:t>
            </a:r>
            <a:r>
              <a:rPr lang="en-US" sz="2200">
                <a:solidFill>
                  <a:srgbClr val="0070C0"/>
                </a:solidFill>
                <a:effectLst>
                  <a:outerShdw blurRad="38100" dist="38100" dir="2700000" algn="tl">
                    <a:srgbClr val="DDDDDD"/>
                  </a:outerShdw>
                </a:effectLst>
                <a:latin typeface="Calibri" pitchFamily="-84" charset="0"/>
              </a:rPr>
              <a:t> Email:info@sisoft.in</a:t>
            </a:r>
          </a:p>
          <a:p>
            <a:pPr algn="ctr">
              <a:lnSpc>
                <a:spcPct val="80000"/>
              </a:lnSpc>
              <a:defRPr/>
            </a:pPr>
            <a:r>
              <a:rPr lang="en-US" sz="2200">
                <a:solidFill>
                  <a:srgbClr val="0070C0"/>
                </a:solidFill>
                <a:effectLst>
                  <a:outerShdw blurRad="38100" dist="38100" dir="2700000" algn="tl">
                    <a:srgbClr val="DDDDDD"/>
                  </a:outerShdw>
                </a:effectLst>
                <a:latin typeface="Calibri" pitchFamily="-84" charset="0"/>
              </a:rPr>
              <a:t>Phone: +91-9999-283-283</a:t>
            </a:r>
          </a:p>
          <a:p>
            <a:pPr algn="ctr">
              <a:lnSpc>
                <a:spcPct val="80000"/>
              </a:lnSpc>
              <a:defRPr/>
            </a:pPr>
            <a:endParaRPr lang="en-US" sz="2200">
              <a:solidFill>
                <a:srgbClr val="0070C0"/>
              </a:solidFill>
              <a:effectLst>
                <a:outerShdw blurRad="38100" dist="38100" dir="2700000" algn="tl">
                  <a:srgbClr val="DDDDDD"/>
                </a:outerShdw>
              </a:effectLst>
              <a:latin typeface="Calibri" pitchFamily="-84" charset="0"/>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8686800" cy="5760640"/>
          </a:xfrm>
        </p:spPr>
        <p:txBody>
          <a:bodyPr/>
          <a:lstStyle/>
          <a:p>
            <a:r>
              <a:rPr lang="en-IN" sz="2600" dirty="0" smtClean="0"/>
              <a:t>A navigation controller is a container view controller—that is, it embeds the content of other view controllers inside of itself. You access a navigation controller’s view from its </a:t>
            </a:r>
            <a:r>
              <a:rPr lang="en-IN" sz="2600" dirty="0" smtClean="0">
                <a:hlinkClick r:id="rId2"/>
              </a:rPr>
              <a:t>view</a:t>
            </a:r>
            <a:r>
              <a:rPr lang="en-IN" sz="2600" dirty="0" smtClean="0"/>
              <a:t> property. This view incorporates the navigation bar, an optional toolbar, and the content view corresponding to the topmost view controller</a:t>
            </a:r>
          </a:p>
          <a:p>
            <a:r>
              <a:rPr lang="en-IN" sz="2600" dirty="0" smtClean="0"/>
              <a:t>The navigation controller manages the creation, configuration, and display of the navigation bar and optional navigation toolbar. </a:t>
            </a:r>
          </a:p>
          <a:p>
            <a:r>
              <a:rPr lang="en-IN" sz="2600" dirty="0" smtClean="0"/>
              <a:t>A navigation controller builds the contents of the navigation bar dynamically using the navigation item objects (instances of the </a:t>
            </a:r>
            <a:r>
              <a:rPr lang="en-IN" sz="2600" dirty="0" err="1" smtClean="0">
                <a:hlinkClick r:id="rId3"/>
              </a:rPr>
              <a:t>UINavigationItem</a:t>
            </a:r>
            <a:r>
              <a:rPr lang="en-IN" sz="2600" dirty="0" smtClean="0"/>
              <a:t> class) associated with the view controllers on the navigation stack</a:t>
            </a:r>
          </a:p>
        </p:txBody>
      </p:sp>
      <p:sp>
        <p:nvSpPr>
          <p:cNvPr id="4" name="Title 1"/>
          <p:cNvSpPr>
            <a:spLocks noGrp="1"/>
          </p:cNvSpPr>
          <p:nvPr>
            <p:ph type="title"/>
          </p:nvPr>
        </p:nvSpPr>
        <p:spPr>
          <a:xfrm>
            <a:off x="179512" y="58614"/>
            <a:ext cx="8229600" cy="706090"/>
          </a:xfrm>
        </p:spPr>
        <p:txBody>
          <a:bodyPr/>
          <a:lstStyle/>
          <a:p>
            <a:r>
              <a:rPr lang="en-US" dirty="0" smtClean="0">
                <a:solidFill>
                  <a:srgbClr val="FF0000"/>
                </a:solidFill>
              </a:rPr>
              <a:t>Navigation Controller</a:t>
            </a:r>
            <a:endParaRPr lang="en-US" dirty="0">
              <a:solidFill>
                <a:srgbClr val="FF0000"/>
              </a:solidFill>
            </a:endParaRPr>
          </a:p>
        </p:txBody>
      </p:sp>
    </p:spTree>
    <p:extLst>
      <p:ext uri="{BB962C8B-B14F-4D97-AF65-F5344CB8AC3E}">
        <p14:creationId xmlns:p14="http://schemas.microsoft.com/office/powerpoint/2010/main" val="4814048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8686800" cy="5760640"/>
          </a:xfrm>
        </p:spPr>
        <p:txBody>
          <a:bodyPr/>
          <a:lstStyle/>
          <a:p>
            <a:r>
              <a:rPr lang="en-IN" sz="2400" dirty="0" smtClean="0"/>
              <a:t>A navigation controller object manages the currently displayed screens using the </a:t>
            </a:r>
            <a:r>
              <a:rPr lang="en-IN" sz="2400" b="1" dirty="0" smtClean="0"/>
              <a:t>navigation stack</a:t>
            </a:r>
            <a:r>
              <a:rPr lang="en-IN" sz="2400" dirty="0" smtClean="0"/>
              <a:t>, which is represented by an array of view controllers. The first view controller in the array corresponds to the root view controller. The last view controller in the array represents the view controller currently being displayed</a:t>
            </a:r>
          </a:p>
          <a:p>
            <a:r>
              <a:rPr lang="en-IN" sz="2400" dirty="0" smtClean="0"/>
              <a:t>To add a view controller to the top of the stack using the </a:t>
            </a:r>
            <a:r>
              <a:rPr lang="en-IN" sz="2400" dirty="0" err="1" smtClean="0">
                <a:hlinkClick r:id="rId2"/>
              </a:rPr>
              <a:t>pushViewController:animated</a:t>
            </a:r>
            <a:r>
              <a:rPr lang="en-IN" sz="2400" dirty="0" smtClean="0">
                <a:hlinkClick r:id="rId2"/>
              </a:rPr>
              <a:t>:</a:t>
            </a:r>
            <a:r>
              <a:rPr lang="en-IN" sz="2400" dirty="0" smtClean="0"/>
              <a:t> method</a:t>
            </a:r>
          </a:p>
          <a:p>
            <a:r>
              <a:rPr lang="en-IN" sz="2400" dirty="0" smtClean="0"/>
              <a:t>To remove a view controller from the stack programmatically, you call the </a:t>
            </a:r>
            <a:r>
              <a:rPr lang="en-IN" sz="2400" dirty="0" err="1" smtClean="0">
                <a:hlinkClick r:id="rId2"/>
              </a:rPr>
              <a:t>popViewControllerAnimated</a:t>
            </a:r>
            <a:r>
              <a:rPr lang="en-IN" sz="2400" dirty="0" smtClean="0">
                <a:hlinkClick r:id="rId2"/>
              </a:rPr>
              <a:t>:</a:t>
            </a:r>
            <a:r>
              <a:rPr lang="en-IN" sz="2400" dirty="0" smtClean="0"/>
              <a:t> method</a:t>
            </a:r>
          </a:p>
          <a:p>
            <a:endParaRPr lang="en-IN" sz="2400" dirty="0" smtClean="0"/>
          </a:p>
          <a:p>
            <a:endParaRPr lang="en-IN" sz="2400" dirty="0"/>
          </a:p>
        </p:txBody>
      </p:sp>
      <p:sp>
        <p:nvSpPr>
          <p:cNvPr id="4" name="Title 1"/>
          <p:cNvSpPr>
            <a:spLocks noGrp="1"/>
          </p:cNvSpPr>
          <p:nvPr>
            <p:ph type="title"/>
          </p:nvPr>
        </p:nvSpPr>
        <p:spPr>
          <a:xfrm>
            <a:off x="179512" y="58614"/>
            <a:ext cx="8229600" cy="706090"/>
          </a:xfrm>
        </p:spPr>
        <p:txBody>
          <a:bodyPr/>
          <a:lstStyle/>
          <a:p>
            <a:r>
              <a:rPr lang="en-US" dirty="0" smtClean="0">
                <a:solidFill>
                  <a:srgbClr val="FF0000"/>
                </a:solidFill>
              </a:rPr>
              <a:t>Navigation Controller</a:t>
            </a:r>
            <a:endParaRPr lang="en-US" dirty="0">
              <a:solidFill>
                <a:srgbClr val="FF0000"/>
              </a:solidFill>
            </a:endParaRPr>
          </a:p>
        </p:txBody>
      </p:sp>
    </p:spTree>
    <p:extLst>
      <p:ext uri="{BB962C8B-B14F-4D97-AF65-F5344CB8AC3E}">
        <p14:creationId xmlns:p14="http://schemas.microsoft.com/office/powerpoint/2010/main" val="48140484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706090"/>
          </a:xfrm>
        </p:spPr>
        <p:txBody>
          <a:bodyPr/>
          <a:lstStyle/>
          <a:p>
            <a:r>
              <a:rPr lang="en-US" dirty="0" smtClean="0">
                <a:solidFill>
                  <a:srgbClr val="FF0000"/>
                </a:solidFill>
              </a:rPr>
              <a:t>Navigation Controller</a:t>
            </a:r>
            <a:endParaRPr lang="en-US" dirty="0">
              <a:solidFill>
                <a:srgbClr val="FF0000"/>
              </a:solidFill>
            </a:endParaRPr>
          </a:p>
        </p:txBody>
      </p:sp>
      <p:pic>
        <p:nvPicPr>
          <p:cNvPr id="19458" name="Picture 2" descr="C:\Users\Sisoft Technologies\Desktop\Captur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828800"/>
            <a:ext cx="2657846" cy="3743848"/>
          </a:xfrm>
          <a:prstGeom prst="rect">
            <a:avLst/>
          </a:prstGeom>
          <a:noFill/>
          <a:extLst>
            <a:ext uri="{909E8E84-426E-40dd-AFC4-6F175D3DCCD1}">
              <a14:hiddenFill xmlns:a14="http://schemas.microsoft.com/office/drawing/2010/main">
                <a:solidFill>
                  <a:srgbClr val="FFFFFF"/>
                </a:solidFill>
              </a14:hiddenFill>
            </a:ext>
          </a:extLst>
        </p:spPr>
      </p:pic>
      <p:pic>
        <p:nvPicPr>
          <p:cNvPr id="19459" name="Picture 3" descr="C:\Users\Sisoft Technologies\Desktop\Cap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8997" y="1784866"/>
            <a:ext cx="2447925" cy="3657600"/>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C:\Users\Sisoft Technologies\Desktop\Captur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77000" y="2000250"/>
            <a:ext cx="2390775" cy="3562350"/>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a:off x="2362200" y="2819400"/>
            <a:ext cx="1371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push</a:t>
            </a:r>
            <a:endParaRPr lang="en-US" b="1" dirty="0">
              <a:solidFill>
                <a:srgbClr val="FF0000"/>
              </a:solidFill>
            </a:endParaRPr>
          </a:p>
        </p:txBody>
      </p:sp>
      <p:sp>
        <p:nvSpPr>
          <p:cNvPr id="12" name="Right Arrow 11"/>
          <p:cNvSpPr/>
          <p:nvPr/>
        </p:nvSpPr>
        <p:spPr>
          <a:xfrm>
            <a:off x="5410200" y="2819400"/>
            <a:ext cx="1371600" cy="685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rPr>
              <a:t>push</a:t>
            </a:r>
            <a:endParaRPr lang="en-US" b="1" dirty="0">
              <a:solidFill>
                <a:srgbClr val="FF0000"/>
              </a:solidFill>
            </a:endParaRPr>
          </a:p>
        </p:txBody>
      </p:sp>
      <p:sp>
        <p:nvSpPr>
          <p:cNvPr id="3" name="Left Arrow 2"/>
          <p:cNvSpPr/>
          <p:nvPr/>
        </p:nvSpPr>
        <p:spPr>
          <a:xfrm>
            <a:off x="2340429" y="4343400"/>
            <a:ext cx="1393371" cy="6803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pop</a:t>
            </a:r>
            <a:endParaRPr lang="en-US" sz="2800" dirty="0">
              <a:solidFill>
                <a:srgbClr val="FF0000"/>
              </a:solidFill>
            </a:endParaRPr>
          </a:p>
        </p:txBody>
      </p:sp>
      <p:sp>
        <p:nvSpPr>
          <p:cNvPr id="10" name="Left Arrow 9"/>
          <p:cNvSpPr/>
          <p:nvPr/>
        </p:nvSpPr>
        <p:spPr>
          <a:xfrm>
            <a:off x="5388429" y="4376601"/>
            <a:ext cx="1393371" cy="68035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rgbClr val="FF0000"/>
                </a:solidFill>
              </a:rPr>
              <a:t>pop</a:t>
            </a:r>
            <a:endParaRPr lang="en-US" sz="2800" dirty="0">
              <a:solidFill>
                <a:srgbClr val="FF0000"/>
              </a:solidFill>
            </a:endParaRPr>
          </a:p>
        </p:txBody>
      </p:sp>
    </p:spTree>
    <p:extLst>
      <p:ext uri="{BB962C8B-B14F-4D97-AF65-F5344CB8AC3E}">
        <p14:creationId xmlns:p14="http://schemas.microsoft.com/office/powerpoint/2010/main" val="128557918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60648"/>
            <a:ext cx="8136903" cy="6373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4044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8686800" cy="5760640"/>
          </a:xfrm>
        </p:spPr>
        <p:txBody>
          <a:bodyPr/>
          <a:lstStyle/>
          <a:p>
            <a:r>
              <a:rPr lang="en-IN" sz="2400" dirty="0" err="1" smtClean="0"/>
              <a:t>NSObject</a:t>
            </a:r>
            <a:r>
              <a:rPr lang="en-IN" sz="2400" dirty="0" smtClean="0"/>
              <a:t>-&gt;</a:t>
            </a:r>
            <a:r>
              <a:rPr lang="en-IN" sz="2400" dirty="0" err="1" smtClean="0"/>
              <a:t>UIResponder</a:t>
            </a:r>
            <a:r>
              <a:rPr lang="en-IN" sz="2400" dirty="0" smtClean="0"/>
              <a:t>-&gt;</a:t>
            </a:r>
            <a:r>
              <a:rPr lang="en-IN" sz="2400" dirty="0" err="1" smtClean="0"/>
              <a:t>UIViewController</a:t>
            </a:r>
            <a:r>
              <a:rPr lang="en-IN" sz="2400" dirty="0" smtClean="0"/>
              <a:t>-&gt;</a:t>
            </a:r>
            <a:r>
              <a:rPr lang="en-IN" sz="2400" dirty="0" err="1" smtClean="0"/>
              <a:t>UITabBar</a:t>
            </a:r>
            <a:r>
              <a:rPr lang="en-IN" sz="2400" dirty="0" smtClean="0"/>
              <a:t> Controller</a:t>
            </a:r>
          </a:p>
          <a:p>
            <a:r>
              <a:rPr lang="en-IN" sz="2400" dirty="0" smtClean="0"/>
              <a:t>Tab bar controller is used to organize your app into one or more distinct modes of operation.</a:t>
            </a:r>
          </a:p>
          <a:p>
            <a:r>
              <a:rPr lang="en-IN" sz="2400" dirty="0" smtClean="0"/>
              <a:t>The key component of a tab bar interface is the presence of a tab bar view along the bottom of the screen. This view is used to initiate the navigation between your app’s different modes and can also convey information about the state of each mode</a:t>
            </a:r>
          </a:p>
          <a:p>
            <a:r>
              <a:rPr lang="en-IN" sz="2400" dirty="0" smtClean="0"/>
              <a:t>The tab bar controller creates and manages the tab bar view and also manages the view controllers that provide the content view for each mode. Each content view controller is designated as the view controller for one of the tabs in the tab bar view. When a tab is tapped by the user, the tab bar controller object selects the tab and displays the view associated with the corresponding content view controller.</a:t>
            </a:r>
            <a:endParaRPr lang="en-IN" sz="2400" dirty="0"/>
          </a:p>
        </p:txBody>
      </p:sp>
      <p:sp>
        <p:nvSpPr>
          <p:cNvPr id="4" name="Title 1"/>
          <p:cNvSpPr>
            <a:spLocks noGrp="1"/>
          </p:cNvSpPr>
          <p:nvPr>
            <p:ph type="title"/>
          </p:nvPr>
        </p:nvSpPr>
        <p:spPr>
          <a:xfrm>
            <a:off x="179512" y="58614"/>
            <a:ext cx="8229600" cy="706090"/>
          </a:xfrm>
        </p:spPr>
        <p:txBody>
          <a:bodyPr/>
          <a:lstStyle/>
          <a:p>
            <a:r>
              <a:rPr lang="en-US" dirty="0" smtClean="0">
                <a:solidFill>
                  <a:srgbClr val="FF0000"/>
                </a:solidFill>
              </a:rPr>
              <a:t>Tab Bar Controller</a:t>
            </a:r>
            <a:endParaRPr lang="en-US" dirty="0">
              <a:solidFill>
                <a:srgbClr val="FF0000"/>
              </a:solidFill>
            </a:endParaRPr>
          </a:p>
        </p:txBody>
      </p:sp>
    </p:spTree>
    <p:extLst>
      <p:ext uri="{BB962C8B-B14F-4D97-AF65-F5344CB8AC3E}">
        <p14:creationId xmlns:p14="http://schemas.microsoft.com/office/powerpoint/2010/main" val="48140484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764704"/>
            <a:ext cx="8784976"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03163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isoft Technologi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27" y="304800"/>
            <a:ext cx="838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880980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980728"/>
            <a:ext cx="8686800" cy="5760640"/>
          </a:xfrm>
        </p:spPr>
        <p:txBody>
          <a:bodyPr/>
          <a:lstStyle/>
          <a:p>
            <a:r>
              <a:rPr lang="en-IN" sz="4000" dirty="0" smtClean="0"/>
              <a:t>Adding new Tab</a:t>
            </a:r>
          </a:p>
          <a:p>
            <a:endParaRPr lang="en-IN" sz="2400" dirty="0" smtClean="0"/>
          </a:p>
          <a:p>
            <a:r>
              <a:rPr lang="en-IN" sz="2400" dirty="0" smtClean="0"/>
              <a:t>Drag ViewController from Object Library</a:t>
            </a:r>
          </a:p>
          <a:p>
            <a:endParaRPr lang="en-IN" sz="2400" dirty="0"/>
          </a:p>
          <a:p>
            <a:r>
              <a:rPr lang="en-IN" sz="2400" dirty="0" smtClean="0"/>
              <a:t>Control Drag from Tab Bar VC to New VC</a:t>
            </a:r>
          </a:p>
          <a:p>
            <a:endParaRPr lang="en-IN" sz="2400" dirty="0"/>
          </a:p>
          <a:p>
            <a:r>
              <a:rPr lang="en-IN" sz="2400" dirty="0" smtClean="0"/>
              <a:t>New Segue relationship pops up</a:t>
            </a:r>
          </a:p>
          <a:p>
            <a:endParaRPr lang="en-IN" sz="2400" dirty="0"/>
          </a:p>
          <a:p>
            <a:r>
              <a:rPr lang="en-IN" sz="2400" dirty="0" smtClean="0"/>
              <a:t>Select last Relationship Segue -&gt; View Controllers </a:t>
            </a:r>
          </a:p>
          <a:p>
            <a:endParaRPr lang="en-IN" sz="2400" dirty="0" smtClean="0"/>
          </a:p>
          <a:p>
            <a:endParaRPr lang="en-IN" sz="2400" dirty="0"/>
          </a:p>
          <a:p>
            <a:endParaRPr lang="en-IN" sz="2400" dirty="0"/>
          </a:p>
        </p:txBody>
      </p:sp>
      <p:sp>
        <p:nvSpPr>
          <p:cNvPr id="4" name="Title 1"/>
          <p:cNvSpPr>
            <a:spLocks noGrp="1"/>
          </p:cNvSpPr>
          <p:nvPr>
            <p:ph type="title"/>
          </p:nvPr>
        </p:nvSpPr>
        <p:spPr>
          <a:xfrm>
            <a:off x="179512" y="58614"/>
            <a:ext cx="8229600" cy="706090"/>
          </a:xfrm>
        </p:spPr>
        <p:txBody>
          <a:bodyPr/>
          <a:lstStyle/>
          <a:p>
            <a:r>
              <a:rPr lang="en-US" dirty="0" smtClean="0">
                <a:solidFill>
                  <a:srgbClr val="FF0000"/>
                </a:solidFill>
              </a:rPr>
              <a:t>Tab Bar Controller</a:t>
            </a:r>
            <a:endParaRPr lang="en-US" dirty="0">
              <a:solidFill>
                <a:srgbClr val="FF0000"/>
              </a:solidFill>
            </a:endParaRPr>
          </a:p>
        </p:txBody>
      </p:sp>
    </p:spTree>
    <p:extLst>
      <p:ext uri="{BB962C8B-B14F-4D97-AF65-F5344CB8AC3E}">
        <p14:creationId xmlns:p14="http://schemas.microsoft.com/office/powerpoint/2010/main" val="30771212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isoft Technologi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7927" y="304800"/>
            <a:ext cx="8382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66705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7504" y="877"/>
            <a:ext cx="8712968" cy="6340197"/>
          </a:xfrm>
          <a:prstGeom prst="rect">
            <a:avLst/>
          </a:prstGeom>
          <a:noFill/>
        </p:spPr>
        <p:txBody>
          <a:bodyPr wrap="square" rtlCol="0">
            <a:spAutoFit/>
          </a:bodyPr>
          <a:lstStyle/>
          <a:p>
            <a:pPr algn="ctr"/>
            <a:r>
              <a:rPr lang="en-IN" sz="3200" b="1" dirty="0"/>
              <a:t>Page View </a:t>
            </a:r>
            <a:r>
              <a:rPr lang="en-IN" sz="3200" b="1" dirty="0" smtClean="0"/>
              <a:t>Controllers</a:t>
            </a:r>
          </a:p>
          <a:p>
            <a:pPr algn="ctr"/>
            <a:endParaRPr lang="en-IN" sz="3200" b="1" dirty="0"/>
          </a:p>
          <a:p>
            <a:r>
              <a:rPr lang="en-IN" dirty="0"/>
              <a:t>You use a page view controller to present content in a page-by-page manner. A page view controller manages a self-contained view hierarchy. The parent view of this hierarchy is managed by the page view controller, and the child views are managed by the content view controllers that you provide</a:t>
            </a:r>
            <a:r>
              <a:rPr lang="en-IN" dirty="0" smtClean="0"/>
              <a:t>.</a:t>
            </a:r>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2348880"/>
            <a:ext cx="8928992" cy="4509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637843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372925"/>
            <a:ext cx="9144000" cy="6304547"/>
          </a:xfrm>
          <a:prstGeom prst="rect">
            <a:avLst/>
          </a:prstGeom>
        </p:spPr>
      </p:pic>
      <p:sp>
        <p:nvSpPr>
          <p:cNvPr id="5" name="TextBox 4"/>
          <p:cNvSpPr txBox="1"/>
          <p:nvPr/>
        </p:nvSpPr>
        <p:spPr>
          <a:xfrm>
            <a:off x="395536" y="260648"/>
            <a:ext cx="7416824" cy="461665"/>
          </a:xfrm>
          <a:prstGeom prst="rect">
            <a:avLst/>
          </a:prstGeom>
          <a:noFill/>
        </p:spPr>
        <p:txBody>
          <a:bodyPr wrap="square" rtlCol="0">
            <a:spAutoFit/>
          </a:bodyPr>
          <a:lstStyle/>
          <a:p>
            <a:r>
              <a:rPr lang="en-US" sz="2400" dirty="0" smtClean="0"/>
              <a:t>View Controller and its Views</a:t>
            </a:r>
            <a:endParaRPr lang="en-US" sz="2400" dirty="0"/>
          </a:p>
        </p:txBody>
      </p:sp>
    </p:spTree>
    <p:extLst>
      <p:ext uri="{BB962C8B-B14F-4D97-AF65-F5344CB8AC3E}">
        <p14:creationId xmlns:p14="http://schemas.microsoft.com/office/powerpoint/2010/main" val="170589173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7550"/>
            <a:ext cx="8640960" cy="9448740"/>
          </a:xfrm>
          <a:prstGeom prst="rect">
            <a:avLst/>
          </a:prstGeom>
          <a:noFill/>
        </p:spPr>
        <p:txBody>
          <a:bodyPr wrap="square" rtlCol="0">
            <a:spAutoFit/>
          </a:bodyPr>
          <a:lstStyle/>
          <a:p>
            <a:endParaRPr lang="en-IN" sz="1400" b="1" dirty="0"/>
          </a:p>
          <a:p>
            <a:r>
              <a:rPr lang="en-IN" sz="2000" dirty="0"/>
              <a:t>A page view interface consists of the following objects:</a:t>
            </a:r>
          </a:p>
          <a:p>
            <a:pPr>
              <a:buFont typeface="Arial" pitchFamily="34" charset="0"/>
              <a:buChar char="•"/>
            </a:pPr>
            <a:r>
              <a:rPr lang="en-IN" sz="2000" dirty="0"/>
              <a:t>An optional delegate</a:t>
            </a:r>
          </a:p>
          <a:p>
            <a:pPr>
              <a:buFont typeface="Arial" pitchFamily="34" charset="0"/>
              <a:buChar char="•"/>
            </a:pPr>
            <a:r>
              <a:rPr lang="en-IN" sz="2000" dirty="0"/>
              <a:t>An optional data source</a:t>
            </a:r>
          </a:p>
          <a:p>
            <a:pPr>
              <a:buFont typeface="Arial" pitchFamily="34" charset="0"/>
              <a:buChar char="•"/>
            </a:pPr>
            <a:r>
              <a:rPr lang="en-IN" sz="2000" dirty="0"/>
              <a:t>An array of the current view controllers</a:t>
            </a:r>
          </a:p>
          <a:p>
            <a:pPr>
              <a:buFont typeface="Arial" pitchFamily="34" charset="0"/>
              <a:buChar char="•"/>
            </a:pPr>
            <a:r>
              <a:rPr lang="en-IN" sz="2000" dirty="0"/>
              <a:t>An array of gesture </a:t>
            </a:r>
            <a:r>
              <a:rPr lang="en-IN" sz="2000" dirty="0" smtClean="0"/>
              <a:t>recognizers</a:t>
            </a:r>
          </a:p>
          <a:p>
            <a:endParaRPr lang="en-IN" sz="2000" dirty="0" smtClean="0"/>
          </a:p>
          <a:p>
            <a:pPr>
              <a:buFont typeface="Arial" pitchFamily="34" charset="0"/>
              <a:buChar char="•"/>
            </a:pPr>
            <a:r>
              <a:rPr lang="en-IN" sz="2000" dirty="0"/>
              <a:t>The data source provides view controllers on demand.</a:t>
            </a:r>
          </a:p>
          <a:p>
            <a:pPr>
              <a:buFont typeface="Arial" pitchFamily="34" charset="0"/>
              <a:buChar char="•"/>
            </a:pPr>
            <a:r>
              <a:rPr lang="en-IN" sz="2000" dirty="0"/>
              <a:t>The delegate provides methods that are called in response to gesture-based navigation and orientation changes.</a:t>
            </a:r>
          </a:p>
          <a:p>
            <a:pPr>
              <a:buFont typeface="Arial" pitchFamily="34" charset="0"/>
              <a:buChar char="•"/>
            </a:pPr>
            <a:r>
              <a:rPr lang="en-IN" sz="2000" dirty="0"/>
              <a:t>The array of view controllers contains the content view controllers that are currently being displayed. The number of items in this array varies depending on the options passed to the page view controller.</a:t>
            </a:r>
          </a:p>
          <a:p>
            <a:pPr>
              <a:buFont typeface="Arial" pitchFamily="34" charset="0"/>
              <a:buChar char="•"/>
            </a:pPr>
            <a:r>
              <a:rPr lang="en-IN" sz="2000" dirty="0"/>
              <a:t>The array of gesture recognizers is populated only if a data source is set. These gesture recognizers let the user turn pages by tapping, flicking, or dragging.</a:t>
            </a:r>
          </a:p>
          <a:p>
            <a:endParaRPr lang="en-IN" sz="2000" dirty="0"/>
          </a:p>
          <a:p>
            <a:endParaRPr lang="en-IN" sz="2000" dirty="0" smtClean="0"/>
          </a:p>
          <a:p>
            <a:endParaRPr lang="en-IN" sz="2000" dirty="0"/>
          </a:p>
          <a:p>
            <a:endParaRPr lang="en-IN" sz="2000" dirty="0" smtClean="0"/>
          </a:p>
          <a:p>
            <a:endParaRPr lang="en-IN" sz="2000" dirty="0"/>
          </a:p>
          <a:p>
            <a:endParaRPr lang="en-IN" sz="2000" dirty="0" smtClean="0"/>
          </a:p>
          <a:p>
            <a:endParaRPr lang="en-IN" sz="2000" dirty="0"/>
          </a:p>
          <a:p>
            <a:endParaRPr lang="en-IN" sz="2000" dirty="0" smtClean="0"/>
          </a:p>
          <a:p>
            <a:endParaRPr lang="en-IN" sz="2000" dirty="0"/>
          </a:p>
          <a:p>
            <a:endParaRPr lang="en-IN" sz="2000" dirty="0" smtClean="0"/>
          </a:p>
          <a:p>
            <a:endParaRPr lang="en-IN" sz="2000" dirty="0"/>
          </a:p>
          <a:p>
            <a:endParaRPr lang="en-IN" sz="2000" dirty="0" smtClean="0"/>
          </a:p>
          <a:p>
            <a:endParaRPr lang="en-IN" sz="2000" dirty="0"/>
          </a:p>
          <a:p>
            <a:endParaRPr lang="en-IN" sz="2000" dirty="0" smtClean="0"/>
          </a:p>
          <a:p>
            <a:endParaRPr lang="en-IN" sz="2000" dirty="0"/>
          </a:p>
          <a:p>
            <a:endParaRPr lang="en-IN" sz="1400" dirty="0"/>
          </a:p>
        </p:txBody>
      </p:sp>
    </p:spTree>
    <p:extLst>
      <p:ext uri="{BB962C8B-B14F-4D97-AF65-F5344CB8AC3E}">
        <p14:creationId xmlns:p14="http://schemas.microsoft.com/office/powerpoint/2010/main" val="260574476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705" y="-173161"/>
            <a:ext cx="8927976" cy="7017306"/>
          </a:xfrm>
          <a:prstGeom prst="rect">
            <a:avLst/>
          </a:prstGeom>
          <a:noFill/>
        </p:spPr>
        <p:txBody>
          <a:bodyPr wrap="square" rtlCol="0">
            <a:spAutoFit/>
          </a:bodyPr>
          <a:lstStyle/>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a:p>
        </p:txBody>
      </p:sp>
      <p:pic>
        <p:nvPicPr>
          <p:cNvPr id="7170" name="Picture 2" descr="https://developer.apple.com/library/ios/documentation/WindowsViews/Conceptual/ViewControllerCatalog/Art/page_view_object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7" y="226545"/>
            <a:ext cx="8477211" cy="661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46016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463605"/>
            <a:ext cx="9036496" cy="6186309"/>
          </a:xfrm>
          <a:prstGeom prst="rect">
            <a:avLst/>
          </a:prstGeom>
          <a:noFill/>
        </p:spPr>
        <p:txBody>
          <a:bodyPr wrap="square" rtlCol="0">
            <a:spAutoFit/>
          </a:bodyPr>
          <a:lstStyle/>
          <a:p>
            <a:pPr algn="ctr"/>
            <a:r>
              <a:rPr lang="en-IN" sz="3600" b="1" dirty="0"/>
              <a:t>Split View Controllers</a:t>
            </a:r>
          </a:p>
          <a:p>
            <a:r>
              <a:rPr lang="en-IN" dirty="0"/>
              <a:t>The </a:t>
            </a:r>
            <a:r>
              <a:rPr lang="en-IN" dirty="0" err="1">
                <a:hlinkClick r:id="rId2"/>
              </a:rPr>
              <a:t>UISplitViewController</a:t>
            </a:r>
            <a:r>
              <a:rPr lang="en-IN" dirty="0"/>
              <a:t> class is a container view controller that manages two panes of information. The first pane has a fixed width of 320 points and a height that matches the visible window height. The second pane fills the remaining space</a:t>
            </a:r>
            <a:r>
              <a:rPr lang="en-IN" dirty="0" smtClean="0"/>
              <a:t>.</a:t>
            </a:r>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2132727"/>
            <a:ext cx="8947874" cy="453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797471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188640"/>
            <a:ext cx="8229600" cy="6048672"/>
          </a:xfrm>
        </p:spPr>
        <p:txBody>
          <a:bodyPr/>
          <a:lstStyle/>
          <a:p>
            <a:pPr marL="0" indent="0" algn="ctr">
              <a:buNone/>
            </a:pPr>
            <a:r>
              <a:rPr lang="en-IN" sz="4400" b="1" dirty="0" smtClean="0"/>
              <a:t>Popovers</a:t>
            </a:r>
            <a:endParaRPr lang="en-IN" sz="4400" b="1" dirty="0"/>
          </a:p>
          <a:p>
            <a:r>
              <a:rPr lang="en-IN" sz="2400" dirty="0"/>
              <a:t>Although not a view controller itself, the </a:t>
            </a:r>
            <a:r>
              <a:rPr lang="en-IN" sz="2400" dirty="0" err="1">
                <a:hlinkClick r:id="rId3"/>
              </a:rPr>
              <a:t>UIPopoverController</a:t>
            </a:r>
            <a:r>
              <a:rPr lang="en-IN" sz="2400" dirty="0"/>
              <a:t> class manages the presentation of view controllers. You use a popover controller object to present content using a </a:t>
            </a:r>
            <a:r>
              <a:rPr lang="en-IN" sz="2400" i="1" dirty="0"/>
              <a:t>popover</a:t>
            </a:r>
            <a:r>
              <a:rPr lang="en-IN" sz="2400" dirty="0"/>
              <a:t>, which is a visual layer that floats above your app’s window. </a:t>
            </a:r>
            <a:endParaRPr lang="en-IN" sz="2400" dirty="0" smtClean="0"/>
          </a:p>
          <a:p>
            <a:r>
              <a:rPr lang="en-IN" sz="2400" dirty="0" smtClean="0"/>
              <a:t>Popovers </a:t>
            </a:r>
            <a:r>
              <a:rPr lang="en-IN" sz="2400" dirty="0"/>
              <a:t>provide a lightweight way to present or gather information from the user and are commonly used in the following situations:</a:t>
            </a:r>
          </a:p>
          <a:p>
            <a:r>
              <a:rPr lang="en-IN" sz="2400" dirty="0"/>
              <a:t>To display information about an object on the screen</a:t>
            </a:r>
          </a:p>
          <a:p>
            <a:r>
              <a:rPr lang="en-IN" sz="2400" dirty="0"/>
              <a:t>To manage frequently accessed tools or configuration options</a:t>
            </a:r>
          </a:p>
          <a:p>
            <a:r>
              <a:rPr lang="en-IN" sz="2400" dirty="0"/>
              <a:t>To present a list of actions to perform on objects inside one of your views</a:t>
            </a:r>
          </a:p>
          <a:p>
            <a:r>
              <a:rPr lang="en-IN" sz="2400" dirty="0"/>
              <a:t>To present one pane from a split view controller when the device is in a portrait orientation</a:t>
            </a:r>
          </a:p>
          <a:p>
            <a:pPr marL="0" indent="0">
              <a:buNone/>
            </a:pPr>
            <a:endParaRPr lang="en-IN" sz="2400" dirty="0"/>
          </a:p>
        </p:txBody>
      </p:sp>
    </p:spTree>
    <p:extLst>
      <p:ext uri="{BB962C8B-B14F-4D97-AF65-F5344CB8AC3E}">
        <p14:creationId xmlns:p14="http://schemas.microsoft.com/office/powerpoint/2010/main" val="31237352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620688"/>
            <a:ext cx="7272808" cy="5544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541899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a:t>Important links</a:t>
            </a:r>
          </a:p>
        </p:txBody>
      </p:sp>
      <p:sp>
        <p:nvSpPr>
          <p:cNvPr id="3" name="Content Placeholder 2"/>
          <p:cNvSpPr>
            <a:spLocks noGrp="1"/>
          </p:cNvSpPr>
          <p:nvPr>
            <p:ph idx="1"/>
          </p:nvPr>
        </p:nvSpPr>
        <p:spPr>
          <a:xfrm>
            <a:off x="457200" y="1295400"/>
            <a:ext cx="8229600" cy="4525963"/>
          </a:xfrm>
        </p:spPr>
        <p:txBody>
          <a:bodyPr/>
          <a:lstStyle/>
          <a:p>
            <a:r>
              <a:rPr lang="en-US" sz="2800" dirty="0"/>
              <a:t>For view controller visit link:</a:t>
            </a:r>
          </a:p>
          <a:p>
            <a:pPr lvl="1"/>
            <a:r>
              <a:rPr lang="en-US" sz="2400" dirty="0">
                <a:hlinkClick r:id="rId3"/>
              </a:rPr>
              <a:t>https://developer.apple.com/library/ios/featuredarticles/ViewControllerPGforiPhoneOS/AboutViewControllers/AboutViewControllers.html</a:t>
            </a:r>
            <a:endParaRPr lang="en-US" sz="2400" dirty="0"/>
          </a:p>
          <a:p>
            <a:r>
              <a:rPr lang="en-US" sz="2800" dirty="0"/>
              <a:t>For table view visit link</a:t>
            </a:r>
          </a:p>
          <a:p>
            <a:pPr lvl="1"/>
            <a:r>
              <a:rPr lang="en-US" sz="2400" dirty="0">
                <a:hlinkClick r:id="rId4"/>
              </a:rPr>
              <a:t>https://developer.apple.com/library/ios/documentation/userexperience/conceptual/TableView_iPhone/AboutTableViewsiPhone/AboutTableViewsiPhone.html</a:t>
            </a:r>
            <a:endParaRPr lang="en-US" sz="2400" dirty="0"/>
          </a:p>
          <a:p>
            <a:r>
              <a:rPr lang="en-US" sz="2800" dirty="0"/>
              <a:t>For Tab Bar controllers visit link</a:t>
            </a:r>
            <a:r>
              <a:rPr lang="en-US" dirty="0"/>
              <a:t>:</a:t>
            </a:r>
          </a:p>
          <a:p>
            <a:pPr lvl="1"/>
            <a:r>
              <a:rPr lang="en-US" sz="2400" dirty="0">
                <a:hlinkClick r:id="rId5"/>
              </a:rPr>
              <a:t>https://developer.apple.com/library/ios/documentation/WindowsViews/Conceptual/ViewControllerCatalog/Chapters/TabBarControllers.html</a:t>
            </a:r>
            <a:endParaRPr lang="en-US" sz="2400" dirty="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JUNKIES </a:t>
            </a:r>
            <a:endParaRPr lang="en-IN" dirty="0"/>
          </a:p>
        </p:txBody>
      </p:sp>
      <p:sp>
        <p:nvSpPr>
          <p:cNvPr id="3" name="Text Placeholder 2"/>
          <p:cNvSpPr>
            <a:spLocks noGrp="1"/>
          </p:cNvSpPr>
          <p:nvPr>
            <p:ph type="body" idx="1"/>
          </p:nvPr>
        </p:nvSpPr>
        <p:spPr/>
        <p:txBody>
          <a:bodyPr/>
          <a:lstStyle/>
          <a:p>
            <a:r>
              <a:rPr lang="en-US" dirty="0" smtClean="0"/>
              <a:t>JUNKIES</a:t>
            </a:r>
            <a:endParaRPr lang="en-IN" dirty="0"/>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Adding item to Tab bar App</a:t>
            </a:r>
            <a:endParaRPr lang="en-US" dirty="0">
              <a:solidFill>
                <a:srgbClr val="FF0000"/>
              </a:solidFill>
            </a:endParaRPr>
          </a:p>
        </p:txBody>
      </p:sp>
      <p:pic>
        <p:nvPicPr>
          <p:cNvPr id="16386"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980086" y="1600200"/>
            <a:ext cx="7183827"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9773007"/>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76200"/>
            <a:ext cx="89916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530919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isoft Technologi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375" y="0"/>
            <a:ext cx="8983663" cy="655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135397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The </a:t>
            </a:r>
            <a:r>
              <a:rPr lang="en-US" dirty="0" smtClean="0">
                <a:solidFill>
                  <a:srgbClr val="FF0000"/>
                </a:solidFill>
              </a:rPr>
              <a:t>View Controller </a:t>
            </a:r>
            <a:r>
              <a:rPr lang="en-US" dirty="0">
                <a:solidFill>
                  <a:srgbClr val="FF0000"/>
                </a:solidFill>
              </a:rPr>
              <a:t>family</a:t>
            </a:r>
          </a:p>
        </p:txBody>
      </p:sp>
      <p:sp>
        <p:nvSpPr>
          <p:cNvPr id="5" name="Content Placeholder 4"/>
          <p:cNvSpPr>
            <a:spLocks noGrp="1"/>
          </p:cNvSpPr>
          <p:nvPr>
            <p:ph idx="1"/>
          </p:nvPr>
        </p:nvSpPr>
        <p:spPr>
          <a:xfrm>
            <a:off x="457200" y="1052736"/>
            <a:ext cx="8229600" cy="5073427"/>
          </a:xfrm>
        </p:spPr>
        <p:txBody>
          <a:bodyPr/>
          <a:lstStyle/>
          <a:p>
            <a:r>
              <a:rPr lang="en-US" dirty="0" smtClean="0"/>
              <a:t>Content View Controllers</a:t>
            </a:r>
          </a:p>
          <a:p>
            <a:pPr lvl="1"/>
            <a:r>
              <a:rPr lang="en-US" dirty="0" err="1" smtClean="0"/>
              <a:t>UIViewController</a:t>
            </a:r>
            <a:endParaRPr lang="en-US" dirty="0" smtClean="0"/>
          </a:p>
          <a:p>
            <a:pPr lvl="1"/>
            <a:r>
              <a:rPr lang="en-US" dirty="0" err="1" smtClean="0"/>
              <a:t>UITableViewController</a:t>
            </a:r>
            <a:endParaRPr lang="en-US" dirty="0" smtClean="0"/>
          </a:p>
          <a:p>
            <a:r>
              <a:rPr lang="en-US" dirty="0" smtClean="0"/>
              <a:t>Container View Controller</a:t>
            </a:r>
          </a:p>
          <a:p>
            <a:pPr lvl="1"/>
            <a:r>
              <a:rPr lang="en-IN" dirty="0" err="1" smtClean="0"/>
              <a:t>UINavigationController</a:t>
            </a:r>
            <a:endParaRPr lang="en-IN" dirty="0" smtClean="0"/>
          </a:p>
          <a:p>
            <a:pPr lvl="1"/>
            <a:r>
              <a:rPr lang="en-US" dirty="0" err="1" smtClean="0"/>
              <a:t>UITabBarController</a:t>
            </a:r>
            <a:endParaRPr lang="en-US" dirty="0" smtClean="0"/>
          </a:p>
          <a:p>
            <a:pPr lvl="1"/>
            <a:r>
              <a:rPr lang="en-US" dirty="0" err="1" smtClean="0"/>
              <a:t>UIPageViewController</a:t>
            </a:r>
            <a:endParaRPr lang="en-US" dirty="0" smtClean="0"/>
          </a:p>
          <a:p>
            <a:pPr lvl="1"/>
            <a:r>
              <a:rPr lang="en-US" dirty="0" err="1" smtClean="0"/>
              <a:t>UISplitViewController</a:t>
            </a:r>
            <a:endParaRPr lang="en-US" dirty="0" smtClean="0"/>
          </a:p>
          <a:p>
            <a:pPr lvl="1"/>
            <a:r>
              <a:rPr lang="en-US" dirty="0" err="1" smtClean="0"/>
              <a:t>UIPopOverController</a:t>
            </a:r>
            <a:endParaRPr lang="en-US" dirty="0" smtClean="0"/>
          </a:p>
        </p:txBody>
      </p:sp>
    </p:spTree>
    <p:extLst>
      <p:ext uri="{BB962C8B-B14F-4D97-AF65-F5344CB8AC3E}">
        <p14:creationId xmlns:p14="http://schemas.microsoft.com/office/powerpoint/2010/main" val="960850484"/>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19572077"/>
              </p:ext>
            </p:extLst>
          </p:nvPr>
        </p:nvGraphicFramePr>
        <p:xfrm>
          <a:off x="4517" y="404664"/>
          <a:ext cx="9031979" cy="6370052"/>
        </p:xfrm>
        <a:graphic>
          <a:graphicData uri="http://schemas.openxmlformats.org/drawingml/2006/table">
            <a:tbl>
              <a:tblPr/>
              <a:tblGrid>
                <a:gridCol w="2335371"/>
                <a:gridCol w="3348304"/>
                <a:gridCol w="3348304"/>
              </a:tblGrid>
              <a:tr h="195810">
                <a:tc gridSpan="3">
                  <a:txBody>
                    <a:bodyPr/>
                    <a:lstStyle/>
                    <a:p>
                      <a:r>
                        <a:rPr lang="en-IN" sz="1400" dirty="0"/>
                        <a:t>able 1-2  Item positions on a navigation bar</a:t>
                      </a:r>
                    </a:p>
                  </a:txBody>
                  <a:tcPr marL="17564" marR="17564" marT="17564" marB="17564" anchor="ctr"/>
                </a:tc>
                <a:tc hMerge="1">
                  <a:txBody>
                    <a:bodyPr/>
                    <a:lstStyle/>
                    <a:p>
                      <a:endParaRPr lang="en-IN"/>
                    </a:p>
                  </a:txBody>
                  <a:tcPr/>
                </a:tc>
                <a:tc hMerge="1">
                  <a:txBody>
                    <a:bodyPr/>
                    <a:lstStyle/>
                    <a:p>
                      <a:endParaRPr lang="en-IN"/>
                    </a:p>
                  </a:txBody>
                  <a:tcPr/>
                </a:tc>
              </a:tr>
              <a:tr h="195810">
                <a:tc>
                  <a:txBody>
                    <a:bodyPr/>
                    <a:lstStyle/>
                    <a:p>
                      <a:r>
                        <a:rPr lang="en-IN" sz="1400"/>
                        <a:t>Position</a:t>
                      </a:r>
                    </a:p>
                  </a:txBody>
                  <a:tcPr marL="17564" marR="17564" marT="17564" marB="17564" anchor="ctr">
                    <a:lnL>
                      <a:noFill/>
                    </a:lnL>
                    <a:lnR>
                      <a:noFill/>
                    </a:lnR>
                    <a:lnB>
                      <a:noFill/>
                    </a:lnB>
                  </a:tcPr>
                </a:tc>
                <a:tc>
                  <a:txBody>
                    <a:bodyPr/>
                    <a:lstStyle/>
                    <a:p>
                      <a:r>
                        <a:rPr lang="en-IN" sz="1400"/>
                        <a:t>Property</a:t>
                      </a:r>
                    </a:p>
                  </a:txBody>
                  <a:tcPr marL="17564" marR="17564" marT="17564" marB="17564" anchor="ctr">
                    <a:lnL>
                      <a:noFill/>
                    </a:lnL>
                    <a:lnR>
                      <a:noFill/>
                    </a:lnR>
                    <a:lnT>
                      <a:noFill/>
                    </a:lnT>
                    <a:lnB>
                      <a:noFill/>
                    </a:lnB>
                  </a:tcPr>
                </a:tc>
                <a:tc>
                  <a:txBody>
                    <a:bodyPr/>
                    <a:lstStyle/>
                    <a:p>
                      <a:r>
                        <a:rPr lang="en-IN" sz="1400"/>
                        <a:t>Description</a:t>
                      </a:r>
                    </a:p>
                  </a:txBody>
                  <a:tcPr marL="17564" marR="17564" marT="17564" marB="17564" anchor="ctr">
                    <a:lnL>
                      <a:noFill/>
                    </a:lnL>
                    <a:lnR>
                      <a:noFill/>
                    </a:lnR>
                    <a:lnT>
                      <a:noFill/>
                    </a:lnT>
                    <a:lnB>
                      <a:noFill/>
                    </a:lnB>
                  </a:tcPr>
                </a:tc>
              </a:tr>
              <a:tr h="2283651">
                <a:tc>
                  <a:txBody>
                    <a:bodyPr/>
                    <a:lstStyle/>
                    <a:p>
                      <a:r>
                        <a:rPr lang="en-IN" sz="1400" dirty="0"/>
                        <a:t>Left</a:t>
                      </a:r>
                    </a:p>
                  </a:txBody>
                  <a:tcPr marL="17564" marR="17564" marT="17564" marB="17564" anchor="ctr">
                    <a:lnL>
                      <a:noFill/>
                    </a:lnL>
                    <a:lnR>
                      <a:noFill/>
                    </a:lnR>
                    <a:lnT>
                      <a:noFill/>
                    </a:lnT>
                    <a:lnB>
                      <a:noFill/>
                    </a:lnB>
                  </a:tcPr>
                </a:tc>
                <a:tc>
                  <a:txBody>
                    <a:bodyPr/>
                    <a:lstStyle/>
                    <a:p>
                      <a:r>
                        <a:rPr lang="en-IN" sz="1400" dirty="0" err="1">
                          <a:hlinkClick r:id="rId2"/>
                        </a:rPr>
                        <a:t>backBarButtonItem</a:t>
                      </a:r>
                      <a:endParaRPr lang="en-IN" sz="1400" dirty="0"/>
                    </a:p>
                    <a:p>
                      <a:r>
                        <a:rPr lang="en-IN" sz="1400" dirty="0" err="1">
                          <a:hlinkClick r:id="rId2"/>
                        </a:rPr>
                        <a:t>leftBarButtonItem</a:t>
                      </a:r>
                      <a:endParaRPr lang="en-IN" sz="1400" dirty="0"/>
                    </a:p>
                  </a:txBody>
                  <a:tcPr marL="17564" marR="17564" marT="17564" marB="17564" anchor="ctr">
                    <a:lnL>
                      <a:noFill/>
                    </a:lnL>
                    <a:lnR>
                      <a:noFill/>
                    </a:lnR>
                    <a:lnT>
                      <a:noFill/>
                    </a:lnT>
                    <a:lnB>
                      <a:noFill/>
                    </a:lnB>
                  </a:tcPr>
                </a:tc>
                <a:tc>
                  <a:txBody>
                    <a:bodyPr/>
                    <a:lstStyle/>
                    <a:p>
                      <a:r>
                        <a:rPr lang="en-IN" sz="1400"/>
                        <a:t>In a navigation interface, the navigation controller assigns a Back button to the left position by default. To get the default Back button provided by the navigation controller, get the value of the backBarButtonItem property.</a:t>
                      </a:r>
                    </a:p>
                    <a:p>
                      <a:r>
                        <a:rPr lang="en-IN" sz="1400"/>
                        <a:t>To assign a custom button or view to the left position, and thereby replace the default Back button, assign a </a:t>
                      </a:r>
                      <a:r>
                        <a:rPr lang="en-IN" sz="1400">
                          <a:hlinkClick r:id="rId3"/>
                        </a:rPr>
                        <a:t>UIBarButtonItem</a:t>
                      </a:r>
                      <a:r>
                        <a:rPr lang="en-IN" sz="1400"/>
                        <a:t> object to the leftBarButtonItem property.</a:t>
                      </a:r>
                    </a:p>
                  </a:txBody>
                  <a:tcPr marL="17564" marR="17564" marT="17564" marB="17564" anchor="ctr">
                    <a:lnL>
                      <a:noFill/>
                    </a:lnL>
                    <a:lnR>
                      <a:noFill/>
                    </a:lnR>
                    <a:lnT>
                      <a:noFill/>
                    </a:lnT>
                    <a:lnB>
                      <a:noFill/>
                    </a:lnB>
                  </a:tcPr>
                </a:tc>
              </a:tr>
              <a:tr h="2423348">
                <a:tc>
                  <a:txBody>
                    <a:bodyPr/>
                    <a:lstStyle/>
                    <a:p>
                      <a:r>
                        <a:rPr lang="en-IN" sz="1400"/>
                        <a:t>Center</a:t>
                      </a:r>
                    </a:p>
                  </a:txBody>
                  <a:tcPr marL="17564" marR="17564" marT="17564" marB="17564" anchor="ctr">
                    <a:lnL>
                      <a:noFill/>
                    </a:lnL>
                    <a:lnR>
                      <a:noFill/>
                    </a:lnR>
                    <a:lnT>
                      <a:noFill/>
                    </a:lnT>
                    <a:lnB>
                      <a:noFill/>
                    </a:lnB>
                  </a:tcPr>
                </a:tc>
                <a:tc>
                  <a:txBody>
                    <a:bodyPr/>
                    <a:lstStyle/>
                    <a:p>
                      <a:r>
                        <a:rPr lang="en-IN" sz="1400" dirty="0" err="1">
                          <a:hlinkClick r:id="rId2"/>
                        </a:rPr>
                        <a:t>titleView</a:t>
                      </a:r>
                      <a:endParaRPr lang="en-IN" sz="1400" dirty="0"/>
                    </a:p>
                  </a:txBody>
                  <a:tcPr marL="17564" marR="17564" marT="17564" marB="17564" anchor="ctr">
                    <a:lnL>
                      <a:noFill/>
                    </a:lnL>
                    <a:lnR>
                      <a:noFill/>
                    </a:lnR>
                    <a:lnT>
                      <a:noFill/>
                    </a:lnT>
                    <a:lnB>
                      <a:noFill/>
                    </a:lnB>
                  </a:tcPr>
                </a:tc>
                <a:tc>
                  <a:txBody>
                    <a:bodyPr/>
                    <a:lstStyle/>
                    <a:p>
                      <a:r>
                        <a:rPr lang="en-IN" sz="1400"/>
                        <a:t>In a navigation interface, the navigation controller displays a custom view with the title of your content view controller by default. You can replace this view as desired with your own custom view.</a:t>
                      </a:r>
                    </a:p>
                    <a:p>
                      <a:r>
                        <a:rPr lang="en-IN" sz="1400"/>
                        <a:t>If you do not provide a custom title view, the navigation bar displays a custom view with the navigation item’s title string. Or, if the navigation item doesn’t provide a title, the navigation bar uses the view controller’s title.</a:t>
                      </a:r>
                    </a:p>
                  </a:txBody>
                  <a:tcPr marL="17564" marR="17564" marT="17564" marB="17564" anchor="ctr">
                    <a:lnL>
                      <a:noFill/>
                    </a:lnL>
                    <a:lnR>
                      <a:noFill/>
                    </a:lnR>
                    <a:lnT>
                      <a:noFill/>
                    </a:lnT>
                    <a:lnB>
                      <a:noFill/>
                    </a:lnB>
                  </a:tcPr>
                </a:tc>
              </a:tr>
              <a:tr h="1166078">
                <a:tc>
                  <a:txBody>
                    <a:bodyPr/>
                    <a:lstStyle/>
                    <a:p>
                      <a:r>
                        <a:rPr lang="en-IN" sz="1400"/>
                        <a:t>Right</a:t>
                      </a:r>
                    </a:p>
                  </a:txBody>
                  <a:tcPr marL="17564" marR="17564" marT="17564" marB="17564" anchor="ctr">
                    <a:lnL>
                      <a:noFill/>
                    </a:lnL>
                    <a:lnR>
                      <a:noFill/>
                    </a:lnR>
                    <a:lnT>
                      <a:noFill/>
                    </a:lnT>
                    <a:lnB>
                      <a:noFill/>
                    </a:lnB>
                  </a:tcPr>
                </a:tc>
                <a:tc>
                  <a:txBody>
                    <a:bodyPr/>
                    <a:lstStyle/>
                    <a:p>
                      <a:r>
                        <a:rPr lang="en-IN" sz="1400">
                          <a:hlinkClick r:id="rId2"/>
                        </a:rPr>
                        <a:t>rightBarButtonItem</a:t>
                      </a:r>
                      <a:endParaRPr lang="en-IN" sz="1400"/>
                    </a:p>
                  </a:txBody>
                  <a:tcPr marL="17564" marR="17564" marT="17564" marB="17564" anchor="ctr">
                    <a:lnL>
                      <a:noFill/>
                    </a:lnL>
                    <a:lnR>
                      <a:noFill/>
                    </a:lnR>
                    <a:lnT>
                      <a:noFill/>
                    </a:lnT>
                    <a:lnB>
                      <a:noFill/>
                    </a:lnB>
                  </a:tcPr>
                </a:tc>
                <a:tc>
                  <a:txBody>
                    <a:bodyPr/>
                    <a:lstStyle/>
                    <a:p>
                      <a:r>
                        <a:rPr lang="en-IN" sz="1400" dirty="0"/>
                        <a:t>This position is empty by default. It is typically used to place buttons for editing or modifying the current screen. You can also place custom views here by wrapping the view in a </a:t>
                      </a:r>
                      <a:r>
                        <a:rPr lang="en-IN" sz="1400" dirty="0" err="1"/>
                        <a:t>UIBarButtonItem</a:t>
                      </a:r>
                      <a:r>
                        <a:rPr lang="en-IN" sz="1400" dirty="0"/>
                        <a:t> object.</a:t>
                      </a:r>
                    </a:p>
                  </a:txBody>
                  <a:tcPr marL="17564" marR="17564" marT="17564" marB="17564" anchor="ctr">
                    <a:lnL>
                      <a:noFill/>
                    </a:lnL>
                    <a:lnR>
                      <a:noFill/>
                    </a:lnR>
                    <a:lnT>
                      <a:noFill/>
                    </a:lnT>
                    <a:lnB>
                      <a:noFill/>
                    </a:lnB>
                  </a:tcPr>
                </a:tc>
              </a:tr>
            </a:tbl>
          </a:graphicData>
        </a:graphic>
      </p:graphicFrame>
    </p:spTree>
    <p:extLst>
      <p:ext uri="{BB962C8B-B14F-4D97-AF65-F5344CB8AC3E}">
        <p14:creationId xmlns:p14="http://schemas.microsoft.com/office/powerpoint/2010/main" val="54900869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isoft Technologi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304800"/>
            <a:ext cx="88392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04541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The view controller family</a:t>
            </a:r>
          </a:p>
        </p:txBody>
      </p:sp>
      <p:pic>
        <p:nvPicPr>
          <p:cNvPr id="1026" name="Picture 2" descr="C:\Users\GAURAV\Desktop\Captur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5048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rgbClr val="FF0000"/>
                </a:solidFill>
              </a:rPr>
              <a:t>The view controller family</a:t>
            </a:r>
          </a:p>
        </p:txBody>
      </p:sp>
      <p:pic>
        <p:nvPicPr>
          <p:cNvPr id="1026" name="Picture 2" descr="C:\Users\GAURAV\Desktop\Captur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371600"/>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5048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GAURAV\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066800"/>
            <a:ext cx="8229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GAURAV\Desktop\Captur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0" y="2895600"/>
            <a:ext cx="7772400" cy="2809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58454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125340"/>
            <a:ext cx="81828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Arial" charset="0"/>
              <a:cs typeface="Arial" charset="0"/>
            </a:endParaRPr>
          </a:p>
          <a:p>
            <a:pPr lvl="0" eaLnBrk="0" fontAlgn="base" hangingPunct="0">
              <a:spcBef>
                <a:spcPct val="0"/>
              </a:spcBef>
              <a:spcAft>
                <a:spcPct val="0"/>
              </a:spcAft>
            </a:pPr>
            <a:r>
              <a:rPr kumimoji="0" lang="en-US" sz="600" b="1" i="0" u="none" strike="noStrike" cap="none" normalizeH="0" baseline="0" dirty="0" smtClean="0">
                <a:ln>
                  <a:noFill/>
                </a:ln>
                <a:solidFill>
                  <a:schemeClr val="tx1"/>
                </a:solidFill>
                <a:effectLst/>
                <a:latin typeface="Arial" charset="0"/>
                <a:cs typeface="Arial" charset="0"/>
              </a:rPr>
              <a:t>  </a:t>
            </a:r>
            <a:r>
              <a:rPr lang="en-IN" sz="3200" dirty="0"/>
              <a:t>Views and view controllers are the fundamental</a:t>
            </a:r>
            <a:endParaRPr kumimoji="0" lang="en-US" sz="600" b="1" i="0" u="none" strike="noStrike" cap="none" normalizeH="0" baseline="0" dirty="0" smtClean="0">
              <a:ln>
                <a:noFill/>
              </a:ln>
              <a:solidFill>
                <a:schemeClr val="tx1"/>
              </a:solidFill>
              <a:effectLst/>
              <a:latin typeface="Arial" charset="0"/>
              <a:cs typeface="Arial" charset="0"/>
            </a:endParaRPr>
          </a:p>
        </p:txBody>
      </p:sp>
      <p:pic>
        <p:nvPicPr>
          <p:cNvPr id="1026" name="Picture 2" descr="http://tr1.cbsistatic.com/hub/i/2015/05/07/6137ce87-f49a-11e4-940f-14feb5cc3d2a/aprime_katner_view_controllers.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916930"/>
            <a:ext cx="9108504" cy="5941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66908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28" y="764704"/>
            <a:ext cx="9044524" cy="9202519"/>
          </a:xfrm>
          <a:prstGeom prst="rect">
            <a:avLst/>
          </a:prstGeom>
          <a:noFill/>
        </p:spPr>
        <p:txBody>
          <a:bodyPr wrap="square" rtlCol="0">
            <a:spAutoFit/>
          </a:bodyPr>
          <a:lstStyle/>
          <a:p>
            <a:r>
              <a:rPr lang="en-IN" sz="2800" b="1" dirty="0" err="1" smtClean="0"/>
              <a:t>UIScreen</a:t>
            </a:r>
            <a:endParaRPr lang="en-IN" sz="2800" b="1" dirty="0" smtClean="0"/>
          </a:p>
          <a:p>
            <a:endParaRPr lang="en-IN" sz="2800" b="1" dirty="0" smtClean="0"/>
          </a:p>
          <a:p>
            <a:pPr marL="285750" indent="-285750">
              <a:buFont typeface="Arial" pitchFamily="34" charset="0"/>
              <a:buChar char="•"/>
            </a:pPr>
            <a:r>
              <a:rPr lang="en-IN" dirty="0" smtClean="0"/>
              <a:t>The </a:t>
            </a:r>
            <a:r>
              <a:rPr lang="en-IN" dirty="0" err="1"/>
              <a:t>UIScreen</a:t>
            </a:r>
            <a:r>
              <a:rPr lang="en-IN" dirty="0"/>
              <a:t> object represents the physical iPhone or </a:t>
            </a:r>
            <a:r>
              <a:rPr lang="en-IN" dirty="0" err="1"/>
              <a:t>iPad</a:t>
            </a:r>
            <a:r>
              <a:rPr lang="en-IN" dirty="0"/>
              <a:t> screen. Other than to perhaps query the size (the so-called </a:t>
            </a:r>
            <a:r>
              <a:rPr lang="en-IN" i="1" dirty="0"/>
              <a:t>bounds</a:t>
            </a:r>
            <a:r>
              <a:rPr lang="en-IN" dirty="0"/>
              <a:t>) of the screen, you will typically not interact much with the </a:t>
            </a:r>
            <a:r>
              <a:rPr lang="en-IN" dirty="0" err="1"/>
              <a:t>UIScreen</a:t>
            </a:r>
            <a:r>
              <a:rPr lang="en-IN" dirty="0"/>
              <a:t> object</a:t>
            </a:r>
            <a:r>
              <a:rPr lang="en-IN" dirty="0" smtClean="0"/>
              <a:t>.</a:t>
            </a:r>
          </a:p>
          <a:p>
            <a:endParaRPr lang="en-IN" dirty="0" smtClean="0"/>
          </a:p>
          <a:p>
            <a:r>
              <a:rPr lang="en-IN" sz="2800" b="1" dirty="0" err="1" smtClean="0"/>
              <a:t>UIWindow</a:t>
            </a:r>
            <a:endParaRPr lang="en-IN" sz="2800" b="1" dirty="0" smtClean="0"/>
          </a:p>
          <a:p>
            <a:endParaRPr lang="en-IN" b="1" dirty="0"/>
          </a:p>
          <a:p>
            <a:pPr marL="285750" indent="-285750">
              <a:buFont typeface="Arial" pitchFamily="34" charset="0"/>
              <a:buChar char="•"/>
            </a:pPr>
            <a:r>
              <a:rPr lang="en-IN" dirty="0"/>
              <a:t>The </a:t>
            </a:r>
            <a:r>
              <a:rPr lang="en-IN" dirty="0" err="1"/>
              <a:t>UIWindow</a:t>
            </a:r>
            <a:r>
              <a:rPr lang="en-IN" dirty="0"/>
              <a:t> object provides drawing support for the screen, and your app will usually have just one. Other than setting the </a:t>
            </a:r>
            <a:r>
              <a:rPr lang="en-IN" dirty="0" err="1"/>
              <a:t>UIWindow</a:t>
            </a:r>
            <a:r>
              <a:rPr lang="en-IN" dirty="0"/>
              <a:t> object's initial </a:t>
            </a:r>
            <a:r>
              <a:rPr lang="en-IN" i="1" dirty="0"/>
              <a:t>root </a:t>
            </a:r>
            <a:r>
              <a:rPr lang="en-IN" dirty="0"/>
              <a:t>view controller (discussed below), you won't interact with the </a:t>
            </a:r>
            <a:r>
              <a:rPr lang="en-IN" dirty="0" err="1"/>
              <a:t>UIWindow</a:t>
            </a:r>
            <a:r>
              <a:rPr lang="en-IN" dirty="0"/>
              <a:t> object very much either</a:t>
            </a:r>
            <a:r>
              <a:rPr lang="en-IN" dirty="0" smtClean="0"/>
              <a:t>.</a:t>
            </a:r>
          </a:p>
          <a:p>
            <a:pPr marL="285750" indent="-285750">
              <a:buFont typeface="Arial" pitchFamily="34" charset="0"/>
              <a:buChar char="•"/>
            </a:pPr>
            <a:endParaRPr lang="en-IN" dirty="0"/>
          </a:p>
          <a:p>
            <a:r>
              <a:rPr lang="en-IN" sz="3200" b="1" dirty="0" err="1" smtClean="0"/>
              <a:t>UIViews</a:t>
            </a:r>
            <a:endParaRPr lang="en-IN" sz="3200" b="1" dirty="0"/>
          </a:p>
          <a:p>
            <a:endParaRPr lang="en-IN" dirty="0"/>
          </a:p>
          <a:p>
            <a:pPr marL="285750" indent="-285750">
              <a:buFont typeface="Arial" pitchFamily="34" charset="0"/>
              <a:buChar char="•"/>
            </a:pPr>
            <a:r>
              <a:rPr lang="en-IN" dirty="0" err="1"/>
              <a:t>UIView</a:t>
            </a:r>
            <a:r>
              <a:rPr lang="en-IN" dirty="0"/>
              <a:t> objects are where the real magic begins to happen. They are attached to the </a:t>
            </a:r>
            <a:r>
              <a:rPr lang="en-IN" dirty="0" err="1"/>
              <a:t>UIWindow</a:t>
            </a:r>
            <a:r>
              <a:rPr lang="en-IN" dirty="0"/>
              <a:t> object and draw their contents when directed to do so by the window. The visual interface of your app is essentially a set of </a:t>
            </a:r>
            <a:r>
              <a:rPr lang="en-IN" dirty="0" err="1"/>
              <a:t>UIView</a:t>
            </a:r>
            <a:r>
              <a:rPr lang="en-IN" dirty="0"/>
              <a:t> objects, which are themselves managed by </a:t>
            </a:r>
            <a:r>
              <a:rPr lang="en-IN" dirty="0" err="1"/>
              <a:t>UIViewController</a:t>
            </a:r>
            <a:r>
              <a:rPr lang="en-IN" dirty="0"/>
              <a:t> objects.</a:t>
            </a:r>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endParaRPr lang="en-IN" dirty="0"/>
          </a:p>
          <a:p>
            <a:endParaRPr lang="en-IN" dirty="0" smtClean="0"/>
          </a:p>
          <a:p>
            <a:pPr marL="285750" indent="-285750">
              <a:buFont typeface="Arial" pitchFamily="34" charset="0"/>
              <a:buChar char="•"/>
            </a:pPr>
            <a:endParaRPr lang="en-IN" dirty="0"/>
          </a:p>
          <a:p>
            <a:endParaRPr lang="en-IN" dirty="0" smtClean="0"/>
          </a:p>
          <a:p>
            <a:endParaRPr lang="en-IN" dirty="0"/>
          </a:p>
        </p:txBody>
      </p:sp>
    </p:spTree>
    <p:extLst>
      <p:ext uri="{BB962C8B-B14F-4D97-AF65-F5344CB8AC3E}">
        <p14:creationId xmlns:p14="http://schemas.microsoft.com/office/powerpoint/2010/main" val="217473340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Table View</a:t>
            </a:r>
            <a:endParaRPr lang="en-US" dirty="0">
              <a:solidFill>
                <a:srgbClr val="FF0000"/>
              </a:solidFill>
            </a:endParaRPr>
          </a:p>
        </p:txBody>
      </p:sp>
      <p:pic>
        <p:nvPicPr>
          <p:cNvPr id="1026" name="Picture 2" descr="C:\Users\Sisoft Technologies\Desktop\Captur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19200"/>
            <a:ext cx="8305799"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182046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isoft Technologies\Desktop\Captur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762001"/>
            <a:ext cx="7162800"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535554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Sisoft Technologies\Desktop\Captur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81000"/>
            <a:ext cx="8610600" cy="5943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364452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dirty="0" smtClean="0"/>
              <a:t>Content </a:t>
            </a:r>
            <a:r>
              <a:rPr lang="en-US" dirty="0" err="1" smtClean="0"/>
              <a:t>vs</a:t>
            </a:r>
            <a:r>
              <a:rPr lang="en-US" dirty="0" smtClean="0"/>
              <a:t> Container</a:t>
            </a:r>
            <a:endParaRPr lang="en-US" dirty="0"/>
          </a:p>
        </p:txBody>
      </p:sp>
      <p:sp>
        <p:nvSpPr>
          <p:cNvPr id="3" name="Content Placeholder 2"/>
          <p:cNvSpPr>
            <a:spLocks noGrp="1"/>
          </p:cNvSpPr>
          <p:nvPr>
            <p:ph idx="1"/>
          </p:nvPr>
        </p:nvSpPr>
        <p:spPr>
          <a:xfrm>
            <a:off x="457200" y="1268760"/>
            <a:ext cx="8229600" cy="4857403"/>
          </a:xfrm>
        </p:spPr>
        <p:txBody>
          <a:bodyPr/>
          <a:lstStyle/>
          <a:p>
            <a:r>
              <a:rPr lang="en-US" dirty="0"/>
              <a:t>A content view controller manages all of its views by itself. </a:t>
            </a:r>
            <a:endParaRPr lang="en-US" dirty="0" smtClean="0"/>
          </a:p>
          <a:p>
            <a:r>
              <a:rPr lang="en-US" dirty="0" smtClean="0"/>
              <a:t>A </a:t>
            </a:r>
            <a:r>
              <a:rPr lang="en-US" dirty="0"/>
              <a:t>container view controller manages its own views plus the root views from one or more of its child view controllers. </a:t>
            </a:r>
            <a:endParaRPr lang="en-US" dirty="0" smtClean="0"/>
          </a:p>
          <a:p>
            <a:pPr lvl="1"/>
            <a:r>
              <a:rPr lang="en-US" dirty="0" smtClean="0"/>
              <a:t>The </a:t>
            </a:r>
            <a:r>
              <a:rPr lang="en-US" dirty="0"/>
              <a:t>container does not manage the content of its children. </a:t>
            </a:r>
            <a:endParaRPr lang="en-US" dirty="0" smtClean="0"/>
          </a:p>
          <a:p>
            <a:pPr lvl="1"/>
            <a:r>
              <a:rPr lang="en-US" dirty="0" smtClean="0"/>
              <a:t>It </a:t>
            </a:r>
            <a:r>
              <a:rPr lang="en-US" dirty="0"/>
              <a:t>manages only the root view, sizing and placing it according to the container’s design. </a:t>
            </a:r>
          </a:p>
        </p:txBody>
      </p:sp>
    </p:spTree>
    <p:extLst>
      <p:ext uri="{BB962C8B-B14F-4D97-AF65-F5344CB8AC3E}">
        <p14:creationId xmlns:p14="http://schemas.microsoft.com/office/powerpoint/2010/main" val="1739621910"/>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Implementing Protocol</a:t>
            </a:r>
            <a:endParaRPr lang="en-US" dirty="0">
              <a:solidFill>
                <a:srgbClr val="FF0000"/>
              </a:solidFill>
            </a:endParaRPr>
          </a:p>
        </p:txBody>
      </p:sp>
      <p:pic>
        <p:nvPicPr>
          <p:cNvPr id="8195" name="Picture 3" descr="C:\Users\Sisoft Technologies\Desktop\Capture.PN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1023198" y="1652921"/>
            <a:ext cx="7097603" cy="4420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292798"/>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Tab Bar view controller</a:t>
            </a:r>
            <a:endParaRPr lang="en-US" dirty="0">
              <a:solidFill>
                <a:srgbClr val="FF0000"/>
              </a:solidFill>
            </a:endParaRPr>
          </a:p>
        </p:txBody>
      </p:sp>
      <p:sp>
        <p:nvSpPr>
          <p:cNvPr id="3" name="Content Placeholder 2"/>
          <p:cNvSpPr>
            <a:spLocks noGrp="1"/>
          </p:cNvSpPr>
          <p:nvPr>
            <p:ph idx="1"/>
          </p:nvPr>
        </p:nvSpPr>
        <p:spPr/>
        <p:txBody>
          <a:bodyPr/>
          <a:lstStyle/>
          <a:p>
            <a:endParaRPr lang="en-IN"/>
          </a:p>
        </p:txBody>
      </p:sp>
      <p:pic>
        <p:nvPicPr>
          <p:cNvPr id="3074" name="Picture 2" descr="https://developer.apple.com/library/ios/documentation/WindowsViews/Conceptual/ViewControllerCatalog/Art/vc-radio-interfa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463" y="1628800"/>
            <a:ext cx="885803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5267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smtClean="0"/>
              <a:t>Navigation One View to Another</a:t>
            </a:r>
            <a:endParaRPr lang="en-IN" dirty="0"/>
          </a:p>
        </p:txBody>
      </p:sp>
      <p:sp>
        <p:nvSpPr>
          <p:cNvPr id="3" name="Content Placeholder 2"/>
          <p:cNvSpPr>
            <a:spLocks noGrp="1"/>
          </p:cNvSpPr>
          <p:nvPr>
            <p:ph idx="1"/>
          </p:nvPr>
        </p:nvSpPr>
        <p:spPr>
          <a:xfrm>
            <a:off x="457200" y="1124744"/>
            <a:ext cx="8229600" cy="5001419"/>
          </a:xfrm>
        </p:spPr>
        <p:txBody>
          <a:bodyPr/>
          <a:lstStyle/>
          <a:p>
            <a:r>
              <a:rPr lang="en-IN" sz="2400" b="1" dirty="0" err="1" smtClean="0"/>
              <a:t>presentViewController</a:t>
            </a:r>
            <a:r>
              <a:rPr lang="en-IN" sz="2400" dirty="0" smtClean="0"/>
              <a:t> offers a mechanism to display a so-called modal view controller; i.e., a view controller that will take full control of your UI by being superimposed on top of a presenting controller.</a:t>
            </a:r>
          </a:p>
          <a:p>
            <a:pPr lvl="1"/>
            <a:r>
              <a:rPr lang="en-IN" sz="2000" dirty="0" err="1" smtClean="0"/>
              <a:t>presentViewController</a:t>
            </a:r>
            <a:r>
              <a:rPr lang="en-IN" sz="2000" dirty="0" smtClean="0"/>
              <a:t> is an instance method of </a:t>
            </a:r>
            <a:r>
              <a:rPr lang="en-IN" sz="2000" dirty="0" err="1" smtClean="0"/>
              <a:t>UIViewController</a:t>
            </a:r>
            <a:r>
              <a:rPr lang="en-IN" sz="2000" dirty="0" smtClean="0"/>
              <a:t> </a:t>
            </a:r>
            <a:endParaRPr lang="en-US" sz="2000" dirty="0" smtClean="0"/>
          </a:p>
          <a:p>
            <a:pPr lvl="1"/>
            <a:r>
              <a:rPr lang="en-US" sz="2000" dirty="0" smtClean="0"/>
              <a:t>Use </a:t>
            </a:r>
            <a:r>
              <a:rPr lang="en-IN" sz="2000" dirty="0" smtClean="0"/>
              <a:t>[self presentViewController:vc2 </a:t>
            </a:r>
            <a:r>
              <a:rPr lang="en-IN" sz="2000" dirty="0" err="1" smtClean="0"/>
              <a:t>animated:YES</a:t>
            </a:r>
            <a:r>
              <a:rPr lang="en-IN" sz="2000" dirty="0" smtClean="0"/>
              <a:t>  </a:t>
            </a:r>
            <a:r>
              <a:rPr lang="en-IN" sz="2000" dirty="0" err="1" smtClean="0"/>
              <a:t>completion:NULL</a:t>
            </a:r>
            <a:r>
              <a:rPr lang="en-IN" sz="2000" dirty="0" smtClean="0"/>
              <a:t>];</a:t>
            </a:r>
          </a:p>
          <a:p>
            <a:r>
              <a:rPr lang="en-US" sz="2400" dirty="0" smtClean="0"/>
              <a:t>Use triggered Segue</a:t>
            </a:r>
            <a:endParaRPr lang="en-IN" sz="2400" dirty="0" smtClean="0"/>
          </a:p>
          <a:p>
            <a:endParaRPr lang="en-US" sz="2400" dirty="0" smtClean="0"/>
          </a:p>
          <a:p>
            <a:r>
              <a:rPr lang="en-US" sz="2400" dirty="0" smtClean="0"/>
              <a:t>To finish the current View</a:t>
            </a:r>
          </a:p>
          <a:p>
            <a:pPr lvl="1"/>
            <a:r>
              <a:rPr lang="en-IN" sz="2000" dirty="0" err="1" smtClean="0"/>
              <a:t>dismissViewControllerAnimated:YES</a:t>
            </a:r>
            <a:r>
              <a:rPr lang="en-IN" sz="2000" dirty="0" smtClean="0"/>
              <a:t>   </a:t>
            </a:r>
            <a:r>
              <a:rPr lang="en-IN" sz="2000" dirty="0" err="1" smtClean="0"/>
              <a:t>completion:nil</a:t>
            </a:r>
            <a:endParaRPr lang="en-IN" sz="2000" dirty="0" smtClean="0"/>
          </a:p>
          <a:p>
            <a:endParaRPr lang="en-US" sz="2400" dirty="0" smtClean="0"/>
          </a:p>
          <a:p>
            <a:endParaRPr lang="en-US" sz="2400" dirty="0" smtClean="0"/>
          </a:p>
          <a:p>
            <a:endParaRPr lang="en-IN" sz="2200" dirty="0"/>
          </a:p>
        </p:txBody>
      </p:sp>
    </p:spTree>
    <p:extLst>
      <p:ext uri="{BB962C8B-B14F-4D97-AF65-F5344CB8AC3E}">
        <p14:creationId xmlns:p14="http://schemas.microsoft.com/office/powerpoint/2010/main" val="21234937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err="1" smtClean="0"/>
              <a:t>UIViewController</a:t>
            </a:r>
            <a:r>
              <a:rPr lang="en-US" sz="3600" dirty="0" smtClean="0"/>
              <a:t> - Navigation</a:t>
            </a:r>
            <a:endParaRPr lang="en-IN" dirty="0"/>
          </a:p>
        </p:txBody>
      </p:sp>
      <p:sp>
        <p:nvSpPr>
          <p:cNvPr id="3" name="Content Placeholder 2"/>
          <p:cNvSpPr>
            <a:spLocks noGrp="1"/>
          </p:cNvSpPr>
          <p:nvPr>
            <p:ph idx="1"/>
          </p:nvPr>
        </p:nvSpPr>
        <p:spPr>
          <a:xfrm>
            <a:off x="457200" y="1124744"/>
            <a:ext cx="8229600" cy="5001419"/>
          </a:xfrm>
        </p:spPr>
        <p:txBody>
          <a:bodyPr/>
          <a:lstStyle/>
          <a:p>
            <a:r>
              <a:rPr lang="en-IN" sz="2400" dirty="0" smtClean="0"/>
              <a:t>//This will identify the Storyboard in use </a:t>
            </a:r>
            <a:r>
              <a:rPr lang="en-IN" sz="2400" dirty="0" err="1" smtClean="0"/>
              <a:t>UIStoryboard</a:t>
            </a:r>
            <a:endParaRPr lang="en-IN" sz="2400" dirty="0" smtClean="0"/>
          </a:p>
          <a:p>
            <a:pPr>
              <a:buNone/>
            </a:pPr>
            <a:r>
              <a:rPr lang="en-IN" sz="2400" dirty="0" smtClean="0"/>
              <a:t> </a:t>
            </a:r>
          </a:p>
          <a:p>
            <a:r>
              <a:rPr lang="en-IN" sz="2400" dirty="0" smtClean="0"/>
              <a:t>*storyboard = [</a:t>
            </a:r>
            <a:r>
              <a:rPr lang="en-IN" sz="2400" dirty="0" err="1" smtClean="0"/>
              <a:t>UIStoryboard</a:t>
            </a:r>
            <a:r>
              <a:rPr lang="en-IN" sz="2400" dirty="0" smtClean="0"/>
              <a:t> </a:t>
            </a:r>
            <a:r>
              <a:rPr lang="en-IN" sz="2400" dirty="0" err="1" smtClean="0"/>
              <a:t>storyboardWithName</a:t>
            </a:r>
            <a:r>
              <a:rPr lang="en-IN" sz="2400" dirty="0" smtClean="0"/>
              <a:t>:@"</a:t>
            </a:r>
            <a:r>
              <a:rPr lang="en-IN" sz="2400" dirty="0" err="1" smtClean="0"/>
              <a:t>MainStoryboard</a:t>
            </a:r>
            <a:r>
              <a:rPr lang="en-IN" sz="2400" dirty="0" smtClean="0"/>
              <a:t>" </a:t>
            </a:r>
            <a:r>
              <a:rPr lang="en-IN" sz="2400" dirty="0" err="1" smtClean="0"/>
              <a:t>bundle:nil</a:t>
            </a:r>
            <a:r>
              <a:rPr lang="en-IN" sz="2400" dirty="0" smtClean="0"/>
              <a:t>]; </a:t>
            </a:r>
          </a:p>
          <a:p>
            <a:endParaRPr lang="en-IN" sz="2400" dirty="0" smtClean="0"/>
          </a:p>
          <a:p>
            <a:pPr>
              <a:buNone/>
            </a:pPr>
            <a:r>
              <a:rPr lang="en-IN" sz="2400" dirty="0" smtClean="0"/>
              <a:t>    //This will identify the View Controller to switch to</a:t>
            </a:r>
          </a:p>
          <a:p>
            <a:r>
              <a:rPr lang="en-IN" sz="2400" dirty="0" smtClean="0"/>
              <a:t> </a:t>
            </a:r>
            <a:r>
              <a:rPr lang="en-IN" sz="2400" dirty="0" err="1" smtClean="0"/>
              <a:t>SecondViewController</a:t>
            </a:r>
            <a:r>
              <a:rPr lang="en-IN" sz="2400" dirty="0" smtClean="0"/>
              <a:t> *vc2 = [storyboard </a:t>
            </a:r>
            <a:r>
              <a:rPr lang="en-IN" sz="2400" dirty="0" err="1" smtClean="0"/>
              <a:t>instantiateViewControllerWithIdentifier</a:t>
            </a:r>
            <a:r>
              <a:rPr lang="en-IN" sz="2400" dirty="0" smtClean="0"/>
              <a:t>:@"</a:t>
            </a:r>
            <a:r>
              <a:rPr lang="en-IN" sz="2400" dirty="0" err="1" smtClean="0"/>
              <a:t>SecondViewContr</a:t>
            </a:r>
            <a:r>
              <a:rPr lang="en-IN" sz="2400" dirty="0" smtClean="0"/>
              <a:t> </a:t>
            </a:r>
            <a:r>
              <a:rPr lang="en-IN" sz="2400" dirty="0" err="1" smtClean="0"/>
              <a:t>ollerID</a:t>
            </a:r>
            <a:r>
              <a:rPr lang="en-IN" sz="2400" dirty="0" smtClean="0"/>
              <a:t>" ]; </a:t>
            </a:r>
          </a:p>
          <a:p>
            <a:endParaRPr lang="en-IN" sz="2400" dirty="0" smtClean="0"/>
          </a:p>
          <a:p>
            <a:r>
              <a:rPr lang="en-IN" sz="2400" dirty="0" smtClean="0"/>
              <a:t>[self presentViewController:vc2 </a:t>
            </a:r>
            <a:r>
              <a:rPr lang="en-IN" sz="2400" dirty="0" err="1" smtClean="0"/>
              <a:t>animated:YES</a:t>
            </a:r>
            <a:r>
              <a:rPr lang="en-IN" sz="2400" dirty="0" smtClean="0"/>
              <a:t> </a:t>
            </a:r>
            <a:r>
              <a:rPr lang="en-IN" sz="2400" dirty="0" err="1" smtClean="0"/>
              <a:t>completion:NULL</a:t>
            </a:r>
            <a:r>
              <a:rPr lang="en-IN" sz="2400" dirty="0" smtClean="0"/>
              <a:t>];</a:t>
            </a:r>
            <a:endParaRPr lang="en-IN" sz="2400" dirty="0"/>
          </a:p>
        </p:txBody>
      </p:sp>
    </p:spTree>
    <p:extLst>
      <p:ext uri="{BB962C8B-B14F-4D97-AF65-F5344CB8AC3E}">
        <p14:creationId xmlns:p14="http://schemas.microsoft.com/office/powerpoint/2010/main" val="8659998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smtClean="0"/>
              <a:t>Triggered Segue</a:t>
            </a:r>
            <a:endParaRPr lang="en-IN" dirty="0"/>
          </a:p>
        </p:txBody>
      </p:sp>
      <p:sp>
        <p:nvSpPr>
          <p:cNvPr id="3" name="Content Placeholder 2"/>
          <p:cNvSpPr>
            <a:spLocks noGrp="1"/>
          </p:cNvSpPr>
          <p:nvPr>
            <p:ph idx="1"/>
          </p:nvPr>
        </p:nvSpPr>
        <p:spPr>
          <a:xfrm>
            <a:off x="457200" y="1124744"/>
            <a:ext cx="8229600" cy="5001419"/>
          </a:xfrm>
        </p:spPr>
        <p:txBody>
          <a:bodyPr/>
          <a:lstStyle/>
          <a:p>
            <a:r>
              <a:rPr lang="en-IN" sz="2400" dirty="0" smtClean="0"/>
              <a:t>Segue represents a transition from one screen to another.</a:t>
            </a:r>
          </a:p>
          <a:p>
            <a:r>
              <a:rPr lang="en-IN" sz="2400" dirty="0" smtClean="0"/>
              <a:t>Segues are triggered by taps on buttons, table view cells, gestures, and so on</a:t>
            </a:r>
          </a:p>
          <a:p>
            <a:r>
              <a:rPr lang="en-US" sz="2400" dirty="0" smtClean="0"/>
              <a:t>Passing Value Using Segue</a:t>
            </a:r>
          </a:p>
          <a:p>
            <a:pPr lvl="1"/>
            <a:r>
              <a:rPr lang="pt-BR" sz="2000" dirty="0" smtClean="0"/>
              <a:t>- (void) prepareForSegue:(UIStoryboardSegue *)segue sender:(id)sender</a:t>
            </a:r>
          </a:p>
          <a:p>
            <a:pPr lvl="1"/>
            <a:r>
              <a:rPr lang="pt-BR" sz="2000" dirty="0" smtClean="0"/>
              <a:t>Get reference to destination View controller using method</a:t>
            </a:r>
            <a:br>
              <a:rPr lang="pt-BR" sz="2000" dirty="0" smtClean="0"/>
            </a:br>
            <a:r>
              <a:rPr lang="pt-BR" sz="2000" dirty="0" smtClean="0"/>
              <a:t>[segue  </a:t>
            </a:r>
            <a:r>
              <a:rPr lang="en-IN" sz="2000" dirty="0" err="1" smtClean="0"/>
              <a:t>destinationViewController</a:t>
            </a:r>
            <a:r>
              <a:rPr lang="en-IN" sz="2000" dirty="0" smtClean="0"/>
              <a:t>] </a:t>
            </a:r>
          </a:p>
          <a:p>
            <a:pPr lvl="1"/>
            <a:r>
              <a:rPr lang="en-US" sz="2000" dirty="0" smtClean="0"/>
              <a:t>Then desired property of the destination view controller may be set.</a:t>
            </a:r>
          </a:p>
          <a:p>
            <a:pPr lvl="1">
              <a:buNone/>
            </a:pPr>
            <a:endParaRPr lang="pt-BR" sz="2000" dirty="0" smtClean="0"/>
          </a:p>
          <a:p>
            <a:endParaRPr lang="en-IN" sz="2400" dirty="0" smtClean="0"/>
          </a:p>
          <a:p>
            <a:pPr>
              <a:buNone/>
            </a:pPr>
            <a:r>
              <a:rPr lang="en-IN" sz="2400" dirty="0" smtClean="0"/>
              <a:t> </a:t>
            </a:r>
          </a:p>
        </p:txBody>
      </p:sp>
    </p:spTree>
    <p:extLst>
      <p:ext uri="{BB962C8B-B14F-4D97-AF65-F5344CB8AC3E}">
        <p14:creationId xmlns:p14="http://schemas.microsoft.com/office/powerpoint/2010/main" val="19125480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lstStyle/>
          <a:p>
            <a:r>
              <a:rPr lang="en-US" sz="3600" dirty="0" smtClean="0"/>
              <a:t>Passing Data Back to Parent Class</a:t>
            </a:r>
            <a:endParaRPr lang="en-IN" dirty="0"/>
          </a:p>
        </p:txBody>
      </p:sp>
      <p:sp>
        <p:nvSpPr>
          <p:cNvPr id="3" name="Content Placeholder 2"/>
          <p:cNvSpPr>
            <a:spLocks noGrp="1"/>
          </p:cNvSpPr>
          <p:nvPr>
            <p:ph idx="1"/>
          </p:nvPr>
        </p:nvSpPr>
        <p:spPr>
          <a:xfrm>
            <a:off x="457200" y="1124744"/>
            <a:ext cx="8229600" cy="5001419"/>
          </a:xfrm>
        </p:spPr>
        <p:txBody>
          <a:bodyPr/>
          <a:lstStyle/>
          <a:p>
            <a:r>
              <a:rPr lang="en-US" sz="2400" dirty="0" smtClean="0"/>
              <a:t>Get reference to the parent class </a:t>
            </a:r>
          </a:p>
          <a:p>
            <a:r>
              <a:rPr lang="en-US" sz="2400" dirty="0" smtClean="0"/>
              <a:t>[self </a:t>
            </a:r>
            <a:r>
              <a:rPr lang="en-US" sz="2400" dirty="0" err="1" smtClean="0"/>
              <a:t>presentingViewController</a:t>
            </a:r>
            <a:r>
              <a:rPr lang="en-US" sz="2400" dirty="0" smtClean="0"/>
              <a:t>]</a:t>
            </a:r>
          </a:p>
          <a:p>
            <a:r>
              <a:rPr lang="en-US" sz="2400" dirty="0" smtClean="0"/>
              <a:t>Set the desired data in parent view controller</a:t>
            </a:r>
          </a:p>
          <a:p>
            <a:endParaRPr lang="en-US" sz="2000" dirty="0" smtClean="0"/>
          </a:p>
          <a:p>
            <a:pPr lvl="1">
              <a:buNone/>
            </a:pPr>
            <a:endParaRPr lang="pt-BR" sz="2000" dirty="0" smtClean="0"/>
          </a:p>
          <a:p>
            <a:endParaRPr lang="en-IN" sz="2400" dirty="0" smtClean="0"/>
          </a:p>
          <a:p>
            <a:pPr>
              <a:buNone/>
            </a:pPr>
            <a:r>
              <a:rPr lang="en-IN" sz="2400" dirty="0" smtClean="0"/>
              <a:t> </a:t>
            </a:r>
          </a:p>
        </p:txBody>
      </p:sp>
    </p:spTree>
    <p:extLst>
      <p:ext uri="{BB962C8B-B14F-4D97-AF65-F5344CB8AC3E}">
        <p14:creationId xmlns:p14="http://schemas.microsoft.com/office/powerpoint/2010/main" val="13033504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6712"/>
            <a:ext cx="8686800" cy="5760640"/>
          </a:xfrm>
        </p:spPr>
        <p:txBody>
          <a:bodyPr/>
          <a:lstStyle/>
          <a:p>
            <a:r>
              <a:rPr lang="en-IN" sz="2400" dirty="0"/>
              <a:t>A navigation controller manages a stack of view controllers to provide a drill-down interface for hierarchical content. </a:t>
            </a:r>
            <a:endParaRPr lang="en-IN" sz="2400" dirty="0" smtClean="0"/>
          </a:p>
          <a:p>
            <a:r>
              <a:rPr lang="en-IN" sz="2400" dirty="0" smtClean="0"/>
              <a:t>The </a:t>
            </a:r>
            <a:r>
              <a:rPr lang="en-IN" sz="2400" dirty="0"/>
              <a:t>view hierarchy of a navigation controller is self contained. It is composed of views that the navigation controller manages directly and views that are managed by content view controllers you provide. </a:t>
            </a:r>
            <a:endParaRPr lang="en-IN" sz="2400" dirty="0" smtClean="0"/>
          </a:p>
          <a:p>
            <a:r>
              <a:rPr lang="en-IN" sz="2400" dirty="0" smtClean="0"/>
              <a:t>Each </a:t>
            </a:r>
            <a:r>
              <a:rPr lang="en-IN" sz="2400" dirty="0"/>
              <a:t>content view controller manages a distinct view hierarchy, and the navigation controller coordinates the navigation between these view hierarchies</a:t>
            </a:r>
            <a:r>
              <a:rPr lang="en-IN" sz="2400" dirty="0" smtClean="0"/>
              <a:t>.</a:t>
            </a:r>
          </a:p>
          <a:p>
            <a:r>
              <a:rPr lang="en-IN" sz="2400" dirty="0" smtClean="0"/>
              <a:t>In </a:t>
            </a:r>
            <a:r>
              <a:rPr lang="en-IN" sz="2400" dirty="0"/>
              <a:t>addition to telling the navigation controller when to display a new view, you are responsible for configuring the navigation bar—the view at the top of the screen that provides context about the user’s place in the navigation hierarchy. </a:t>
            </a:r>
            <a:endParaRPr lang="en-IN" sz="2400" dirty="0" smtClean="0"/>
          </a:p>
          <a:p>
            <a:r>
              <a:rPr lang="en-IN" sz="2400" dirty="0" smtClean="0"/>
              <a:t>You </a:t>
            </a:r>
            <a:r>
              <a:rPr lang="en-IN" sz="2400" dirty="0"/>
              <a:t>can also provide items for a toolbar that is managed by the navigation controller.</a:t>
            </a:r>
          </a:p>
          <a:p>
            <a:endParaRPr lang="en-IN" sz="2400" dirty="0"/>
          </a:p>
        </p:txBody>
      </p:sp>
      <p:sp>
        <p:nvSpPr>
          <p:cNvPr id="4" name="Title 1"/>
          <p:cNvSpPr>
            <a:spLocks noGrp="1"/>
          </p:cNvSpPr>
          <p:nvPr>
            <p:ph type="title"/>
          </p:nvPr>
        </p:nvSpPr>
        <p:spPr>
          <a:xfrm>
            <a:off x="179512" y="58614"/>
            <a:ext cx="8229600" cy="706090"/>
          </a:xfrm>
        </p:spPr>
        <p:txBody>
          <a:bodyPr/>
          <a:lstStyle/>
          <a:p>
            <a:r>
              <a:rPr lang="en-US" dirty="0" smtClean="0">
                <a:solidFill>
                  <a:srgbClr val="FF0000"/>
                </a:solidFill>
              </a:rPr>
              <a:t>Navigation Controller</a:t>
            </a:r>
            <a:endParaRPr lang="en-US" dirty="0">
              <a:solidFill>
                <a:srgbClr val="FF0000"/>
              </a:solidFill>
            </a:endParaRPr>
          </a:p>
        </p:txBody>
      </p:sp>
    </p:spTree>
    <p:extLst>
      <p:ext uri="{BB962C8B-B14F-4D97-AF65-F5344CB8AC3E}">
        <p14:creationId xmlns:p14="http://schemas.microsoft.com/office/powerpoint/2010/main" val="48140484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10085</TotalTime>
  <Words>1647</Words>
  <Application>Microsoft Macintosh PowerPoint</Application>
  <PresentationFormat>On-screen Show (4:3)</PresentationFormat>
  <Paragraphs>253</Paragraphs>
  <Slides>41</Slides>
  <Notes>19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PowerPoint Presentation</vt:lpstr>
      <vt:lpstr>PowerPoint Presentation</vt:lpstr>
      <vt:lpstr>The View Controller family</vt:lpstr>
      <vt:lpstr>Content vs Container</vt:lpstr>
      <vt:lpstr>Navigation One View to Another</vt:lpstr>
      <vt:lpstr>UIViewController - Navigation</vt:lpstr>
      <vt:lpstr>Triggered Segue</vt:lpstr>
      <vt:lpstr>Passing Data Back to Parent Class</vt:lpstr>
      <vt:lpstr>Navigation Controller</vt:lpstr>
      <vt:lpstr>Navigation Controller</vt:lpstr>
      <vt:lpstr>Navigation Controller</vt:lpstr>
      <vt:lpstr>Navigation Controller</vt:lpstr>
      <vt:lpstr>PowerPoint Presentation</vt:lpstr>
      <vt:lpstr>Tab Bar Controller</vt:lpstr>
      <vt:lpstr>PowerPoint Presentation</vt:lpstr>
      <vt:lpstr>PowerPoint Presentation</vt:lpstr>
      <vt:lpstr>Tab Bar Controller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Important links</vt:lpstr>
      <vt:lpstr>JUNKIES </vt:lpstr>
      <vt:lpstr>Adding item to Tab bar App</vt:lpstr>
      <vt:lpstr>PowerPoint Presentation</vt:lpstr>
      <vt:lpstr>PowerPoint Presentation</vt:lpstr>
      <vt:lpstr>PowerPoint Presentation</vt:lpstr>
      <vt:lpstr>PowerPoint Presentation</vt:lpstr>
      <vt:lpstr>The view controller family</vt:lpstr>
      <vt:lpstr>The view controller family</vt:lpstr>
      <vt:lpstr>PowerPoint Presentation</vt:lpstr>
      <vt:lpstr>PowerPoint Presentation</vt:lpstr>
      <vt:lpstr>PowerPoint Presentation</vt:lpstr>
      <vt:lpstr>Table View</vt:lpstr>
      <vt:lpstr>PowerPoint Presentation</vt:lpstr>
      <vt:lpstr>PowerPoint Presentation</vt:lpstr>
      <vt:lpstr>Implementing Protocol</vt:lpstr>
      <vt:lpstr>Tab Bar view controller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Sisoft Technologies</dc:creator>
  <cp:lastModifiedBy>sisoft</cp:lastModifiedBy>
  <cp:revision>58</cp:revision>
  <dcterms:created xsi:type="dcterms:W3CDTF">2014-11-13T12:03:28Z</dcterms:created>
  <dcterms:modified xsi:type="dcterms:W3CDTF">2016-09-03T17:44:49Z</dcterms:modified>
</cp:coreProperties>
</file>