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4" r:id="rId18"/>
    <p:sldId id="276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128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AFA4B-AD9C-436C-9DDD-534C5B77DBCC}" type="datetimeFigureOut">
              <a:rPr lang="en-IN" smtClean="0"/>
              <a:pPr/>
              <a:t>24-12-2013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DE79D-5623-4F77-8630-10999996F6B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75389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13</a:t>
            </a:fld>
            <a:endParaRPr lang="en-I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15</a:t>
            </a:fld>
            <a:endParaRPr lang="en-I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17</a:t>
            </a:fld>
            <a:endParaRPr lang="en-I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19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DE79D-5623-4F77-8630-10999996F6B1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  <a:prstGeom prst="rect">
            <a:avLst/>
          </a:prstGeo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/>
          <a:lstStyle/>
          <a:p>
            <a:fld id="{B0DEFC9D-C8BA-A64D-AABD-C06EF9290377}" type="datetimeFigureOut">
              <a:rPr lang="en-US"/>
              <a:pPr/>
              <a:t>12/24/2013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/>
          <a:lstStyle/>
          <a:p>
            <a:fld id="{2FE6CCAD-D13E-494B-90E4-B24829C011E7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C:\Users\Prabhat Shukla\Desktop\sis\sis1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202613" y="0"/>
            <a:ext cx="941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sisoft.in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pple.com/legacy/library/documentation/Cocoa/Conceptual/CocoaFundamentals/CocoaDesignPatterns/CocoaDesignPatterns.htm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aywenderlich.com/46988/ios-design-pattern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iOS-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762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2"/>
          <p:cNvSpPr txBox="1">
            <a:spLocks noChangeAspect="1" noChangeArrowheads="1"/>
          </p:cNvSpPr>
          <p:nvPr/>
        </p:nvSpPr>
        <p:spPr bwMode="auto">
          <a:xfrm>
            <a:off x="609600" y="1524000"/>
            <a:ext cx="8001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9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>IOS Design Patterns</a:t>
            </a:r>
            <a:endParaRPr lang="en-US" sz="4800" dirty="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AutoShape 2"/>
          <p:cNvSpPr txBox="1">
            <a:spLocks noChangeAspect="1" noChangeArrowheads="1"/>
          </p:cNvSpPr>
          <p:nvPr/>
        </p:nvSpPr>
        <p:spPr bwMode="auto">
          <a:xfrm>
            <a:off x="457200" y="53340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/>
            </a:r>
            <a:b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</a:b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Sisoft Technologies </a:t>
            </a:r>
            <a:r>
              <a:rPr lang="en-US" sz="2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Pvt</a:t>
            </a: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Ltd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SRC E7, </a:t>
            </a:r>
            <a:r>
              <a:rPr lang="en-US" sz="2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Shipra</a:t>
            </a: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Riviera Bazar, </a:t>
            </a:r>
            <a:r>
              <a:rPr lang="en-US" sz="2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Gyan</a:t>
            </a: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Khand-3, </a:t>
            </a:r>
            <a:r>
              <a:rPr lang="en-US" sz="2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Indirapuram</a:t>
            </a: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, Ghaziabad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Website: </a:t>
            </a: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  <a:hlinkClick r:id="rId4"/>
              </a:rPr>
              <a:t>www.sisoft.in</a:t>
            </a: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Email:info@sisoft.in</a:t>
            </a:r>
            <a:endParaRPr lang="en-US" sz="2200" dirty="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pitchFamily="-8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Phone: +91-9999-283-283</a:t>
            </a:r>
          </a:p>
          <a:p>
            <a:pPr algn="ctr">
              <a:lnSpc>
                <a:spcPct val="80000"/>
              </a:lnSpc>
              <a:defRPr/>
            </a:pPr>
            <a:endParaRPr lang="en-US" sz="2200" dirty="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pitchFamily="-8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3933056"/>
            <a:ext cx="800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MVC, Singleton, Delegation, Target-action, Facade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143000"/>
          </a:xfrm>
        </p:spPr>
        <p:txBody>
          <a:bodyPr/>
          <a:lstStyle/>
          <a:p>
            <a:r>
              <a:rPr lang="en-US" dirty="0"/>
              <a:t>How to Use the Singleton Pattern</a:t>
            </a:r>
          </a:p>
        </p:txBody>
      </p:sp>
      <p:pic>
        <p:nvPicPr>
          <p:cNvPr id="4" name="Content Placeholder 3" descr="singleton.png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9310" r="-9310"/>
          <a:stretch>
            <a:fillRect/>
          </a:stretch>
        </p:blipFill>
        <p:spPr>
          <a:xfrm>
            <a:off x="806896" y="1600200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31844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41784"/>
            <a:ext cx="8229600" cy="1143000"/>
          </a:xfrm>
        </p:spPr>
        <p:txBody>
          <a:bodyPr/>
          <a:lstStyle/>
          <a:p>
            <a:r>
              <a:rPr lang="en-US" dirty="0"/>
              <a:t>How to Use the Singleton </a:t>
            </a:r>
            <a:r>
              <a:rPr lang="en-US" dirty="0" smtClean="0"/>
              <a:t>Pattern…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above image shows a Logger class with a single property (which is the single instance), and two methods: </a:t>
            </a:r>
            <a:r>
              <a:rPr lang="en-US" sz="2800" b="1" dirty="0" err="1"/>
              <a:t>sharedInstance</a:t>
            </a:r>
            <a:r>
              <a:rPr lang="en-US" sz="2800" dirty="0"/>
              <a:t> and </a:t>
            </a:r>
            <a:r>
              <a:rPr lang="en-US" sz="2800" b="1" dirty="0" err="1" smtClean="0"/>
              <a:t>init</a:t>
            </a:r>
            <a:endParaRPr lang="en-US" sz="2800" dirty="0" smtClean="0"/>
          </a:p>
          <a:p>
            <a:r>
              <a:rPr lang="en-US" sz="2800" dirty="0"/>
              <a:t>The first time a client sends the </a:t>
            </a:r>
            <a:r>
              <a:rPr lang="en-US" sz="2800" b="1" dirty="0" err="1"/>
              <a:t>sharedInstance</a:t>
            </a:r>
            <a:r>
              <a:rPr lang="en-US" sz="2800" dirty="0"/>
              <a:t> message, the property </a:t>
            </a:r>
            <a:r>
              <a:rPr lang="en-US" sz="2800" b="1" dirty="0"/>
              <a:t>instance</a:t>
            </a:r>
            <a:r>
              <a:rPr lang="en-US" sz="2800" dirty="0"/>
              <a:t> isn’t yet initialized, so you create a new instance of the class and return a reference to </a:t>
            </a:r>
            <a:r>
              <a:rPr lang="en-US" sz="2800" dirty="0" smtClean="0"/>
              <a:t>it</a:t>
            </a:r>
          </a:p>
          <a:p>
            <a:r>
              <a:rPr lang="en-US" sz="2800" dirty="0"/>
              <a:t>The next time you call </a:t>
            </a:r>
            <a:r>
              <a:rPr lang="en-US" sz="2800" b="1" dirty="0" err="1"/>
              <a:t>sharedInstance</a:t>
            </a:r>
            <a:r>
              <a:rPr lang="en-US" sz="2800" dirty="0"/>
              <a:t>, </a:t>
            </a:r>
            <a:r>
              <a:rPr lang="en-US" sz="2800" b="1" dirty="0"/>
              <a:t>instance</a:t>
            </a:r>
            <a:r>
              <a:rPr lang="en-US" sz="2800" dirty="0"/>
              <a:t> is immediately returned without any initialization. This logic promises that only one instance exists at all times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041919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Delegation, is a mechanism in which one object acts on behalf of, or in coordination with, another </a:t>
            </a:r>
            <a:r>
              <a:rPr lang="en-US" dirty="0" smtClean="0"/>
              <a:t>object</a:t>
            </a:r>
          </a:p>
          <a:p>
            <a:r>
              <a:rPr lang="en-US" dirty="0"/>
              <a:t>For example, when you use a </a:t>
            </a:r>
            <a:r>
              <a:rPr lang="en-US" b="1" dirty="0" err="1"/>
              <a:t>UITableView</a:t>
            </a:r>
            <a:r>
              <a:rPr lang="en-US" dirty="0"/>
              <a:t>, one of the methods you must implement is </a:t>
            </a:r>
            <a:r>
              <a:rPr lang="en-US" sz="2800" b="1" dirty="0" err="1" smtClean="0">
                <a:solidFill>
                  <a:srgbClr val="008000"/>
                </a:solidFill>
              </a:rPr>
              <a:t>tableView:numberOfRowsInSection</a:t>
            </a:r>
            <a:endParaRPr lang="en-US" sz="2800" b="1" dirty="0">
              <a:solidFill>
                <a:srgbClr val="008000"/>
              </a:solidFill>
            </a:endParaRPr>
          </a:p>
          <a:p>
            <a:r>
              <a:rPr lang="en-US" dirty="0"/>
              <a:t>You can’t expect the </a:t>
            </a:r>
            <a:r>
              <a:rPr lang="en-US" b="1" dirty="0" err="1"/>
              <a:t>UITableView</a:t>
            </a:r>
            <a:r>
              <a:rPr lang="en-US" dirty="0"/>
              <a:t> to know how many rows you want to have in each section, as this is application-specific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72518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Delegation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the task of calculating the amount of rows in each section is passed on to the </a:t>
            </a:r>
            <a:r>
              <a:rPr lang="en-US" b="1" dirty="0" err="1"/>
              <a:t>UITableView</a:t>
            </a:r>
            <a:r>
              <a:rPr lang="en-US" dirty="0"/>
              <a:t> </a:t>
            </a:r>
            <a:r>
              <a:rPr lang="en-US" dirty="0" smtClean="0"/>
              <a:t>delegate</a:t>
            </a:r>
          </a:p>
          <a:p>
            <a:r>
              <a:rPr lang="en-US" dirty="0"/>
              <a:t>This allows the </a:t>
            </a:r>
            <a:r>
              <a:rPr lang="en-US" b="1" dirty="0" err="1"/>
              <a:t>UITableView</a:t>
            </a:r>
            <a:r>
              <a:rPr lang="en-US" dirty="0"/>
              <a:t> class to be independent of the data it </a:t>
            </a:r>
            <a:r>
              <a:rPr lang="en-US" dirty="0" smtClean="0"/>
              <a:t>displays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2390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Delegation</a:t>
            </a:r>
            <a:r>
              <a:rPr lang="en-US" dirty="0" smtClean="0"/>
              <a:t>….</a:t>
            </a:r>
            <a:endParaRPr lang="en-US" dirty="0"/>
          </a:p>
        </p:txBody>
      </p:sp>
      <p:pic>
        <p:nvPicPr>
          <p:cNvPr id="5" name="Picture 4" descr="delegate-480x25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1628800"/>
            <a:ext cx="8229600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81094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Target-Action Mechanism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en-US" sz="3000" dirty="0"/>
              <a:t>The target-action mechanism enables a control object—that is, an object such as a button, slider, or text field—to send a message to another object that can interpret the message and handle it as an application-specific </a:t>
            </a:r>
            <a:r>
              <a:rPr lang="en-US" sz="3000" dirty="0" smtClean="0"/>
              <a:t>instruction</a:t>
            </a:r>
          </a:p>
          <a:p>
            <a:r>
              <a:rPr lang="en-US" sz="3000" dirty="0"/>
              <a:t>The receiving object, or the target, is usually a custom controller </a:t>
            </a:r>
            <a:r>
              <a:rPr lang="en-US" sz="3000" dirty="0" smtClean="0"/>
              <a:t>object</a:t>
            </a:r>
          </a:p>
          <a:p>
            <a:r>
              <a:rPr lang="en-US" sz="3000" dirty="0"/>
              <a:t>The message—named an action message—is determined by a selector, a unique runtime identifier of a method</a:t>
            </a:r>
          </a:p>
        </p:txBody>
      </p:sp>
    </p:spTree>
    <p:extLst>
      <p:ext uri="{BB962C8B-B14F-4D97-AF65-F5344CB8AC3E}">
        <p14:creationId xmlns:p14="http://schemas.microsoft.com/office/powerpoint/2010/main" xmlns="" val="2427725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on a Button </a:t>
            </a:r>
            <a:endParaRPr lang="en-US" dirty="0"/>
          </a:p>
        </p:txBody>
      </p:sp>
      <p:pic>
        <p:nvPicPr>
          <p:cNvPr id="4" name="Picture 3" descr="name_the_action_method_2x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916832"/>
            <a:ext cx="792088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4678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Facade Design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r>
              <a:rPr lang="en-US" sz="3000" dirty="0"/>
              <a:t>The Facade design pattern provides a single interface to a complex </a:t>
            </a:r>
            <a:r>
              <a:rPr lang="en-US" sz="3000" dirty="0" smtClean="0"/>
              <a:t>subsystem</a:t>
            </a:r>
          </a:p>
          <a:p>
            <a:r>
              <a:rPr lang="en-US" sz="3000" dirty="0"/>
              <a:t>Instead of exposing the user to a set of classes and their APIs, you only expose one simple unified </a:t>
            </a:r>
            <a:r>
              <a:rPr lang="en-US" sz="3000" dirty="0" smtClean="0"/>
              <a:t>API</a:t>
            </a:r>
          </a:p>
          <a:p>
            <a:r>
              <a:rPr lang="en-US" sz="3000" dirty="0"/>
              <a:t>The user of the API is completely unaware of the complexity that lies </a:t>
            </a:r>
            <a:r>
              <a:rPr lang="en-US" sz="3000" dirty="0" smtClean="0"/>
              <a:t>beneath</a:t>
            </a:r>
          </a:p>
          <a:p>
            <a:r>
              <a:rPr lang="en-US" sz="3000" dirty="0"/>
              <a:t>This pattern is ideal when working with a large number of classes, particularly when they are complicated to use or difficult to understand</a:t>
            </a:r>
          </a:p>
        </p:txBody>
      </p:sp>
    </p:spTree>
    <p:extLst>
      <p:ext uri="{BB962C8B-B14F-4D97-AF65-F5344CB8AC3E}">
        <p14:creationId xmlns:p14="http://schemas.microsoft.com/office/powerpoint/2010/main" xmlns="" val="1071326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Facade Design Pattern…</a:t>
            </a:r>
          </a:p>
        </p:txBody>
      </p:sp>
      <p:pic>
        <p:nvPicPr>
          <p:cNvPr id="5" name="Picture 4" descr="facade2-480x24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1700808"/>
            <a:ext cx="822960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17965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Links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en-US" dirty="0" smtClean="0"/>
              <a:t>For more on design pattern visit links</a:t>
            </a:r>
          </a:p>
          <a:p>
            <a:r>
              <a:rPr lang="en-US" dirty="0"/>
              <a:t>Link 1 </a:t>
            </a:r>
            <a:r>
              <a:rPr lang="en-US" dirty="0">
                <a:hlinkClick r:id="rId3"/>
              </a:rPr>
              <a:t>https://developer.apple.com/legacy/library/documentation/Cocoa/Conceptual/CocoaFundamentals/CocoaDesignPatterns/</a:t>
            </a:r>
            <a:r>
              <a:rPr lang="en-US" dirty="0" smtClean="0">
                <a:hlinkClick r:id="rId3"/>
              </a:rPr>
              <a:t>CocoaDesignPatterns.html</a:t>
            </a:r>
            <a:endParaRPr lang="en-US" dirty="0" smtClean="0"/>
          </a:p>
          <a:p>
            <a:r>
              <a:rPr lang="en-US" dirty="0" smtClean="0"/>
              <a:t>Link 2 </a:t>
            </a:r>
            <a:r>
              <a:rPr lang="de-DE" dirty="0">
                <a:hlinkClick r:id="rId4"/>
              </a:rPr>
              <a:t>http://</a:t>
            </a:r>
            <a:r>
              <a:rPr lang="de-DE" dirty="0" err="1">
                <a:hlinkClick r:id="rId4"/>
              </a:rPr>
              <a:t>www.raywenderlich.com</a:t>
            </a:r>
            <a:r>
              <a:rPr lang="de-DE" dirty="0">
                <a:hlinkClick r:id="rId4"/>
              </a:rPr>
              <a:t>/46988/</a:t>
            </a:r>
            <a:r>
              <a:rPr lang="de-DE" dirty="0" err="1">
                <a:hlinkClick r:id="rId4"/>
              </a:rPr>
              <a:t>ios</a:t>
            </a:r>
            <a:r>
              <a:rPr lang="de-DE" dirty="0">
                <a:hlinkClick r:id="rId4"/>
              </a:rPr>
              <a:t>-design-patterns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2539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Design Pattern?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design pattern is a template for a design that solves a general, recurring problem in a particular </a:t>
            </a:r>
            <a:r>
              <a:rPr lang="en-US" dirty="0" smtClean="0"/>
              <a:t>context</a:t>
            </a:r>
          </a:p>
          <a:p>
            <a:r>
              <a:rPr lang="en-US" dirty="0" smtClean="0"/>
              <a:t>It </a:t>
            </a:r>
            <a:r>
              <a:rPr lang="en-US" dirty="0"/>
              <a:t>is a tool of abstraction that is useful in fields like architecture and engineering as well as software development</a:t>
            </a:r>
          </a:p>
        </p:txBody>
      </p:sp>
    </p:spTree>
    <p:extLst>
      <p:ext uri="{BB962C8B-B14F-4D97-AF65-F5344CB8AC3E}">
        <p14:creationId xmlns:p14="http://schemas.microsoft.com/office/powerpoint/2010/main" xmlns="" val="2342465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Communication pattern</a:t>
            </a:r>
          </a:p>
        </p:txBody>
      </p:sp>
      <p:pic>
        <p:nvPicPr>
          <p:cNvPr id="7" name="Picture Placeholder 6" descr="mvc-diagram1.png"/>
          <p:cNvPicPr>
            <a:picLocks noGrp="1" noChangeAspect="1"/>
          </p:cNvPicPr>
          <p:nvPr>
            <p:ph idx="4294967295"/>
          </p:nvPr>
        </p:nvPicPr>
        <p:blipFill>
          <a:blip r:embed="rId3"/>
          <a:srcRect l="-14997" r="-14997"/>
          <a:stretch>
            <a:fillRect/>
          </a:stretch>
        </p:blipFill>
        <p:spPr>
          <a:xfrm>
            <a:off x="734888" y="1600200"/>
            <a:ext cx="8229600" cy="452596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View objects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are visible to the user</a:t>
            </a:r>
          </a:p>
          <a:p>
            <a:r>
              <a:rPr lang="en-US" sz="2800" smtClean="0"/>
              <a:t>the buttons, labels, and the view they are placed on top of are all view objects</a:t>
            </a:r>
          </a:p>
          <a:p>
            <a:r>
              <a:rPr lang="en-US" sz="2800" smtClean="0"/>
              <a:t>Views are usually standard UIView subclasses (UIButton, UISlider), but	you will sometimes write custom view classes</a:t>
            </a:r>
            <a:endParaRPr 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 objects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Hold data and know nothing about the user interface</a:t>
            </a:r>
          </a:p>
          <a:p>
            <a:r>
              <a:rPr lang="en-US" sz="2800" dirty="0" smtClean="0"/>
              <a:t>Model objects typically use standard collection classes (</a:t>
            </a:r>
            <a:r>
              <a:rPr lang="en-US" sz="2800" dirty="0" err="1" smtClean="0"/>
              <a:t>NSArray</a:t>
            </a:r>
            <a:r>
              <a:rPr lang="en-US" sz="2800" dirty="0" smtClean="0"/>
              <a:t>, </a:t>
            </a:r>
            <a:r>
              <a:rPr lang="en-US" sz="2800" dirty="0" err="1" smtClean="0"/>
              <a:t>NSDictionary</a:t>
            </a:r>
            <a:r>
              <a:rPr lang="en-US" sz="2800" dirty="0" smtClean="0"/>
              <a:t>, </a:t>
            </a:r>
            <a:r>
              <a:rPr lang="en-US" sz="2800" dirty="0" err="1" smtClean="0"/>
              <a:t>NSSet</a:t>
            </a:r>
            <a:r>
              <a:rPr lang="en-US" sz="2800" dirty="0" smtClean="0"/>
              <a:t>) and standard value types (</a:t>
            </a:r>
            <a:r>
              <a:rPr lang="en-US" sz="2800" dirty="0" err="1" smtClean="0"/>
              <a:t>NSString</a:t>
            </a:r>
            <a:r>
              <a:rPr lang="en-US" sz="2800" dirty="0" smtClean="0"/>
              <a:t>, </a:t>
            </a:r>
            <a:r>
              <a:rPr lang="en-US" sz="2800" dirty="0" err="1" smtClean="0"/>
              <a:t>NSDate</a:t>
            </a:r>
            <a:r>
              <a:rPr lang="en-US" sz="2800" dirty="0" smtClean="0"/>
              <a:t>, </a:t>
            </a:r>
            <a:r>
              <a:rPr lang="en-US" sz="2800" dirty="0" err="1" smtClean="0"/>
              <a:t>NSNumber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But there can be custom classes, which typically have names that sound like data-bearing objects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Controller objects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35138"/>
            <a:ext cx="8686800" cy="4818062"/>
          </a:xfrm>
        </p:spPr>
        <p:txBody>
          <a:bodyPr>
            <a:noAutofit/>
          </a:bodyPr>
          <a:lstStyle/>
          <a:p>
            <a:r>
              <a:rPr lang="en-US" sz="2800" smtClean="0"/>
              <a:t>View and model objects are the factory workers of an application – they focus tightly on specific tasks. </a:t>
            </a:r>
          </a:p>
          <a:p>
            <a:r>
              <a:rPr lang="en-US" sz="2800" smtClean="0"/>
              <a:t> For example, an instance of UILabel (a view object) knows how to display text in a given font within a given rectangle. </a:t>
            </a:r>
          </a:p>
          <a:p>
            <a:r>
              <a:rPr lang="en-US" sz="2800" smtClean="0"/>
              <a:t>An NSString instance (a model object) knows how to store a characterstring. </a:t>
            </a:r>
          </a:p>
          <a:p>
            <a:r>
              <a:rPr lang="en-US" sz="2800" smtClean="0"/>
              <a:t>But the label doesn’t know what text it should display, and the string doesn’t know what characters it should store.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Controller objects Cont….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This is where controller objects come in</a:t>
            </a:r>
          </a:p>
          <a:p>
            <a:r>
              <a:rPr lang="en-US" sz="2800" smtClean="0"/>
              <a:t>Controllers are the managers in an application</a:t>
            </a:r>
          </a:p>
          <a:p>
            <a:r>
              <a:rPr lang="en-US" sz="2800" smtClean="0"/>
              <a:t>They keep the view and model objects in sync, control the “flow” of the application </a:t>
            </a:r>
          </a:p>
          <a:p>
            <a:r>
              <a:rPr lang="en-US" sz="2800" smtClean="0"/>
              <a:t> and save the model objects out to the filesystem</a:t>
            </a:r>
            <a:endParaRPr 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v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Singleton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184"/>
            <a:ext cx="8229600" cy="4997152"/>
          </a:xfrm>
        </p:spPr>
        <p:txBody>
          <a:bodyPr/>
          <a:lstStyle/>
          <a:p>
            <a:r>
              <a:rPr lang="en-US" dirty="0"/>
              <a:t>The Singleton design pattern ensures that only one instance exists for a given class and that there’s a global access point to that </a:t>
            </a:r>
            <a:r>
              <a:rPr lang="en-US" dirty="0" smtClean="0"/>
              <a:t>instance</a:t>
            </a:r>
          </a:p>
          <a:p>
            <a:r>
              <a:rPr lang="en-US" dirty="0"/>
              <a:t>It usually uses lazy loading to create the single instance when it’s needed the first </a:t>
            </a:r>
            <a:r>
              <a:rPr lang="en-US" dirty="0" smtClean="0"/>
              <a:t>time</a:t>
            </a:r>
          </a:p>
          <a:p>
            <a:r>
              <a:rPr lang="en-US" dirty="0"/>
              <a:t>Apple uses this approach a lot. For example: </a:t>
            </a:r>
            <a:r>
              <a:rPr lang="en-US" sz="2800" b="1" dirty="0">
                <a:solidFill>
                  <a:srgbClr val="008000"/>
                </a:solidFill>
              </a:rPr>
              <a:t>[</a:t>
            </a:r>
            <a:r>
              <a:rPr lang="en-US" sz="2800" b="1" dirty="0" err="1">
                <a:solidFill>
                  <a:srgbClr val="008000"/>
                </a:solidFill>
              </a:rPr>
              <a:t>NSUserDefaults</a:t>
            </a:r>
            <a:r>
              <a:rPr lang="en-US" sz="2800" b="1" dirty="0">
                <a:solidFill>
                  <a:srgbClr val="008000"/>
                </a:solidFill>
              </a:rPr>
              <a:t> </a:t>
            </a:r>
            <a:r>
              <a:rPr lang="en-US" sz="2800" b="1" dirty="0" err="1">
                <a:solidFill>
                  <a:srgbClr val="008000"/>
                </a:solidFill>
              </a:rPr>
              <a:t>standardUserDefaults</a:t>
            </a:r>
            <a:r>
              <a:rPr lang="en-US" sz="2800" b="1" dirty="0">
                <a:solidFill>
                  <a:srgbClr val="008000"/>
                </a:solidFill>
              </a:rPr>
              <a:t>]</a:t>
            </a:r>
            <a:r>
              <a:rPr lang="en-US" sz="2800" dirty="0">
                <a:solidFill>
                  <a:srgbClr val="008000"/>
                </a:solidFill>
              </a:rPr>
              <a:t>, </a:t>
            </a:r>
            <a:r>
              <a:rPr lang="en-US" sz="2800" b="1" dirty="0">
                <a:solidFill>
                  <a:srgbClr val="008000"/>
                </a:solidFill>
              </a:rPr>
              <a:t>[</a:t>
            </a:r>
            <a:r>
              <a:rPr lang="en-US" sz="2800" b="1" dirty="0" err="1">
                <a:solidFill>
                  <a:srgbClr val="008000"/>
                </a:solidFill>
              </a:rPr>
              <a:t>UIApplication</a:t>
            </a:r>
            <a:r>
              <a:rPr lang="en-US" sz="2800" b="1" dirty="0">
                <a:solidFill>
                  <a:srgbClr val="008000"/>
                </a:solidFill>
              </a:rPr>
              <a:t> </a:t>
            </a:r>
            <a:r>
              <a:rPr lang="en-US" sz="2800" b="1" dirty="0" err="1">
                <a:solidFill>
                  <a:srgbClr val="008000"/>
                </a:solidFill>
              </a:rPr>
              <a:t>sharedApplication</a:t>
            </a:r>
            <a:r>
              <a:rPr lang="en-US" sz="2800" b="1" dirty="0">
                <a:solidFill>
                  <a:srgbClr val="008000"/>
                </a:solidFill>
              </a:rPr>
              <a:t>]</a:t>
            </a:r>
            <a:r>
              <a:rPr lang="en-US" sz="2800" dirty="0">
                <a:solidFill>
                  <a:srgbClr val="008000"/>
                </a:solidFill>
              </a:rPr>
              <a:t>, </a:t>
            </a:r>
            <a:r>
              <a:rPr lang="en-US" sz="2800" b="1" dirty="0">
                <a:solidFill>
                  <a:srgbClr val="008000"/>
                </a:solidFill>
              </a:rPr>
              <a:t>[</a:t>
            </a:r>
            <a:r>
              <a:rPr lang="en-US" sz="2800" b="1" dirty="0" err="1">
                <a:solidFill>
                  <a:srgbClr val="008000"/>
                </a:solidFill>
              </a:rPr>
              <a:t>UIScreen</a:t>
            </a:r>
            <a:r>
              <a:rPr lang="en-US" sz="2800" b="1" dirty="0">
                <a:solidFill>
                  <a:srgbClr val="008000"/>
                </a:solidFill>
              </a:rPr>
              <a:t> </a:t>
            </a:r>
            <a:r>
              <a:rPr lang="en-US" sz="2800" b="1" dirty="0" err="1">
                <a:solidFill>
                  <a:srgbClr val="008000"/>
                </a:solidFill>
              </a:rPr>
              <a:t>mainScreen</a:t>
            </a:r>
            <a:r>
              <a:rPr lang="en-US" sz="2800" b="1" dirty="0">
                <a:solidFill>
                  <a:srgbClr val="008000"/>
                </a:solidFill>
              </a:rPr>
              <a:t>]</a:t>
            </a:r>
            <a:r>
              <a:rPr lang="en-US" sz="2800" dirty="0">
                <a:solidFill>
                  <a:srgbClr val="008000"/>
                </a:solidFill>
              </a:rPr>
              <a:t>, </a:t>
            </a:r>
            <a:r>
              <a:rPr lang="en-US" sz="2800" b="1" dirty="0">
                <a:solidFill>
                  <a:srgbClr val="008000"/>
                </a:solidFill>
              </a:rPr>
              <a:t>[</a:t>
            </a:r>
            <a:r>
              <a:rPr lang="en-US" sz="2800" b="1" dirty="0" err="1">
                <a:solidFill>
                  <a:srgbClr val="008000"/>
                </a:solidFill>
              </a:rPr>
              <a:t>NSFileManager</a:t>
            </a:r>
            <a:r>
              <a:rPr lang="en-US" sz="2800" b="1" dirty="0">
                <a:solidFill>
                  <a:srgbClr val="008000"/>
                </a:solidFill>
              </a:rPr>
              <a:t> </a:t>
            </a:r>
            <a:r>
              <a:rPr lang="en-US" sz="2800" b="1" dirty="0" err="1">
                <a:solidFill>
                  <a:srgbClr val="008000"/>
                </a:solidFill>
              </a:rPr>
              <a:t>defaultManager</a:t>
            </a:r>
            <a:r>
              <a:rPr lang="en-US" sz="2800" b="1" dirty="0">
                <a:solidFill>
                  <a:srgbClr val="008000"/>
                </a:solidFill>
              </a:rPr>
              <a:t>]</a:t>
            </a:r>
            <a:r>
              <a:rPr lang="en-US" dirty="0"/>
              <a:t> all return a Singleton object</a:t>
            </a:r>
          </a:p>
        </p:txBody>
      </p:sp>
    </p:spTree>
    <p:extLst>
      <p:ext uri="{BB962C8B-B14F-4D97-AF65-F5344CB8AC3E}">
        <p14:creationId xmlns:p14="http://schemas.microsoft.com/office/powerpoint/2010/main" xmlns="" val="4123663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Words>745</Words>
  <Application>Microsoft Office PowerPoint</Application>
  <PresentationFormat>On-screen Show (4:3)</PresentationFormat>
  <Paragraphs>80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What Is a Design Pattern?</vt:lpstr>
      <vt:lpstr>MVC Communication pattern</vt:lpstr>
      <vt:lpstr>View objects</vt:lpstr>
      <vt:lpstr>Model objects</vt:lpstr>
      <vt:lpstr>Controller objects</vt:lpstr>
      <vt:lpstr>Controller objects Cont….</vt:lpstr>
      <vt:lpstr>Slide 8</vt:lpstr>
      <vt:lpstr>The Singleton Pattern</vt:lpstr>
      <vt:lpstr>How to Use the Singleton Pattern</vt:lpstr>
      <vt:lpstr>How to Use the Singleton Pattern…</vt:lpstr>
      <vt:lpstr>Delegation</vt:lpstr>
      <vt:lpstr>Delegation…</vt:lpstr>
      <vt:lpstr>Delegation….</vt:lpstr>
      <vt:lpstr>The Target-Action Mechanism</vt:lpstr>
      <vt:lpstr>Action on a Button </vt:lpstr>
      <vt:lpstr>The Facade Design Pattern</vt:lpstr>
      <vt:lpstr>The Facade Design Pattern…</vt:lpstr>
      <vt:lpstr>Quick Links</vt:lpstr>
    </vt:vector>
  </TitlesOfParts>
  <Company>Sisoft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Model-View-Controller</dc:title>
  <dc:creator>Prakash Rastogi</dc:creator>
  <cp:lastModifiedBy>VR.SISOFT</cp:lastModifiedBy>
  <cp:revision>26</cp:revision>
  <dcterms:created xsi:type="dcterms:W3CDTF">2013-09-10T10:16:22Z</dcterms:created>
  <dcterms:modified xsi:type="dcterms:W3CDTF">2013-12-24T07:04:11Z</dcterms:modified>
</cp:coreProperties>
</file>