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68" r:id="rId5"/>
    <p:sldId id="287" r:id="rId6"/>
    <p:sldId id="269" r:id="rId7"/>
    <p:sldId id="271" r:id="rId8"/>
    <p:sldId id="270" r:id="rId9"/>
    <p:sldId id="288" r:id="rId10"/>
    <p:sldId id="286" r:id="rId11"/>
    <p:sldId id="282" r:id="rId12"/>
    <p:sldId id="289" r:id="rId13"/>
    <p:sldId id="285" r:id="rId14"/>
    <p:sldId id="275" r:id="rId15"/>
    <p:sldId id="276" r:id="rId16"/>
    <p:sldId id="274" r:id="rId17"/>
    <p:sldId id="277" r:id="rId18"/>
    <p:sldId id="280" r:id="rId19"/>
    <p:sldId id="278" r:id="rId20"/>
    <p:sldId id="290" r:id="rId21"/>
    <p:sldId id="283" r:id="rId22"/>
    <p:sldId id="279" r:id="rId23"/>
    <p:sldId id="284" r:id="rId24"/>
    <p:sldId id="281" r:id="rId25"/>
    <p:sldId id="291" r:id="rId26"/>
    <p:sldId id="261" r:id="rId27"/>
    <p:sldId id="260" r:id="rId28"/>
    <p:sldId id="259" r:id="rId29"/>
    <p:sldId id="262" r:id="rId30"/>
    <p:sldId id="263" r:id="rId31"/>
    <p:sldId id="264" r:id="rId32"/>
    <p:sldId id="265" r:id="rId33"/>
    <p:sldId id="266" r:id="rId34"/>
    <p:sldId id="267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2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8813D8-5241-4101-B9BA-A5BF4D3B9834}" type="datetimeFigureOut">
              <a:rPr lang="en-IN" smtClean="0"/>
              <a:pPr/>
              <a:t>01/01/01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FB1EA5-5B57-4EF2-915A-71C09F49547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1483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10</a:t>
            </a:fld>
            <a:endParaRPr lang="en-I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11</a:t>
            </a:fld>
            <a:endParaRPr lang="en-I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12</a:t>
            </a:fld>
            <a:endParaRPr lang="en-I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13</a:t>
            </a:fld>
            <a:endParaRPr lang="en-I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14</a:t>
            </a:fld>
            <a:endParaRPr lang="en-I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15</a:t>
            </a:fld>
            <a:endParaRPr lang="en-I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16</a:t>
            </a:fld>
            <a:endParaRPr lang="en-IN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17</a:t>
            </a:fld>
            <a:endParaRPr lang="en-IN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18</a:t>
            </a:fld>
            <a:endParaRPr lang="en-IN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19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20</a:t>
            </a:fld>
            <a:endParaRPr lang="en-IN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21</a:t>
            </a:fld>
            <a:endParaRPr lang="en-IN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22</a:t>
            </a:fld>
            <a:endParaRPr lang="en-IN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23</a:t>
            </a:fld>
            <a:endParaRPr lang="en-IN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24</a:t>
            </a:fld>
            <a:endParaRPr lang="en-IN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25</a:t>
            </a:fld>
            <a:endParaRPr lang="en-IN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26</a:t>
            </a:fld>
            <a:endParaRPr lang="en-IN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27</a:t>
            </a:fld>
            <a:endParaRPr lang="en-IN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28</a:t>
            </a:fld>
            <a:endParaRPr lang="en-IN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29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30</a:t>
            </a:fld>
            <a:endParaRPr lang="en-IN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31</a:t>
            </a:fld>
            <a:endParaRPr lang="en-IN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32</a:t>
            </a:fld>
            <a:endParaRPr lang="en-IN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33</a:t>
            </a:fld>
            <a:endParaRPr lang="en-IN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34</a:t>
            </a:fld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4</a:t>
            </a:fld>
            <a:endParaRPr lang="en-I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1EA5-5B57-4EF2-915A-71C09F495470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C:\Users\Prabhat Shukla\Desktop\sis\sis1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202613" y="0"/>
            <a:ext cx="9413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://www.sisoft.in/" TargetMode="Externa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://www.raywenderlich.com/2502/calayers-tutorial-for-ios-introduction-to-calayers-tutorial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developer.apple.com/library/ios/documentation/Cocoa/Conceptual/CoreAnimation_guide/AnimatableProperties/AnimatableProperties.html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s://developer.apple.com/library/ios/documentation/Cocoa/Conceptual/CoreAnimation_guide/Key-ValueCodingExtensions/Key-ValueCodingExtensions.html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://www.sisoft.in/" TargetMode="Externa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hyperlink" Target="https://developer.apple.com/library/mac/documentation/Cocoa/Reference/ApplicationKit/Classes/NSBezierPath_Class/Reference/Reference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eveloper.apple.com/library/ios/documentation/UIKit/Reference/UIView_Class/UIView/UIView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apple.com/reference/uikit/uiview/1622418-animatewithduration" TargetMode="External"/><Relationship Id="rId4" Type="http://schemas.openxmlformats.org/officeDocument/2006/relationships/hyperlink" Target="https://developer.apple.com/reference/uikit/uiview/1622515-animatewithduration" TargetMode="External"/><Relationship Id="rId5" Type="http://schemas.openxmlformats.org/officeDocument/2006/relationships/hyperlink" Target="https://developer.apple.com/reference/uikit/uiview/1622451-animatewithduration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iOS-Log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76200"/>
            <a:ext cx="137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AutoShape 2"/>
          <p:cNvSpPr txBox="1">
            <a:spLocks noChangeAspect="1" noChangeArrowheads="1"/>
          </p:cNvSpPr>
          <p:nvPr/>
        </p:nvSpPr>
        <p:spPr bwMode="auto">
          <a:xfrm>
            <a:off x="609600" y="1524000"/>
            <a:ext cx="8001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sz="4900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+mj-ea"/>
                <a:cs typeface="+mj-cs"/>
              </a:rPr>
              <a:t>Drawing And Animations</a:t>
            </a:r>
            <a:endParaRPr lang="en-US" sz="4800" dirty="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AutoShape 2"/>
          <p:cNvSpPr txBox="1">
            <a:spLocks noChangeAspect="1" noChangeArrowheads="1"/>
          </p:cNvSpPr>
          <p:nvPr/>
        </p:nvSpPr>
        <p:spPr bwMode="auto">
          <a:xfrm>
            <a:off x="457200" y="53340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/>
            </a:r>
            <a:b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</a:b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Sisoft Technologies Pvt Ltd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SRC E7, Shipra Riviera Bazar, Gyan Khand-3, Indirapuram, Ghaziabad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Website: </a:t>
            </a: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  <a:hlinkClick r:id="rId4"/>
              </a:rPr>
              <a:t>www.sisoft.in</a:t>
            </a: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Email:info@sisoft.in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Phone: +91-9999-283-283</a:t>
            </a:r>
          </a:p>
          <a:p>
            <a:pPr algn="ctr">
              <a:lnSpc>
                <a:spcPct val="80000"/>
              </a:lnSpc>
              <a:defRPr/>
            </a:pPr>
            <a:endParaRPr lang="en-US" sz="220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pitchFamily="-8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34290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Terms:  </a:t>
            </a:r>
            <a:r>
              <a:rPr lang="en-US" dirty="0" err="1" smtClean="0"/>
              <a:t>CALayer</a:t>
            </a:r>
            <a:r>
              <a:rPr lang="en-US" dirty="0" smtClean="0"/>
              <a:t>, </a:t>
            </a:r>
            <a:r>
              <a:rPr lang="en-US" dirty="0" err="1" smtClean="0"/>
              <a:t>NSBezierPath</a:t>
            </a:r>
            <a:r>
              <a:rPr lang="en-US" dirty="0" smtClean="0"/>
              <a:t>,</a:t>
            </a: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 Based Animation</a:t>
            </a:r>
          </a:p>
        </p:txBody>
      </p:sp>
      <p:pic>
        <p:nvPicPr>
          <p:cNvPr id="3" name="Picture 2" descr="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1600200"/>
            <a:ext cx="3505200" cy="5181600"/>
          </a:xfrm>
          <a:prstGeom prst="rect">
            <a:avLst/>
          </a:prstGeom>
        </p:spPr>
      </p:pic>
      <p:pic>
        <p:nvPicPr>
          <p:cNvPr id="4" name="Picture 3" descr="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81600" y="1600200"/>
            <a:ext cx="3429000" cy="52578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Frame By Frame Animation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Frame by frame animation is UIImage View </a:t>
            </a:r>
          </a:p>
          <a:p>
            <a:pPr>
              <a:buNone/>
            </a:pPr>
            <a:r>
              <a:rPr lang="en-US"/>
              <a:t>    based animation</a:t>
            </a:r>
          </a:p>
          <a:p>
            <a:r>
              <a:rPr lang="en-US"/>
              <a:t>One UIImage View will contain array of images</a:t>
            </a:r>
          </a:p>
          <a:p>
            <a:r>
              <a:rPr lang="en-US"/>
              <a:t> Images in UIImage View will be added by add</a:t>
            </a:r>
          </a:p>
          <a:p>
            <a:pPr lvl="1">
              <a:buNone/>
            </a:pPr>
            <a:r>
              <a:rPr lang="en-US"/>
              <a:t>animationimages property</a:t>
            </a:r>
          </a:p>
          <a:p>
            <a:r>
              <a:rPr lang="en-US"/>
              <a:t> Frame by Frame animation can be startd by sending message(startAnimating) to UIImage View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Frame By Frame Animation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pl-PL" sz="1800" dirty="0"/>
              <a:t>    // </a:t>
            </a:r>
            <a:r>
              <a:rPr lang="pl-PL" sz="1800" dirty="0" err="1"/>
              <a:t>Load</a:t>
            </a:r>
            <a:r>
              <a:rPr lang="pl-PL" sz="1800" dirty="0"/>
              <a:t> </a:t>
            </a:r>
            <a:r>
              <a:rPr lang="pl-PL" sz="1800" dirty="0" err="1"/>
              <a:t>images</a:t>
            </a:r>
            <a:endParaRPr lang="pl-PL" sz="1800" dirty="0"/>
          </a:p>
          <a:p>
            <a:r>
              <a:rPr lang="pl-PL" sz="1800" dirty="0"/>
              <a:t>    </a:t>
            </a:r>
            <a:r>
              <a:rPr lang="pl-PL" sz="1800" dirty="0" err="1"/>
              <a:t>NSArray</a:t>
            </a:r>
            <a:r>
              <a:rPr lang="pl-PL" sz="1800" dirty="0"/>
              <a:t> *</a:t>
            </a:r>
            <a:r>
              <a:rPr lang="pl-PL" sz="1800" dirty="0" err="1"/>
              <a:t>imageNames</a:t>
            </a:r>
            <a:r>
              <a:rPr lang="pl-PL" sz="1800" dirty="0"/>
              <a:t> = @[@"win_1.png", @"win_2.png", @"win_3.png", @"win_4.</a:t>
            </a:r>
            <a:r>
              <a:rPr lang="pl-PL" sz="1800" dirty="0" smtClean="0"/>
              <a:t>png”, @</a:t>
            </a:r>
            <a:r>
              <a:rPr lang="pl-PL" sz="1800" dirty="0"/>
              <a:t>"win_5.png", @"win_6.png", @"win_7.png", @"win_8.</a:t>
            </a:r>
            <a:r>
              <a:rPr lang="pl-PL" sz="1800" dirty="0" smtClean="0"/>
              <a:t>png”,];</a:t>
            </a:r>
          </a:p>
          <a:p>
            <a:endParaRPr lang="pl-PL" sz="1800" dirty="0"/>
          </a:p>
          <a:p>
            <a:r>
              <a:rPr lang="pl-PL" sz="1800" dirty="0"/>
              <a:t>    </a:t>
            </a:r>
            <a:r>
              <a:rPr lang="pl-PL" sz="1800" dirty="0" err="1"/>
              <a:t>NSMutableArray</a:t>
            </a:r>
            <a:r>
              <a:rPr lang="pl-PL" sz="1800" dirty="0"/>
              <a:t> *</a:t>
            </a:r>
            <a:r>
              <a:rPr lang="pl-PL" sz="1800" dirty="0" err="1"/>
              <a:t>images</a:t>
            </a:r>
            <a:r>
              <a:rPr lang="pl-PL" sz="1800" dirty="0"/>
              <a:t> = [[</a:t>
            </a:r>
            <a:r>
              <a:rPr lang="pl-PL" sz="1800" dirty="0" err="1"/>
              <a:t>NSMutableArray</a:t>
            </a:r>
            <a:r>
              <a:rPr lang="pl-PL" sz="1800" dirty="0"/>
              <a:t> </a:t>
            </a:r>
            <a:r>
              <a:rPr lang="pl-PL" sz="1800" dirty="0" err="1"/>
              <a:t>alloc</a:t>
            </a:r>
            <a:r>
              <a:rPr lang="pl-PL" sz="1800" dirty="0"/>
              <a:t>] </a:t>
            </a:r>
            <a:r>
              <a:rPr lang="pl-PL" sz="1800" dirty="0" err="1"/>
              <a:t>init</a:t>
            </a:r>
            <a:r>
              <a:rPr lang="pl-PL" sz="1800" dirty="0"/>
              <a:t>];</a:t>
            </a:r>
          </a:p>
          <a:p>
            <a:r>
              <a:rPr lang="pl-PL" sz="1800" dirty="0"/>
              <a:t>    for (</a:t>
            </a:r>
            <a:r>
              <a:rPr lang="pl-PL" sz="1800" dirty="0" err="1"/>
              <a:t>int</a:t>
            </a:r>
            <a:r>
              <a:rPr lang="pl-PL" sz="1800" dirty="0"/>
              <a:t> i = 0; i &lt; </a:t>
            </a:r>
            <a:r>
              <a:rPr lang="pl-PL" sz="1800" dirty="0" err="1"/>
              <a:t>imageNames.count</a:t>
            </a:r>
            <a:r>
              <a:rPr lang="pl-PL" sz="1800" dirty="0"/>
              <a:t>; i++) {</a:t>
            </a:r>
          </a:p>
          <a:p>
            <a:r>
              <a:rPr lang="pl-PL" sz="1800" dirty="0"/>
              <a:t>        [</a:t>
            </a:r>
            <a:r>
              <a:rPr lang="pl-PL" sz="1800" dirty="0" err="1"/>
              <a:t>images</a:t>
            </a:r>
            <a:r>
              <a:rPr lang="pl-PL" sz="1800" dirty="0"/>
              <a:t> </a:t>
            </a:r>
            <a:r>
              <a:rPr lang="pl-PL" sz="1800" dirty="0" err="1"/>
              <a:t>addObject</a:t>
            </a:r>
            <a:r>
              <a:rPr lang="pl-PL" sz="1800" dirty="0"/>
              <a:t>:[</a:t>
            </a:r>
            <a:r>
              <a:rPr lang="pl-PL" sz="1800" dirty="0" err="1"/>
              <a:t>UIImage</a:t>
            </a:r>
            <a:r>
              <a:rPr lang="pl-PL" sz="1800" dirty="0"/>
              <a:t> </a:t>
            </a:r>
            <a:r>
              <a:rPr lang="pl-PL" sz="1800" dirty="0" err="1"/>
              <a:t>imageNamed</a:t>
            </a:r>
            <a:r>
              <a:rPr lang="pl-PL" sz="1800" dirty="0"/>
              <a:t>:[</a:t>
            </a:r>
            <a:r>
              <a:rPr lang="pl-PL" sz="1800" dirty="0" err="1"/>
              <a:t>imageNames</a:t>
            </a:r>
            <a:r>
              <a:rPr lang="pl-PL" sz="1800" dirty="0"/>
              <a:t> </a:t>
            </a:r>
            <a:r>
              <a:rPr lang="pl-PL" sz="1800" dirty="0" err="1"/>
              <a:t>objectAtIndex:i</a:t>
            </a:r>
            <a:r>
              <a:rPr lang="pl-PL" sz="1800" dirty="0"/>
              <a:t>]]]</a:t>
            </a:r>
            <a:r>
              <a:rPr lang="pl-PL" sz="1800" dirty="0" smtClean="0"/>
              <a:t>;     }</a:t>
            </a:r>
            <a:r>
              <a:rPr lang="pl-PL" sz="1800" dirty="0"/>
              <a:t> </a:t>
            </a:r>
          </a:p>
          <a:p>
            <a:r>
              <a:rPr lang="pl-PL" sz="1800" dirty="0"/>
              <a:t>    // </a:t>
            </a:r>
            <a:r>
              <a:rPr lang="pl-PL" sz="1800" dirty="0" err="1"/>
              <a:t>Normal</a:t>
            </a:r>
            <a:r>
              <a:rPr lang="pl-PL" sz="1800" dirty="0"/>
              <a:t> </a:t>
            </a:r>
            <a:r>
              <a:rPr lang="pl-PL" sz="1800" dirty="0" err="1"/>
              <a:t>Animation</a:t>
            </a:r>
            <a:endParaRPr lang="pl-PL" sz="1800" dirty="0"/>
          </a:p>
          <a:p>
            <a:r>
              <a:rPr lang="pl-PL" sz="1800" dirty="0"/>
              <a:t>    </a:t>
            </a:r>
            <a:r>
              <a:rPr lang="pl-PL" sz="1800" dirty="0" err="1"/>
              <a:t>UIImageView</a:t>
            </a:r>
            <a:r>
              <a:rPr lang="pl-PL" sz="1800" dirty="0"/>
              <a:t> *</a:t>
            </a:r>
            <a:r>
              <a:rPr lang="pl-PL" sz="1800" dirty="0" err="1"/>
              <a:t>animationImageView</a:t>
            </a:r>
            <a:r>
              <a:rPr lang="pl-PL" sz="1800" dirty="0"/>
              <a:t> = [[</a:t>
            </a:r>
            <a:r>
              <a:rPr lang="pl-PL" sz="1800" dirty="0" err="1"/>
              <a:t>UIImageView</a:t>
            </a:r>
            <a:r>
              <a:rPr lang="pl-PL" sz="1800" dirty="0"/>
              <a:t> </a:t>
            </a:r>
            <a:r>
              <a:rPr lang="pl-PL" sz="1800" dirty="0" err="1"/>
              <a:t>alloc</a:t>
            </a:r>
            <a:r>
              <a:rPr lang="pl-PL" sz="1800" dirty="0"/>
              <a:t>] </a:t>
            </a:r>
            <a:r>
              <a:rPr lang="pl-PL" sz="1800" dirty="0" err="1"/>
              <a:t>initWithFrame:CGRectMake</a:t>
            </a:r>
            <a:r>
              <a:rPr lang="pl-PL" sz="1800" dirty="0"/>
              <a:t>(60, 95, 86, 193)];</a:t>
            </a:r>
          </a:p>
          <a:p>
            <a:r>
              <a:rPr lang="pl-PL" sz="1800" dirty="0"/>
              <a:t>    </a:t>
            </a:r>
            <a:r>
              <a:rPr lang="pl-PL" sz="1800" dirty="0" err="1"/>
              <a:t>animationImageView.animationImages</a:t>
            </a:r>
            <a:r>
              <a:rPr lang="pl-PL" sz="1800" dirty="0"/>
              <a:t> = </a:t>
            </a:r>
            <a:r>
              <a:rPr lang="pl-PL" sz="1800" dirty="0" err="1"/>
              <a:t>images</a:t>
            </a:r>
            <a:r>
              <a:rPr lang="pl-PL" sz="1800" dirty="0"/>
              <a:t>;</a:t>
            </a:r>
          </a:p>
          <a:p>
            <a:r>
              <a:rPr lang="pl-PL" sz="1800" dirty="0"/>
              <a:t>    </a:t>
            </a:r>
            <a:r>
              <a:rPr lang="pl-PL" sz="1800" dirty="0" err="1"/>
              <a:t>animationImageView.animationDuration</a:t>
            </a:r>
            <a:r>
              <a:rPr lang="pl-PL" sz="1800" dirty="0"/>
              <a:t> = 0.5</a:t>
            </a:r>
            <a:r>
              <a:rPr lang="pl-PL" sz="1800" dirty="0" smtClean="0"/>
              <a:t>;</a:t>
            </a:r>
            <a:endParaRPr lang="pl-PL" sz="1800" dirty="0"/>
          </a:p>
          <a:p>
            <a:r>
              <a:rPr lang="pl-PL" sz="1800" dirty="0"/>
              <a:t>    [</a:t>
            </a:r>
            <a:r>
              <a:rPr lang="pl-PL" sz="1800" dirty="0" err="1"/>
              <a:t>self.view</a:t>
            </a:r>
            <a:r>
              <a:rPr lang="pl-PL" sz="1800" dirty="0"/>
              <a:t> </a:t>
            </a:r>
            <a:r>
              <a:rPr lang="pl-PL" sz="1800" dirty="0" err="1"/>
              <a:t>addSubview:animationImageView</a:t>
            </a:r>
            <a:r>
              <a:rPr lang="pl-PL" sz="1800" dirty="0"/>
              <a:t>];</a:t>
            </a:r>
          </a:p>
          <a:p>
            <a:r>
              <a:rPr lang="pl-PL" sz="1800" dirty="0"/>
              <a:t>    [</a:t>
            </a:r>
            <a:r>
              <a:rPr lang="pl-PL" sz="1800" dirty="0" err="1"/>
              <a:t>animationImageView</a:t>
            </a:r>
            <a:r>
              <a:rPr lang="pl-PL" sz="1800" dirty="0"/>
              <a:t> </a:t>
            </a:r>
            <a:r>
              <a:rPr lang="pl-PL" sz="1800" dirty="0" err="1"/>
              <a:t>startAnimating</a:t>
            </a:r>
            <a:r>
              <a:rPr lang="pl-PL" sz="1800" dirty="0"/>
              <a:t>];</a:t>
            </a:r>
          </a:p>
          <a:p>
            <a:endParaRPr lang="pl-PL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014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Frame By Frame Animation</a:t>
            </a:r>
          </a:p>
        </p:txBody>
      </p:sp>
      <p:pic>
        <p:nvPicPr>
          <p:cNvPr id="5" name="Picture 4" descr="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1447800"/>
            <a:ext cx="2895600" cy="5410200"/>
          </a:xfrm>
          <a:prstGeom prst="rect">
            <a:avLst/>
          </a:prstGeom>
        </p:spPr>
      </p:pic>
      <p:pic>
        <p:nvPicPr>
          <p:cNvPr id="6" name="Picture 5" descr="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24200" y="1447800"/>
            <a:ext cx="2971800" cy="5410200"/>
          </a:xfrm>
          <a:prstGeom prst="rect">
            <a:avLst/>
          </a:prstGeom>
        </p:spPr>
      </p:pic>
      <p:pic>
        <p:nvPicPr>
          <p:cNvPr id="7" name="Picture 6" descr="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72200" y="1524000"/>
            <a:ext cx="2895600" cy="54102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/>
          <a:lstStyle/>
          <a:p>
            <a:r>
              <a:rPr lang="en-US" smtClean="0"/>
              <a:t>Core Animation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sz="2900" smtClean="0"/>
              <a:t>Core Animation provides a general purpose system for animating views and other visual elements of your app</a:t>
            </a:r>
          </a:p>
          <a:p>
            <a:r>
              <a:rPr lang="en-US" sz="2900" smtClean="0"/>
              <a:t>Core Animation is not a replacement for your app’s views</a:t>
            </a:r>
          </a:p>
          <a:p>
            <a:r>
              <a:rPr lang="en-US" sz="2900" smtClean="0"/>
              <a:t>Instead, it is a technology that integrates with views to provide better performance and support for animating their content</a:t>
            </a:r>
          </a:p>
          <a:p>
            <a:r>
              <a:rPr lang="en-US" sz="2900" smtClean="0"/>
              <a:t>It achieves this behavior by caching the contents of views into bitmaps that can be manipulated directly by the graphics hardware</a:t>
            </a:r>
            <a:endParaRPr lang="en-US" sz="29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_architecture_2x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1447800"/>
            <a:ext cx="6172200" cy="350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1000" y="5029200"/>
            <a:ext cx="86106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600" smtClean="0"/>
              <a:t> There are two classes that make Core Animation work:   </a:t>
            </a:r>
            <a:r>
              <a:rPr lang="en-US" sz="2600" b="1" u="sng" smtClean="0">
                <a:solidFill>
                  <a:srgbClr val="008000"/>
                </a:solidFill>
              </a:rPr>
              <a:t>CALayer and CAAnimation</a:t>
            </a:r>
          </a:p>
          <a:p>
            <a:pPr>
              <a:buFont typeface="Arial"/>
              <a:buChar char="•"/>
            </a:pPr>
            <a:r>
              <a:rPr lang="en-US" sz="2600" smtClean="0"/>
              <a:t> To use any part of Core Animation, you need to add the </a:t>
            </a:r>
            <a:r>
              <a:rPr lang="en-US" sz="2600" b="1" u="sng" smtClean="0">
                <a:solidFill>
                  <a:srgbClr val="008000"/>
                </a:solidFill>
              </a:rPr>
              <a:t>QuartzCore framework</a:t>
            </a:r>
            <a:r>
              <a:rPr lang="en-US" sz="2600" smtClean="0"/>
              <a:t> to your project</a:t>
            </a:r>
          </a:p>
          <a:p>
            <a:endParaRPr lang="en-US" sz="260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Core Animation…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229600" cy="792162"/>
          </a:xfrm>
        </p:spPr>
        <p:txBody>
          <a:bodyPr/>
          <a:lstStyle/>
          <a:p>
            <a:r>
              <a:rPr lang="en-US" dirty="0" err="1" smtClean="0"/>
              <a:t>CALayer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CALayer</a:t>
            </a:r>
            <a:r>
              <a:rPr lang="en-US" dirty="0" smtClean="0"/>
              <a:t> class manages image-based content and allows you to perform animations on that content</a:t>
            </a:r>
          </a:p>
          <a:p>
            <a:r>
              <a:rPr lang="en-US" dirty="0" smtClean="0"/>
              <a:t>Layers are often used to provide the backing store for views but can also be used without a view to display content</a:t>
            </a:r>
          </a:p>
          <a:p>
            <a:r>
              <a:rPr lang="en-US" dirty="0" smtClean="0"/>
              <a:t>A layer’s main job is to manage the visual content that you provide but the layer itself has visual attributes that can be set, such as a background color, border, and shadow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CALayer…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486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The neat thing about the CALayer class is that it contains a lot of properties that you can set on it to affect the visual appearance, such as:</a:t>
            </a:r>
          </a:p>
          <a:p>
            <a:pPr lvl="1"/>
            <a:r>
              <a:rPr lang="en-US" smtClean="0"/>
              <a:t>The size and position of the layer</a:t>
            </a:r>
          </a:p>
          <a:p>
            <a:pPr lvl="1"/>
            <a:r>
              <a:rPr lang="en-US" smtClean="0"/>
              <a:t>The layer’s background color</a:t>
            </a:r>
          </a:p>
          <a:p>
            <a:pPr lvl="1"/>
            <a:r>
              <a:rPr lang="en-US" smtClean="0"/>
              <a:t>The contents of the layer (an image, or something drawn with core graphics</a:t>
            </a:r>
            <a:endParaRPr lang="en-US" u="sng" smtClean="0"/>
          </a:p>
          <a:p>
            <a:pPr lvl="1">
              <a:buNone/>
            </a:pPr>
            <a:r>
              <a:rPr lang="en-US"/>
              <a:t>For more on CALayer visit:</a:t>
            </a:r>
          </a:p>
          <a:p>
            <a:pPr lvl="1">
              <a:buNone/>
            </a:pPr>
            <a:r>
              <a:rPr lang="en-US">
                <a:hlinkClick r:id="rId3"/>
              </a:rPr>
              <a:t>http://www.raywenderlich.com/2502/calayers-tutorial-for-ios-introduction-to-calayers-tutorial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/>
          <a:lstStyle/>
          <a:p>
            <a:r>
              <a:rPr lang="en-US" smtClean="0"/>
              <a:t>CALayer Animatable Properties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5592763"/>
          </a:xfrm>
        </p:spPr>
        <p:txBody>
          <a:bodyPr/>
          <a:lstStyle/>
          <a:p>
            <a:r>
              <a:rPr lang="en-US" dirty="0"/>
              <a:t>Opacity</a:t>
            </a:r>
          </a:p>
          <a:p>
            <a:r>
              <a:rPr lang="en-US" dirty="0"/>
              <a:t>Position</a:t>
            </a:r>
          </a:p>
          <a:p>
            <a:r>
              <a:rPr lang="en-US" dirty="0"/>
              <a:t>Transform</a:t>
            </a:r>
          </a:p>
          <a:p>
            <a:r>
              <a:rPr lang="en-US" dirty="0" err="1"/>
              <a:t>Backgroundcolor</a:t>
            </a:r>
            <a:endParaRPr lang="en-US" dirty="0"/>
          </a:p>
          <a:p>
            <a:r>
              <a:rPr lang="en-US" dirty="0"/>
              <a:t>Bounds</a:t>
            </a:r>
          </a:p>
          <a:p>
            <a:r>
              <a:rPr lang="en-US" dirty="0"/>
              <a:t>Frame</a:t>
            </a:r>
          </a:p>
          <a:p>
            <a:r>
              <a:rPr lang="en-US" dirty="0"/>
              <a:t>For more visit link:</a:t>
            </a:r>
          </a:p>
          <a:p>
            <a:pPr>
              <a:buNone/>
            </a:pPr>
            <a:r>
              <a:rPr lang="en-US" sz="2600" dirty="0" smtClean="0">
                <a:hlinkClick r:id="rId3"/>
              </a:rPr>
              <a:t>https</a:t>
            </a:r>
            <a:r>
              <a:rPr lang="en-US" sz="2600" dirty="0">
                <a:hlinkClick r:id="rId3"/>
              </a:rPr>
              <a:t>://developer.apple.com/library/ios/documentation/Cocoa/Conceptual/CoreAnimation_guide/AnimatableProperties/AnimatableProperties.html</a:t>
            </a:r>
            <a:endParaRPr lang="en-US" sz="2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CABasicAnimation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953000"/>
          </a:xfrm>
        </p:spPr>
        <p:txBody>
          <a:bodyPr/>
          <a:lstStyle/>
          <a:p>
            <a:r>
              <a:rPr lang="en-US" dirty="0" smtClean="0"/>
              <a:t>It has two properties: </a:t>
            </a:r>
            <a:r>
              <a:rPr lang="en-US" dirty="0" err="1" smtClean="0"/>
              <a:t>fromValue</a:t>
            </a:r>
            <a:r>
              <a:rPr lang="en-US" dirty="0" smtClean="0"/>
              <a:t> and </a:t>
            </a:r>
            <a:r>
              <a:rPr lang="en-US" dirty="0" err="1" smtClean="0"/>
              <a:t>toValue</a:t>
            </a:r>
            <a:r>
              <a:rPr lang="en-US" dirty="0" smtClean="0"/>
              <a:t>, and it inherits </a:t>
            </a:r>
            <a:r>
              <a:rPr lang="en-US" dirty="0" err="1" smtClean="0"/>
              <a:t>CAAnimation’s</a:t>
            </a:r>
            <a:r>
              <a:rPr lang="en-US" dirty="0" smtClean="0"/>
              <a:t> duration property</a:t>
            </a:r>
          </a:p>
          <a:p>
            <a:r>
              <a:rPr lang="en-US" dirty="0" smtClean="0"/>
              <a:t>When a basic animation is added to a layer, the property to be animated is set to the value in </a:t>
            </a:r>
            <a:r>
              <a:rPr lang="en-US" dirty="0" err="1" smtClean="0"/>
              <a:t>fromValue</a:t>
            </a:r>
            <a:endParaRPr lang="en-US" dirty="0" smtClean="0"/>
          </a:p>
          <a:p>
            <a:r>
              <a:rPr lang="en-US" dirty="0" smtClean="0"/>
              <a:t>Over the time specified by duration, the value of the property is interpolated linearly from </a:t>
            </a:r>
            <a:r>
              <a:rPr lang="en-US" dirty="0" err="1" smtClean="0"/>
              <a:t>fromValue</a:t>
            </a:r>
            <a:r>
              <a:rPr lang="en-US" dirty="0" smtClean="0"/>
              <a:t> to </a:t>
            </a:r>
            <a:r>
              <a:rPr lang="en-US" dirty="0" err="1" smtClean="0"/>
              <a:t>toValue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Animations provide fluid visual transitions between different states of your user interface</a:t>
            </a:r>
            <a:endParaRPr lang="en-US" dirty="0" smtClean="0"/>
          </a:p>
          <a:p>
            <a:r>
              <a:rPr lang="en-US" smtClean="0"/>
              <a:t>In iOS, animations are used extensively to reposition views, change their size, remove them from view hierarchies, and hide them</a:t>
            </a:r>
            <a:endParaRPr lang="en-US" dirty="0" smtClean="0"/>
          </a:p>
          <a:p>
            <a:r>
              <a:rPr lang="en-US" smtClean="0"/>
              <a:t>You might use animations to convey feedback to the user or to implement interesting visual effects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CABasicAnimation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953000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 </a:t>
            </a:r>
            <a:r>
              <a:rPr lang="fr-FR" sz="1600" dirty="0" err="1"/>
              <a:t>CABasicAnimation</a:t>
            </a:r>
            <a:r>
              <a:rPr lang="fr-FR" sz="1600" dirty="0"/>
              <a:t>* </a:t>
            </a:r>
            <a:r>
              <a:rPr lang="fr-FR" sz="1600" dirty="0" err="1"/>
              <a:t>fadeAnim</a:t>
            </a:r>
            <a:r>
              <a:rPr lang="fr-FR" sz="1600" dirty="0"/>
              <a:t> = [</a:t>
            </a:r>
            <a:r>
              <a:rPr lang="fr-FR" sz="1600" dirty="0" err="1"/>
              <a:t>CABasicAnimation</a:t>
            </a:r>
            <a:r>
              <a:rPr lang="fr-FR" sz="1600" dirty="0"/>
              <a:t> </a:t>
            </a:r>
            <a:r>
              <a:rPr lang="fr-FR" sz="1600" dirty="0" err="1"/>
              <a:t>animationWithKeyPath</a:t>
            </a:r>
            <a:r>
              <a:rPr lang="fr-FR" sz="1600" dirty="0"/>
              <a:t>:@"</a:t>
            </a:r>
            <a:r>
              <a:rPr lang="fr-FR" sz="1600" dirty="0" err="1" smtClean="0"/>
              <a:t>opacity</a:t>
            </a:r>
            <a:r>
              <a:rPr lang="fr-FR" sz="1600" dirty="0" smtClean="0"/>
              <a:t> »]</a:t>
            </a:r>
            <a:r>
              <a:rPr lang="fr-FR" sz="1600" dirty="0"/>
              <a:t> </a:t>
            </a:r>
            <a:r>
              <a:rPr lang="fr-FR" sz="1600" dirty="0" smtClean="0"/>
              <a:t>;</a:t>
            </a:r>
            <a:endParaRPr lang="de-DE" sz="1600" dirty="0"/>
          </a:p>
          <a:p>
            <a:pPr marL="0" indent="0">
              <a:buNone/>
            </a:pPr>
            <a:r>
              <a:rPr lang="en-US" sz="1600" dirty="0"/>
              <a:t>    </a:t>
            </a:r>
            <a:r>
              <a:rPr lang="en-US" sz="1600" dirty="0" err="1"/>
              <a:t>fadeAnim.fromValue</a:t>
            </a:r>
            <a:r>
              <a:rPr lang="en-US" sz="1600" dirty="0"/>
              <a:t> = [</a:t>
            </a:r>
            <a:r>
              <a:rPr lang="en-US" sz="1600" dirty="0" err="1"/>
              <a:t>NSNumber</a:t>
            </a:r>
            <a:r>
              <a:rPr lang="en-US" sz="1600" dirty="0"/>
              <a:t> numberWithFloat:1.0]</a:t>
            </a:r>
            <a:r>
              <a:rPr lang="en-US" sz="1600" dirty="0" smtClean="0"/>
              <a:t>;</a:t>
            </a:r>
            <a:endParaRPr lang="de-DE" sz="1600" dirty="0"/>
          </a:p>
          <a:p>
            <a:pPr marL="0" indent="0">
              <a:buNone/>
            </a:pPr>
            <a:r>
              <a:rPr lang="en-US" sz="1600" dirty="0"/>
              <a:t>    </a:t>
            </a:r>
            <a:r>
              <a:rPr lang="en-US" sz="1600" dirty="0" err="1"/>
              <a:t>fadeAnim.toValue</a:t>
            </a:r>
            <a:r>
              <a:rPr lang="en-US" sz="1600" dirty="0"/>
              <a:t> = [</a:t>
            </a:r>
            <a:r>
              <a:rPr lang="en-US" sz="1600" dirty="0" err="1"/>
              <a:t>NSNumber</a:t>
            </a:r>
            <a:r>
              <a:rPr lang="en-US" sz="1600" dirty="0"/>
              <a:t> numberWithFloat:0.0]</a:t>
            </a:r>
            <a:r>
              <a:rPr lang="en-US" sz="1600" dirty="0" smtClean="0"/>
              <a:t>;</a:t>
            </a:r>
            <a:endParaRPr lang="de-DE" sz="1600" dirty="0"/>
          </a:p>
          <a:p>
            <a:pPr marL="0" indent="0">
              <a:buNone/>
            </a:pPr>
            <a:r>
              <a:rPr lang="en-US" sz="1600" dirty="0"/>
              <a:t>    </a:t>
            </a:r>
            <a:r>
              <a:rPr lang="en-US" sz="1600" dirty="0" err="1"/>
              <a:t>fadeAnim.duration</a:t>
            </a:r>
            <a:r>
              <a:rPr lang="en-US" sz="1600" dirty="0"/>
              <a:t> = 1.0</a:t>
            </a:r>
            <a:r>
              <a:rPr lang="en-US" sz="1600" dirty="0" smtClean="0"/>
              <a:t>;</a:t>
            </a:r>
            <a:r>
              <a:rPr lang="de-DE" sz="1600" dirty="0" smtClean="0"/>
              <a:t>    </a:t>
            </a:r>
            <a:endParaRPr lang="de-DE" sz="1600" dirty="0"/>
          </a:p>
          <a:p>
            <a:pPr marL="0" indent="0">
              <a:buNone/>
            </a:pPr>
            <a:r>
              <a:rPr lang="de-DE" sz="1600" dirty="0"/>
              <a:t> </a:t>
            </a:r>
            <a:r>
              <a:rPr lang="de-DE" sz="1600" dirty="0" smtClean="0"/>
              <a:t>  </a:t>
            </a:r>
            <a:r>
              <a:rPr lang="en-US" sz="1600" dirty="0" err="1" smtClean="0"/>
              <a:t>fadeAnim.repeatCount</a:t>
            </a:r>
            <a:r>
              <a:rPr lang="en-US" sz="1600" dirty="0"/>
              <a:t>=20 ;</a:t>
            </a:r>
          </a:p>
          <a:p>
            <a:pPr marL="0" indent="0">
              <a:buNone/>
            </a:pPr>
            <a:r>
              <a:rPr lang="de-DE" sz="1600" dirty="0"/>
              <a:t>    </a:t>
            </a:r>
            <a:endParaRPr lang="de-DE" sz="1600" dirty="0" smtClean="0"/>
          </a:p>
          <a:p>
            <a:pPr marL="0" indent="0">
              <a:buNone/>
            </a:pPr>
            <a:r>
              <a:rPr lang="en-US" sz="1600" dirty="0" smtClean="0"/>
              <a:t>/</a:t>
            </a:r>
            <a:r>
              <a:rPr lang="en-US" sz="1600" dirty="0"/>
              <a:t>/    </a:t>
            </a:r>
            <a:r>
              <a:rPr lang="en-US" sz="1600" dirty="0" err="1"/>
              <a:t>CALayer</a:t>
            </a:r>
            <a:r>
              <a:rPr lang="en-US" sz="1600" dirty="0"/>
              <a:t> *</a:t>
            </a:r>
            <a:r>
              <a:rPr lang="en-US" sz="1600" dirty="0" err="1"/>
              <a:t>theLayer</a:t>
            </a:r>
            <a:r>
              <a:rPr lang="en-US" sz="1600" dirty="0"/>
              <a:t>=self.button10.layer ;</a:t>
            </a:r>
          </a:p>
          <a:p>
            <a:pPr marL="0" indent="0">
              <a:buNone/>
            </a:pPr>
            <a:r>
              <a:rPr lang="de-DE" sz="1600" dirty="0"/>
              <a:t>    </a:t>
            </a:r>
          </a:p>
          <a:p>
            <a:pPr marL="0" indent="0">
              <a:buNone/>
            </a:pPr>
            <a:r>
              <a:rPr lang="en-US" sz="1600" dirty="0"/>
              <a:t>    </a:t>
            </a:r>
            <a:r>
              <a:rPr lang="en-US" sz="1600" dirty="0" err="1"/>
              <a:t>CALayer</a:t>
            </a:r>
            <a:r>
              <a:rPr lang="en-US" sz="1600" dirty="0"/>
              <a:t> *</a:t>
            </a:r>
            <a:r>
              <a:rPr lang="en-US" sz="1600" dirty="0" err="1"/>
              <a:t>theLayer</a:t>
            </a:r>
            <a:r>
              <a:rPr lang="en-US" sz="1600" dirty="0"/>
              <a:t>=</a:t>
            </a:r>
            <a:r>
              <a:rPr lang="en-US" sz="1600" dirty="0" err="1"/>
              <a:t>self.view.layer</a:t>
            </a:r>
            <a:r>
              <a:rPr lang="en-US" sz="1600" dirty="0"/>
              <a:t> </a:t>
            </a:r>
            <a:r>
              <a:rPr lang="en-US" sz="1600" dirty="0" smtClean="0"/>
              <a:t>;</a:t>
            </a:r>
            <a:endParaRPr lang="de-DE" sz="1600" dirty="0"/>
          </a:p>
          <a:p>
            <a:pPr marL="0" indent="0">
              <a:buNone/>
            </a:pPr>
            <a:r>
              <a:rPr lang="en-US" sz="1600" dirty="0"/>
              <a:t>    [</a:t>
            </a:r>
            <a:r>
              <a:rPr lang="en-US" sz="1600" dirty="0" err="1"/>
              <a:t>theLayer</a:t>
            </a:r>
            <a:r>
              <a:rPr lang="en-US" sz="1600" dirty="0"/>
              <a:t> </a:t>
            </a:r>
            <a:r>
              <a:rPr lang="en-US" sz="1600" dirty="0" err="1"/>
              <a:t>addAnimation:fadeAnim</a:t>
            </a:r>
            <a:r>
              <a:rPr lang="en-US" sz="1600" dirty="0"/>
              <a:t> </a:t>
            </a:r>
            <a:r>
              <a:rPr lang="en-US" sz="1600" dirty="0" err="1"/>
              <a:t>forKey</a:t>
            </a:r>
            <a:r>
              <a:rPr lang="en-US" sz="1600" dirty="0"/>
              <a:t>:@"opacity"]</a:t>
            </a:r>
            <a:r>
              <a:rPr lang="en-US" sz="1600" dirty="0" smtClean="0"/>
              <a:t>;</a:t>
            </a:r>
            <a:r>
              <a:rPr lang="de-DE" sz="1600" dirty="0" smtClean="0"/>
              <a:t>    </a:t>
            </a:r>
            <a:endParaRPr lang="de-DE" sz="1600" dirty="0"/>
          </a:p>
          <a:p>
            <a:pPr marL="0" indent="0">
              <a:buNone/>
            </a:pPr>
            <a:r>
              <a:rPr lang="de-DE" sz="1600" dirty="0"/>
              <a:t>    </a:t>
            </a:r>
          </a:p>
          <a:p>
            <a:pPr marL="0" indent="0">
              <a:buNone/>
            </a:pPr>
            <a:r>
              <a:rPr lang="en-US" sz="1600" dirty="0"/>
              <a:t>    // Change the actual data value in the layer to the final value.</a:t>
            </a:r>
          </a:p>
          <a:p>
            <a:pPr marL="0" indent="0">
              <a:buNone/>
            </a:pPr>
            <a:r>
              <a:rPr lang="de-DE" sz="1600" dirty="0"/>
              <a:t>    </a:t>
            </a:r>
          </a:p>
          <a:p>
            <a:pPr marL="0" indent="0">
              <a:buNone/>
            </a:pPr>
            <a:r>
              <a:rPr lang="en-US" sz="1600" dirty="0"/>
              <a:t>    </a:t>
            </a:r>
            <a:r>
              <a:rPr lang="en-US" sz="1600" dirty="0" err="1"/>
              <a:t>theLayer.opacity</a:t>
            </a:r>
            <a:r>
              <a:rPr lang="en-US" sz="1600" dirty="0"/>
              <a:t> = 1.0;</a:t>
            </a:r>
          </a:p>
        </p:txBody>
      </p:sp>
    </p:spTree>
    <p:extLst>
      <p:ext uri="{BB962C8B-B14F-4D97-AF65-F5344CB8AC3E}">
        <p14:creationId xmlns:p14="http://schemas.microsoft.com/office/powerpoint/2010/main" val="5728115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Untitl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981200"/>
            <a:ext cx="9144000" cy="4191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CABasicAnimation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CAKeyframeAnimation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smtClean="0"/>
              <a:t>The difference between CABasicAnimation and CAKeyframeAnimation is that a basic animation only interpolates two values while a keyframe animation can interpolate as many values as you give it</a:t>
            </a:r>
          </a:p>
          <a:p>
            <a:r>
              <a:rPr lang="en-US" smtClean="0"/>
              <a:t>These values are put into an NSArray in the order in which they are to occur</a:t>
            </a:r>
          </a:p>
          <a:p>
            <a:r>
              <a:rPr lang="en-US" smtClean="0"/>
              <a:t>This array is then set as the values property of a CAKeyframeAnimation instance</a:t>
            </a: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CAKeyframeAnimation</a:t>
            </a:r>
            <a:endParaRPr lang="en-US"/>
          </a:p>
        </p:txBody>
      </p:sp>
      <p:pic>
        <p:nvPicPr>
          <p:cNvPr id="5" name="Picture 4" descr="Untitled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1905001"/>
            <a:ext cx="8610600" cy="46482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Animations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/>
              <a:t>Group Animation</a:t>
            </a:r>
          </a:p>
          <a:p>
            <a:pPr lvl="1"/>
            <a:r>
              <a:rPr lang="en-US"/>
              <a:t>Various animation can be grouped together</a:t>
            </a:r>
          </a:p>
          <a:p>
            <a:r>
              <a:rPr lang="en-US"/>
              <a:t>Transform Animation</a:t>
            </a:r>
          </a:p>
          <a:p>
            <a:pPr lvl="1"/>
            <a:r>
              <a:rPr lang="en-US"/>
              <a:t>Can be added to basic as well to keyframe animation</a:t>
            </a:r>
          </a:p>
          <a:p>
            <a:pPr lvl="1">
              <a:buNone/>
            </a:pPr>
            <a:r>
              <a:rPr lang="en-US" smtClean="0"/>
              <a:t>For Key Path Support for Structures visit link:</a:t>
            </a:r>
          </a:p>
          <a:p>
            <a:pPr lvl="1">
              <a:buNone/>
            </a:pPr>
            <a:r>
              <a:rPr lang="en-US" sz="2600">
                <a:hlinkClick r:id="rId3"/>
              </a:rPr>
              <a:t>https://developer.apple.com/library/ios/documentation/Cocoa/Conceptual/CoreAnimation_guide/Key-ValueCodingExtensions/Key-ValueCodingExtensions.html</a:t>
            </a:r>
            <a:endParaRPr lang="en-US" sz="26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iOS-Log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76200"/>
            <a:ext cx="137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AutoShape 2"/>
          <p:cNvSpPr txBox="1">
            <a:spLocks noChangeAspect="1" noChangeArrowheads="1"/>
          </p:cNvSpPr>
          <p:nvPr/>
        </p:nvSpPr>
        <p:spPr bwMode="auto">
          <a:xfrm>
            <a:off x="609600" y="1524000"/>
            <a:ext cx="8001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sz="49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+mj-ea"/>
                <a:cs typeface="+mj-cs"/>
              </a:rPr>
              <a:t>Drawing</a:t>
            </a:r>
            <a:endParaRPr lang="en-US" sz="4800" dirty="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AutoShape 2"/>
          <p:cNvSpPr txBox="1">
            <a:spLocks noChangeAspect="1" noChangeArrowheads="1"/>
          </p:cNvSpPr>
          <p:nvPr/>
        </p:nvSpPr>
        <p:spPr bwMode="auto">
          <a:xfrm>
            <a:off x="457200" y="53340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/>
            </a:r>
            <a:b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</a:b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Sisoft Technologies Pvt Ltd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SRC E7, Shipra Riviera Bazar, Gyan Khand-3, Indirapuram, Ghaziabad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Website: </a:t>
            </a: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  <a:hlinkClick r:id="rId4"/>
              </a:rPr>
              <a:t>www.sisoft.in</a:t>
            </a: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Email:info@sisoft.in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Phone: +91-9999-283-283</a:t>
            </a:r>
          </a:p>
          <a:p>
            <a:pPr algn="ctr">
              <a:lnSpc>
                <a:spcPct val="80000"/>
              </a:lnSpc>
              <a:defRPr/>
            </a:pPr>
            <a:endParaRPr lang="en-US" sz="220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pitchFamily="-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6021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 Drawing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High-quality graphics are an important part of a well-designed application.</a:t>
            </a:r>
          </a:p>
          <a:p>
            <a:r>
              <a:rPr lang="en-US" dirty="0" smtClean="0"/>
              <a:t>High-quality graphics is one of the things that sets Mac OS X apart from many other operating systems.</a:t>
            </a:r>
          </a:p>
          <a:p>
            <a:r>
              <a:rPr lang="en-US" dirty="0" smtClean="0"/>
              <a:t>Mac OS X uses color, transparency, and its advanced compositing system to give programs a more fluid and inviting appearance.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 Drawing….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Drawing is only one step in the process of creating a fully functional Cocoa view.</a:t>
            </a:r>
          </a:p>
          <a:p>
            <a:r>
              <a:rPr lang="en-US" dirty="0" smtClean="0"/>
              <a:t>Drawing is a fundamental part of most Cocoa applications.</a:t>
            </a:r>
          </a:p>
          <a:p>
            <a:r>
              <a:rPr lang="en-US" dirty="0" smtClean="0"/>
              <a:t>Cocoa does maximum parts of the drawing for you.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Cocoa Drawing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The Cocoa drawing environment is available to all applications.</a:t>
            </a:r>
          </a:p>
          <a:p>
            <a:r>
              <a:rPr lang="en-US" dirty="0" smtClean="0"/>
              <a:t>There are numerous classes and functions for drawing everything from primitive shapes to complex images and text.</a:t>
            </a:r>
          </a:p>
          <a:p>
            <a:r>
              <a:rPr lang="en-US" dirty="0" smtClean="0"/>
              <a:t>The Cocoa drawing environment is compatible with all of the other drawing technologies in Mac OS X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The Painter’s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en-US" dirty="0" smtClean="0"/>
              <a:t>Cocoa drawing uses the painter’s model for imaging.</a:t>
            </a:r>
          </a:p>
          <a:p>
            <a:r>
              <a:rPr lang="en-US" dirty="0" smtClean="0"/>
              <a:t>In the painter’s model successive drawing operation applies a layer of “paint” to an output “canvas.</a:t>
            </a:r>
          </a:p>
          <a:p>
            <a:r>
              <a:rPr lang="en-US" dirty="0" smtClean="0"/>
              <a:t>This model allows you to construct extremely sophisticated images from a small number of powerful primitives.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Animation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iOS</a:t>
            </a:r>
            <a:r>
              <a:rPr lang="en-US" dirty="0" smtClean="0"/>
              <a:t>, creating sophisticated animations does not require you to write any drawing code</a:t>
            </a:r>
          </a:p>
          <a:p>
            <a:r>
              <a:rPr lang="en-US" dirty="0" smtClean="0"/>
              <a:t> All of the animation techniques described in this chapter use the built-in support provided by Core Animation</a:t>
            </a:r>
          </a:p>
          <a:p>
            <a:r>
              <a:rPr lang="en-US" dirty="0" smtClean="0"/>
              <a:t>All you have to do is trigger the animation and let Core Animation handle the rendering of individual frames</a:t>
            </a:r>
          </a:p>
          <a:p>
            <a:r>
              <a:rPr lang="en-US" dirty="0" smtClean="0"/>
              <a:t> In iPhone there are various type of animation and their delegate method.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Graphics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graphics context encapsulates all of the information needed to draw to an underlying canvas.</a:t>
            </a:r>
          </a:p>
          <a:p>
            <a:r>
              <a:rPr lang="en-US" dirty="0" smtClean="0"/>
              <a:t>graphics contexts are represented by the NSGraphicsContext class.</a:t>
            </a:r>
          </a:p>
          <a:p>
            <a:r>
              <a:rPr lang="en-US" dirty="0" smtClean="0"/>
              <a:t>The most common drawing destination is your application's windows.</a:t>
            </a:r>
          </a:p>
          <a:p>
            <a:r>
              <a:rPr lang="en-US" dirty="0" smtClean="0"/>
              <a:t>Most drawing occurs on your application's main thread.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Graphics Context…..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Graphics context objects make it possible to draw from secondary threads as well.</a:t>
            </a:r>
          </a:p>
          <a:p>
            <a:r>
              <a:rPr lang="en-US" dirty="0" smtClean="0"/>
              <a:t>You can also create graphics contexts explicitly.</a:t>
            </a:r>
          </a:p>
          <a:p>
            <a:r>
              <a:rPr lang="en-US" dirty="0" smtClean="0"/>
              <a:t>There also some are other ways to create graphics context objects explicitly.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Color and Color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Color is an important part of drawing.</a:t>
            </a:r>
          </a:p>
          <a:p>
            <a:r>
              <a:rPr lang="en-US" dirty="0" smtClean="0"/>
              <a:t>Before drawing any element, you must choose the colors.</a:t>
            </a:r>
          </a:p>
          <a:p>
            <a:r>
              <a:rPr lang="en-US" dirty="0" smtClean="0"/>
              <a:t>Cocoa provides complete support for specifying color information.</a:t>
            </a:r>
          </a:p>
          <a:p>
            <a:r>
              <a:rPr lang="en-US" dirty="0" smtClean="0"/>
              <a:t>There are several different color spaces.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b="1" dirty="0" smtClean="0"/>
              <a:t>Basic Drawing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creation of complex graphics often has a simple beginning.</a:t>
            </a:r>
          </a:p>
          <a:p>
            <a:r>
              <a:rPr lang="en-US" dirty="0" smtClean="0"/>
              <a:t>In Cocoa, everything you draw is derived from a set of basic elements.</a:t>
            </a:r>
          </a:p>
          <a:p>
            <a:r>
              <a:rPr lang="en-US" dirty="0" smtClean="0"/>
              <a:t>These elements are fundamental to all drawing operations and are described in the following sections. 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Shape Primitives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r>
              <a:rPr lang="en-US" dirty="0" smtClean="0"/>
              <a:t>Cocoa provides support for drawing shape primitives with the NSBezierPath class.</a:t>
            </a:r>
          </a:p>
          <a:p>
            <a:r>
              <a:rPr lang="en-US" dirty="0" smtClean="0"/>
              <a:t>You can use this class to create several shapes.</a:t>
            </a:r>
          </a:p>
          <a:p>
            <a:r>
              <a:rPr lang="en-US" sz="2400" dirty="0" smtClean="0"/>
              <a:t>Lines</a:t>
            </a:r>
          </a:p>
          <a:p>
            <a:r>
              <a:rPr lang="en-US" sz="2400" dirty="0" smtClean="0"/>
              <a:t>Rectangles</a:t>
            </a:r>
          </a:p>
          <a:p>
            <a:r>
              <a:rPr lang="en-US" sz="2400" dirty="0" smtClean="0"/>
              <a:t>Ovals and circles</a:t>
            </a:r>
          </a:p>
          <a:p>
            <a:r>
              <a:rPr lang="en-US" sz="2400" dirty="0" smtClean="0"/>
              <a:t>Arcs</a:t>
            </a:r>
          </a:p>
          <a:p>
            <a:r>
              <a:rPr lang="en-US" sz="2400" dirty="0" smtClean="0"/>
              <a:t>Bezier cubic curves</a:t>
            </a:r>
          </a:p>
          <a:p>
            <a:r>
              <a:rPr lang="en-US" sz="2400" dirty="0" smtClean="0"/>
              <a:t>For more on </a:t>
            </a:r>
            <a:r>
              <a:rPr lang="en-US" sz="2400" dirty="0" err="1" smtClean="0"/>
              <a:t>NSBezierPath</a:t>
            </a:r>
            <a:r>
              <a:rPr lang="en-US" sz="2400" dirty="0" smtClean="0"/>
              <a:t> Class Reference Visit link:</a:t>
            </a:r>
          </a:p>
          <a:p>
            <a:pPr>
              <a:buNone/>
            </a:pPr>
            <a:r>
              <a:rPr lang="en-US" sz="2400" dirty="0" smtClean="0">
                <a:hlinkClick r:id="rId3"/>
              </a:rPr>
              <a:t>https://developer.apple.com/library/mac/documentation/Cocoa/Reference/ApplicationKit/Classes/NSBezierPath_Class/Reference/Reference.html</a:t>
            </a:r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Can Be Animated?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Both UIKit and Core Animation provide support for animations, but the level of support provided by each technology varies</a:t>
            </a:r>
          </a:p>
          <a:p>
            <a:r>
              <a:rPr lang="en-US" smtClean="0"/>
              <a:t> In UIKit, animations are performed using </a:t>
            </a:r>
            <a:r>
              <a:rPr lang="en-US" smtClean="0">
                <a:hlinkClick r:id="rId3"/>
              </a:rPr>
              <a:t>UIView objects</a:t>
            </a:r>
            <a:endParaRPr lang="en-US" smtClean="0"/>
          </a:p>
          <a:p>
            <a:r>
              <a:rPr lang="en-US" smtClean="0"/>
              <a:t>Views support a basic set of animations that cover many common tasks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194"/>
            <a:ext cx="8229600" cy="792162"/>
          </a:xfrm>
        </p:spPr>
        <p:txBody>
          <a:bodyPr/>
          <a:lstStyle/>
          <a:p>
            <a:r>
              <a:rPr lang="en-US" dirty="0" err="1" smtClean="0"/>
              <a:t>UIKit:UIView</a:t>
            </a:r>
            <a:r>
              <a:rPr lang="en-US" dirty="0" smtClean="0"/>
              <a:t> 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sz="2400" dirty="0"/>
              <a:t>There are two different ways to initiate animations: </a:t>
            </a:r>
          </a:p>
          <a:p>
            <a:pPr lvl="1"/>
            <a:r>
              <a:rPr lang="en-US" sz="2400" dirty="0"/>
              <a:t>In </a:t>
            </a:r>
            <a:r>
              <a:rPr lang="en-US" sz="2400" dirty="0" err="1"/>
              <a:t>iOS</a:t>
            </a:r>
            <a:r>
              <a:rPr lang="en-US" sz="2400" dirty="0"/>
              <a:t> 4 and later, use the block-based animation methods. (Recommended)</a:t>
            </a:r>
          </a:p>
          <a:p>
            <a:pPr lvl="1"/>
            <a:r>
              <a:rPr lang="en-US" sz="2400" dirty="0"/>
              <a:t>Use the begin/commit animation </a:t>
            </a:r>
            <a:r>
              <a:rPr lang="en-US" sz="2400" dirty="0" smtClean="0"/>
              <a:t>methods</a:t>
            </a:r>
          </a:p>
          <a:p>
            <a:r>
              <a:rPr lang="en-US" sz="2400" dirty="0"/>
              <a:t>The following properties of the </a:t>
            </a:r>
            <a:r>
              <a:rPr lang="en-US" sz="2400" dirty="0" err="1"/>
              <a:t>UIView</a:t>
            </a:r>
            <a:r>
              <a:rPr lang="en-US" sz="2400" dirty="0"/>
              <a:t> class are </a:t>
            </a:r>
            <a:r>
              <a:rPr lang="en-US" sz="2400" dirty="0" err="1"/>
              <a:t>animatable</a:t>
            </a:r>
            <a:r>
              <a:rPr lang="en-US" sz="2400" dirty="0"/>
              <a:t>:</a:t>
            </a:r>
          </a:p>
          <a:p>
            <a:pPr lvl="1"/>
            <a:r>
              <a:rPr lang="en-US" sz="2000" dirty="0"/>
              <a:t>frame : The frame </a:t>
            </a:r>
            <a:r>
              <a:rPr lang="en-US" sz="2000" dirty="0" smtClean="0"/>
              <a:t>rectangle</a:t>
            </a:r>
            <a:r>
              <a:rPr lang="en-US" sz="2000" dirty="0"/>
              <a:t> </a:t>
            </a:r>
            <a:r>
              <a:rPr lang="en-US" sz="2000" dirty="0" smtClean="0"/>
              <a:t>describes </a:t>
            </a:r>
            <a:r>
              <a:rPr lang="en-US" sz="2000" dirty="0"/>
              <a:t>the view’s location and size in its </a:t>
            </a:r>
            <a:r>
              <a:rPr lang="en-US" sz="2000" dirty="0" err="1"/>
              <a:t>superview’s</a:t>
            </a:r>
            <a:r>
              <a:rPr lang="en-US" sz="2000" dirty="0"/>
              <a:t> coordinate system</a:t>
            </a:r>
          </a:p>
          <a:p>
            <a:pPr lvl="1"/>
            <a:r>
              <a:rPr lang="en-US" sz="2000" dirty="0" smtClean="0"/>
              <a:t>bounds: The </a:t>
            </a:r>
            <a:r>
              <a:rPr lang="en-US" sz="2000" dirty="0"/>
              <a:t>bounds </a:t>
            </a:r>
            <a:r>
              <a:rPr lang="en-US" sz="2000" dirty="0" smtClean="0"/>
              <a:t>rectangle </a:t>
            </a:r>
            <a:r>
              <a:rPr lang="en-US" sz="2000" dirty="0"/>
              <a:t>describes the view’s location and size in its own coordinate system</a:t>
            </a:r>
          </a:p>
          <a:p>
            <a:pPr lvl="1"/>
            <a:r>
              <a:rPr lang="en-US" sz="2000" dirty="0"/>
              <a:t>center: The center of the frame.</a:t>
            </a:r>
          </a:p>
          <a:p>
            <a:pPr lvl="1"/>
            <a:r>
              <a:rPr lang="en-US" sz="2000" dirty="0"/>
              <a:t>transform: Specifies the transform applied to the receiver, relative to the center of its bounds.</a:t>
            </a:r>
          </a:p>
          <a:p>
            <a:pPr lvl="1"/>
            <a:r>
              <a:rPr lang="en-US" sz="2000" dirty="0"/>
              <a:t>alpha</a:t>
            </a:r>
            <a:r>
              <a:rPr lang="en-US" sz="2000"/>
              <a:t>: </a:t>
            </a:r>
            <a:r>
              <a:rPr lang="en-US" sz="2000" smtClean="0"/>
              <a:t>floating</a:t>
            </a:r>
            <a:r>
              <a:rPr lang="en-US" sz="2000" dirty="0"/>
              <a:t>-point number in the range 0.0 to 1.0, where 0.0 represents totally transparent and 1.0 represents totally opaque. </a:t>
            </a:r>
          </a:p>
          <a:p>
            <a:pPr lvl="1"/>
            <a:r>
              <a:rPr lang="en-US" sz="2000" dirty="0" err="1" smtClean="0"/>
              <a:t>backgroundColor</a:t>
            </a:r>
            <a:r>
              <a:rPr lang="en-US" sz="2000" dirty="0" smtClean="0"/>
              <a:t>: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11735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titl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6800"/>
            <a:ext cx="9144000" cy="57912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Animatable UIView Properties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219200"/>
            <a:ext cx="9144000" cy="56388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For </a:t>
            </a:r>
            <a:r>
              <a:rPr lang="en-US" dirty="0" smtClean="0"/>
              <a:t>Animation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titled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990600"/>
            <a:ext cx="8229600" cy="5613400"/>
          </a:xfrm>
          <a:prstGeom prst="rect">
            <a:avLst/>
          </a:prstGeom>
        </p:spPr>
      </p:pic>
      <p:sp>
        <p:nvSpPr>
          <p:cNvPr id="6" name="Right Brace 5"/>
          <p:cNvSpPr/>
          <p:nvPr/>
        </p:nvSpPr>
        <p:spPr>
          <a:xfrm>
            <a:off x="6705600" y="2133600"/>
            <a:ext cx="1752600" cy="41910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543800" y="3360003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8000"/>
                </a:solidFill>
              </a:rPr>
              <a:t>Animaton Block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229600" cy="731806"/>
          </a:xfrm>
        </p:spPr>
        <p:txBody>
          <a:bodyPr/>
          <a:lstStyle/>
          <a:p>
            <a:r>
              <a:rPr lang="en-US" sz="3200" dirty="0" err="1" smtClean="0"/>
              <a:t>UIView</a:t>
            </a:r>
            <a:r>
              <a:rPr lang="en-US" sz="3200" dirty="0" smtClean="0"/>
              <a:t> Animation: Block Based Methods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sz="2000" dirty="0" smtClean="0"/>
              <a:t>Block</a:t>
            </a:r>
            <a:r>
              <a:rPr lang="en-US" sz="2000" dirty="0"/>
              <a:t>-based methods </a:t>
            </a:r>
            <a:r>
              <a:rPr lang="en-US" sz="2000" dirty="0" smtClean="0"/>
              <a:t> are class method and </a:t>
            </a:r>
            <a:r>
              <a:rPr lang="en-US" sz="2000" dirty="0"/>
              <a:t>offer different levels of configuration for the animation block. These methods are: </a:t>
            </a:r>
          </a:p>
          <a:p>
            <a:r>
              <a:rPr lang="en-US" sz="2000" dirty="0">
                <a:hlinkClick r:id="rId3"/>
              </a:rPr>
              <a:t>animateWithDuration:animations:</a:t>
            </a:r>
            <a:endParaRPr lang="en-US" sz="2000" dirty="0"/>
          </a:p>
          <a:p>
            <a:r>
              <a:rPr lang="en-US" sz="2000" dirty="0">
                <a:hlinkClick r:id="rId4"/>
              </a:rPr>
              <a:t>animateWithDuration:animations:completion:</a:t>
            </a:r>
            <a:endParaRPr lang="en-US" sz="2000" dirty="0"/>
          </a:p>
          <a:p>
            <a:r>
              <a:rPr lang="en-US" sz="2000" dirty="0">
                <a:hlinkClick r:id="rId5"/>
              </a:rPr>
              <a:t>animateWithDuration:delay:options:animations:completion: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000" dirty="0"/>
              <a:t>[</a:t>
            </a:r>
            <a:r>
              <a:rPr lang="en-US" sz="2000" dirty="0" err="1"/>
              <a:t>UIView</a:t>
            </a:r>
            <a:r>
              <a:rPr lang="en-US" sz="2000" dirty="0"/>
              <a:t> animateWithDuration:1.0 </a:t>
            </a:r>
            <a:endParaRPr lang="en-US" sz="2000" dirty="0" smtClean="0"/>
          </a:p>
          <a:p>
            <a:r>
              <a:rPr lang="en-US" sz="2000" dirty="0" smtClean="0"/>
              <a:t>               delay</a:t>
            </a:r>
            <a:r>
              <a:rPr lang="en-US" sz="2000" dirty="0"/>
              <a:t>: 0.0 </a:t>
            </a:r>
            <a:endParaRPr lang="en-US" sz="2000" dirty="0" smtClean="0"/>
          </a:p>
          <a:p>
            <a:r>
              <a:rPr lang="en-US" sz="2000" dirty="0"/>
              <a:t> </a:t>
            </a:r>
            <a:r>
              <a:rPr lang="en-US" sz="2000" dirty="0" smtClean="0"/>
              <a:t>              options</a:t>
            </a:r>
            <a:r>
              <a:rPr lang="en-US" sz="2000" dirty="0"/>
              <a:t>: </a:t>
            </a:r>
            <a:r>
              <a:rPr lang="en-US" sz="2000" dirty="0" err="1"/>
              <a:t>UIViewAnimationOptionCurveEaseIn</a:t>
            </a:r>
            <a:endParaRPr lang="en-US" sz="2000" dirty="0" smtClean="0"/>
          </a:p>
          <a:p>
            <a:r>
              <a:rPr lang="en-US" sz="2000" dirty="0"/>
              <a:t> </a:t>
            </a:r>
            <a:r>
              <a:rPr lang="en-US" sz="2000" dirty="0" smtClean="0"/>
              <a:t>              animations</a:t>
            </a:r>
            <a:r>
              <a:rPr lang="en-US" sz="2000" dirty="0"/>
              <a:t>:^{ </a:t>
            </a:r>
            <a:endParaRPr lang="en-US" sz="2000" dirty="0" smtClean="0"/>
          </a:p>
          <a:p>
            <a:r>
              <a:rPr lang="en-US" sz="2000" dirty="0"/>
              <a:t> </a:t>
            </a:r>
            <a:r>
              <a:rPr lang="en-US" sz="2000" dirty="0" smtClean="0"/>
              <a:t>                     </a:t>
            </a:r>
            <a:r>
              <a:rPr lang="en-US" sz="2000" dirty="0" err="1" smtClean="0"/>
              <a:t>firstView.alpha</a:t>
            </a:r>
            <a:r>
              <a:rPr lang="en-US" sz="2000" dirty="0" smtClean="0"/>
              <a:t> </a:t>
            </a:r>
            <a:r>
              <a:rPr lang="en-US" sz="2000" dirty="0"/>
              <a:t>= 0.0; </a:t>
            </a:r>
            <a:endParaRPr lang="en-US" sz="2000" dirty="0" smtClean="0"/>
          </a:p>
          <a:p>
            <a:r>
              <a:rPr lang="en-US" sz="2000" dirty="0"/>
              <a:t> </a:t>
            </a:r>
            <a:r>
              <a:rPr lang="en-US" sz="2000" dirty="0" smtClean="0"/>
              <a:t>                    </a:t>
            </a:r>
            <a:r>
              <a:rPr lang="en-US" sz="2000" dirty="0" err="1" smtClean="0"/>
              <a:t>secondView.alpha</a:t>
            </a:r>
            <a:r>
              <a:rPr lang="en-US" sz="2000" dirty="0" smtClean="0"/>
              <a:t> </a:t>
            </a:r>
            <a:r>
              <a:rPr lang="en-US" sz="2000" dirty="0"/>
              <a:t>= 1.0;}];</a:t>
            </a: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20636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8407547</TotalTime>
  <Words>1406</Words>
  <Application>Microsoft Macintosh PowerPoint</Application>
  <PresentationFormat>On-screen Show (4:3)</PresentationFormat>
  <Paragraphs>210</Paragraphs>
  <Slides>34</Slides>
  <Notes>34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About Animation</vt:lpstr>
      <vt:lpstr>About Animation</vt:lpstr>
      <vt:lpstr>What Can Be Animated?</vt:lpstr>
      <vt:lpstr>UIKit:UIView Animation</vt:lpstr>
      <vt:lpstr>Animatable UIView Properties</vt:lpstr>
      <vt:lpstr>Methods For Animation </vt:lpstr>
      <vt:lpstr>PowerPoint Presentation</vt:lpstr>
      <vt:lpstr>UIView Animation: Block Based Methods</vt:lpstr>
      <vt:lpstr>View Based Animation</vt:lpstr>
      <vt:lpstr>Frame By Frame Animation</vt:lpstr>
      <vt:lpstr>Frame By Frame Animation</vt:lpstr>
      <vt:lpstr>Frame By Frame Animation</vt:lpstr>
      <vt:lpstr>Core Animation</vt:lpstr>
      <vt:lpstr>Core Animation…</vt:lpstr>
      <vt:lpstr>CALayer</vt:lpstr>
      <vt:lpstr>CALayer…</vt:lpstr>
      <vt:lpstr>CALayer Animatable Properties</vt:lpstr>
      <vt:lpstr>CABasicAnimation</vt:lpstr>
      <vt:lpstr>CABasicAnimation</vt:lpstr>
      <vt:lpstr>CABasicAnimation</vt:lpstr>
      <vt:lpstr>CAKeyframeAnimation</vt:lpstr>
      <vt:lpstr>CAKeyframeAnimation</vt:lpstr>
      <vt:lpstr>Other Animations</vt:lpstr>
      <vt:lpstr>PowerPoint Presentation</vt:lpstr>
      <vt:lpstr>Custom Drawing</vt:lpstr>
      <vt:lpstr>Custom Drawing….</vt:lpstr>
      <vt:lpstr>Cocoa Drawing Support</vt:lpstr>
      <vt:lpstr>The Painter’s Model</vt:lpstr>
      <vt:lpstr>The Graphics Context</vt:lpstr>
      <vt:lpstr>The Graphics Context…..</vt:lpstr>
      <vt:lpstr>Color and Color Spaces</vt:lpstr>
      <vt:lpstr>Basic Drawing Elements</vt:lpstr>
      <vt:lpstr>Shape Primitives</vt:lpstr>
    </vt:vector>
  </TitlesOfParts>
  <Company>Sisoft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Animation</dc:title>
  <dc:creator>Sisoft</dc:creator>
  <cp:lastModifiedBy>sisoft</cp:lastModifiedBy>
  <cp:revision>93</cp:revision>
  <dcterms:created xsi:type="dcterms:W3CDTF">2013-10-01T05:18:50Z</dcterms:created>
  <dcterms:modified xsi:type="dcterms:W3CDTF">2016-12-24T19:06:42Z</dcterms:modified>
</cp:coreProperties>
</file>