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95" r:id="rId3"/>
    <p:sldId id="296" r:id="rId4"/>
    <p:sldId id="294" r:id="rId5"/>
    <p:sldId id="257" r:id="rId6"/>
    <p:sldId id="259" r:id="rId7"/>
    <p:sldId id="262" r:id="rId8"/>
    <p:sldId id="263" r:id="rId9"/>
    <p:sldId id="264" r:id="rId10"/>
    <p:sldId id="286" r:id="rId11"/>
    <p:sldId id="292" r:id="rId12"/>
    <p:sldId id="290" r:id="rId13"/>
    <p:sldId id="287" r:id="rId14"/>
    <p:sldId id="299" r:id="rId15"/>
    <p:sldId id="301" r:id="rId16"/>
    <p:sldId id="302" r:id="rId17"/>
    <p:sldId id="288" r:id="rId18"/>
    <p:sldId id="297" r:id="rId19"/>
    <p:sldId id="298" r:id="rId20"/>
    <p:sldId id="289" r:id="rId21"/>
    <p:sldId id="291" r:id="rId22"/>
    <p:sldId id="267" r:id="rId23"/>
    <p:sldId id="268" r:id="rId24"/>
    <p:sldId id="270" r:id="rId25"/>
    <p:sldId id="272" r:id="rId26"/>
    <p:sldId id="271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303" r:id="rId38"/>
    <p:sldId id="304" r:id="rId39"/>
    <p:sldId id="305" r:id="rId40"/>
    <p:sldId id="306" r:id="rId41"/>
    <p:sldId id="28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>
        <p:scale>
          <a:sx n="108" d="100"/>
          <a:sy n="108" d="100"/>
        </p:scale>
        <p:origin x="-87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E1231-E903-492F-AE37-7D5EE9352A57}" type="datetimeFigureOut">
              <a:rPr lang="en-IN" smtClean="0"/>
              <a:pPr/>
              <a:t>30/10/16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0CD8-81E0-4FAA-8EFF-719906EE07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183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38</a:t>
            </a:fld>
            <a:endParaRPr lang="en-I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39</a:t>
            </a:fld>
            <a:endParaRPr lang="en-I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41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0CD8-81E0-4FAA-8EFF-719906EE0736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422298-DFFB-564E-9C7A-D6F9744E5DDD}" type="datetimeFigureOut">
              <a:rPr lang="en-US"/>
              <a:pPr/>
              <a:t>30/10/16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62880-83C0-B744-A6AD-50DF1782B1C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422298-DFFB-564E-9C7A-D6F9744E5DDD}" type="datetimeFigureOut">
              <a:rPr lang="en-US"/>
              <a:pPr/>
              <a:t>30/10/16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62880-83C0-B744-A6AD-50DF1782B1C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422298-DFFB-564E-9C7A-D6F9744E5DDD}" type="datetimeFigureOut">
              <a:rPr lang="en-US"/>
              <a:pPr/>
              <a:t>30/10/16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62880-83C0-B744-A6AD-50DF1782B1C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422298-DFFB-564E-9C7A-D6F9744E5DDD}" type="datetimeFigureOut">
              <a:rPr lang="en-US"/>
              <a:pPr/>
              <a:t>30/10/16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62880-83C0-B744-A6AD-50DF1782B1C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422298-DFFB-564E-9C7A-D6F9744E5DDD}" type="datetimeFigureOut">
              <a:rPr lang="en-US"/>
              <a:pPr/>
              <a:t>30/10/16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62880-83C0-B744-A6AD-50DF1782B1C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422298-DFFB-564E-9C7A-D6F9744E5DDD}" type="datetimeFigureOut">
              <a:rPr lang="en-US"/>
              <a:pPr/>
              <a:t>30/10/16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62880-83C0-B744-A6AD-50DF1782B1C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422298-DFFB-564E-9C7A-D6F9744E5DDD}" type="datetimeFigureOut">
              <a:rPr lang="en-US"/>
              <a:pPr/>
              <a:t>30/10/16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62880-83C0-B744-A6AD-50DF1782B1C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422298-DFFB-564E-9C7A-D6F9744E5DDD}" type="datetimeFigureOut">
              <a:rPr lang="en-US"/>
              <a:pPr/>
              <a:t>30/10/16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62880-83C0-B744-A6AD-50DF1782B1C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422298-DFFB-564E-9C7A-D6F9744E5DDD}" type="datetimeFigureOut">
              <a:rPr lang="en-US"/>
              <a:pPr/>
              <a:t>30/10/16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62880-83C0-B744-A6AD-50DF1782B1C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422298-DFFB-564E-9C7A-D6F9744E5DDD}" type="datetimeFigureOut">
              <a:rPr lang="en-US"/>
              <a:pPr/>
              <a:t>30/10/16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62880-83C0-B744-A6AD-50DF1782B1C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422298-DFFB-564E-9C7A-D6F9744E5DDD}" type="datetimeFigureOut">
              <a:rPr lang="en-US"/>
              <a:pPr/>
              <a:t>30/10/16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62880-83C0-B744-A6AD-50DF1782B1C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Prabhat Shukla\Desktop\sis\sis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02613" y="0"/>
            <a:ext cx="941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sisoft.in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lite.org/c3ref/step.html" TargetMode="External"/><Relationship Id="rId4" Type="http://schemas.openxmlformats.org/officeDocument/2006/relationships/hyperlink" Target="https://www.sqlite.org/c3ref/finaliz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qlite.org/c3ref/prepare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raywenderlich.com/913/sqlite-tutorial-for-ios-making-our-ap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eveloper.apple.com/library/ios/documentation/cocoa/Reference/Foundation/Classes/NSPredicate_Class/Reference/NSPredicate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developer.apple.com/library/ios/navigatio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S-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 txBox="1">
            <a:spLocks noChangeAspect="1" noChangeArrowheads="1"/>
          </p:cNvSpPr>
          <p:nvPr/>
        </p:nvSpPr>
        <p:spPr bwMode="auto">
          <a:xfrm>
            <a:off x="609600" y="15240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900" dirty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Data </a:t>
            </a:r>
            <a:r>
              <a:rPr lang="en-US" sz="4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Persistence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AutoShape 2"/>
          <p:cNvSpPr txBox="1">
            <a:spLocks noChangeAspect="1" noChangeArrowheads="1"/>
          </p:cNvSpPr>
          <p:nvPr/>
        </p:nvSpPr>
        <p:spPr bwMode="auto">
          <a:xfrm>
            <a:off x="457200" y="5334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/>
            </a:r>
            <a:b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</a:b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Sisoft Technologies Pvt Ltd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SRC E7, Shipra Riviera Bazar, Gyan Khand-3, Indirapuram, Ghaziabad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Website: 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hlinkClick r:id="rId4"/>
              </a:rPr>
              <a:t>www.sisoft.in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Email:info@sisoft.in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Phone: +91-9999-283-283</a:t>
            </a:r>
          </a:p>
          <a:p>
            <a:pPr algn="ctr">
              <a:lnSpc>
                <a:spcPct val="80000"/>
              </a:lnSpc>
              <a:defRPr/>
            </a:pPr>
            <a:endParaRPr lang="en-US" sz="22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Reading </a:t>
            </a:r>
            <a:r>
              <a:rPr lang="en-US" dirty="0" err="1" smtClean="0"/>
              <a:t>pList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IN" sz="2800" dirty="0" smtClean="0"/>
              <a:t>Find out the path of </a:t>
            </a:r>
            <a:r>
              <a:rPr lang="en-IN" sz="2800" dirty="0" err="1" smtClean="0"/>
              <a:t>plist</a:t>
            </a:r>
            <a:r>
              <a:rPr lang="en-IN" sz="2800" dirty="0" smtClean="0"/>
              <a:t> file</a:t>
            </a:r>
          </a:p>
          <a:p>
            <a:pPr lvl="1"/>
            <a:r>
              <a:rPr lang="en-IN" sz="1800" dirty="0" err="1" smtClean="0"/>
              <a:t>NSString</a:t>
            </a:r>
            <a:r>
              <a:rPr lang="en-IN" sz="1800" dirty="0" smtClean="0"/>
              <a:t>  *path = [[</a:t>
            </a:r>
            <a:r>
              <a:rPr lang="en-IN" sz="1800" dirty="0" err="1" smtClean="0"/>
              <a:t>NSBundle</a:t>
            </a:r>
            <a:r>
              <a:rPr lang="en-IN" sz="1800" dirty="0" smtClean="0"/>
              <a:t> </a:t>
            </a:r>
            <a:r>
              <a:rPr lang="en-IN" sz="1800" dirty="0" err="1" smtClean="0"/>
              <a:t>mainBundle</a:t>
            </a:r>
            <a:r>
              <a:rPr lang="en-IN" sz="1800" dirty="0" smtClean="0"/>
              <a:t>] </a:t>
            </a:r>
            <a:r>
              <a:rPr lang="en-IN" sz="1800" dirty="0" err="1" smtClean="0"/>
              <a:t>pathForResource</a:t>
            </a:r>
            <a:r>
              <a:rPr lang="en-IN" sz="1800" dirty="0" smtClean="0"/>
              <a:t>:@"recipes" </a:t>
            </a:r>
            <a:r>
              <a:rPr lang="en-IN" sz="1800" dirty="0" err="1" smtClean="0"/>
              <a:t>ofType</a:t>
            </a:r>
            <a:r>
              <a:rPr lang="en-IN" sz="1800" dirty="0" smtClean="0"/>
              <a:t>:@"</a:t>
            </a:r>
            <a:r>
              <a:rPr lang="en-IN" sz="1800" dirty="0" err="1" smtClean="0"/>
              <a:t>plist</a:t>
            </a:r>
            <a:r>
              <a:rPr lang="en-IN" sz="1800" dirty="0" smtClean="0"/>
              <a:t>"];</a:t>
            </a:r>
            <a:endParaRPr lang="en-IN" sz="1600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Property List may be an Dictionary or an Array. </a:t>
            </a:r>
            <a:r>
              <a:rPr lang="en-IN" sz="2400" dirty="0" smtClean="0"/>
              <a:t>Load the file content and read the data into arrays</a:t>
            </a:r>
          </a:p>
          <a:p>
            <a:r>
              <a:rPr lang="en-US" sz="2400" dirty="0" smtClean="0"/>
              <a:t>Array</a:t>
            </a:r>
          </a:p>
          <a:p>
            <a:pPr lvl="1"/>
            <a:r>
              <a:rPr lang="en-US" sz="2000" dirty="0" err="1" smtClean="0"/>
              <a:t>NSMutableArray</a:t>
            </a:r>
            <a:r>
              <a:rPr lang="en-US" sz="2000" dirty="0" smtClean="0"/>
              <a:t> *data=[[</a:t>
            </a:r>
            <a:r>
              <a:rPr lang="en-US" sz="2000" dirty="0" err="1" smtClean="0"/>
              <a:t>NSMutableArray</a:t>
            </a:r>
            <a:r>
              <a:rPr lang="en-US" sz="2000" dirty="0" smtClean="0"/>
              <a:t> </a:t>
            </a:r>
            <a:r>
              <a:rPr lang="en-US" sz="2000" dirty="0" err="1" smtClean="0"/>
              <a:t>alloc</a:t>
            </a:r>
            <a:r>
              <a:rPr lang="en-US" sz="2000" dirty="0" smtClean="0"/>
              <a:t>] </a:t>
            </a:r>
            <a:r>
              <a:rPr lang="en-US" sz="2000" dirty="0" err="1" smtClean="0"/>
              <a:t>initWithContentsOfFile:path</a:t>
            </a:r>
            <a:r>
              <a:rPr lang="en-US" sz="2000" dirty="0" smtClean="0"/>
              <a:t>] ;</a:t>
            </a:r>
          </a:p>
          <a:p>
            <a:r>
              <a:rPr lang="en-US" sz="2400" dirty="0" smtClean="0"/>
              <a:t>Dictionary</a:t>
            </a:r>
            <a:endParaRPr lang="en-IN" sz="2400" dirty="0" smtClean="0"/>
          </a:p>
          <a:p>
            <a:pPr lvl="1"/>
            <a:r>
              <a:rPr lang="en-IN" sz="1800" dirty="0" err="1" smtClean="0"/>
              <a:t>NSDictionary</a:t>
            </a:r>
            <a:r>
              <a:rPr lang="en-IN" sz="1800" dirty="0" smtClean="0"/>
              <a:t> *</a:t>
            </a:r>
            <a:r>
              <a:rPr lang="en-IN" sz="1800" dirty="0" err="1" smtClean="0"/>
              <a:t>dict</a:t>
            </a:r>
            <a:r>
              <a:rPr lang="en-IN" sz="1800" dirty="0" smtClean="0"/>
              <a:t> = [[</a:t>
            </a:r>
            <a:r>
              <a:rPr lang="en-IN" sz="1800" dirty="0" err="1" smtClean="0"/>
              <a:t>NSDictionary</a:t>
            </a:r>
            <a:r>
              <a:rPr lang="en-IN" sz="1800" dirty="0" smtClean="0"/>
              <a:t> </a:t>
            </a:r>
            <a:r>
              <a:rPr lang="en-IN" sz="1800" dirty="0" err="1" smtClean="0"/>
              <a:t>alloc</a:t>
            </a:r>
            <a:r>
              <a:rPr lang="en-IN" sz="1800" dirty="0" smtClean="0"/>
              <a:t>] </a:t>
            </a:r>
            <a:r>
              <a:rPr lang="en-IN" sz="1800" dirty="0" err="1" smtClean="0"/>
              <a:t>initWithContentsOfFile:path</a:t>
            </a:r>
            <a:r>
              <a:rPr lang="en-IN" sz="1800" dirty="0" smtClean="0"/>
              <a:t>];</a:t>
            </a:r>
          </a:p>
          <a:p>
            <a:pPr lvl="1"/>
            <a:r>
              <a:rPr lang="en-IN" sz="2000" dirty="0" err="1" smtClean="0"/>
              <a:t>NSArray</a:t>
            </a:r>
            <a:r>
              <a:rPr lang="en-IN" sz="2000" dirty="0" smtClean="0"/>
              <a:t> *</a:t>
            </a:r>
            <a:r>
              <a:rPr lang="en-IN" sz="2000" dirty="0" err="1" smtClean="0"/>
              <a:t>tableData</a:t>
            </a:r>
            <a:r>
              <a:rPr lang="en-IN" sz="2000" dirty="0" smtClean="0"/>
              <a:t> = [</a:t>
            </a:r>
            <a:r>
              <a:rPr lang="en-IN" sz="2000" dirty="0" err="1" smtClean="0"/>
              <a:t>dict</a:t>
            </a:r>
            <a:r>
              <a:rPr lang="en-IN" sz="2000" dirty="0" smtClean="0"/>
              <a:t> </a:t>
            </a:r>
            <a:r>
              <a:rPr lang="en-IN" sz="2000" dirty="0" err="1" smtClean="0"/>
              <a:t>allValues</a:t>
            </a:r>
            <a:r>
              <a:rPr lang="en-IN" sz="2000" dirty="0" smtClean="0"/>
              <a:t>];</a:t>
            </a:r>
            <a:endParaRPr lang="en-IN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</a:t>
            </a:r>
            <a:r>
              <a:rPr lang="en-US" dirty="0" err="1" smtClean="0"/>
              <a:t>pList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IN" sz="2200" dirty="0" err="1" smtClean="0"/>
              <a:t>NSString</a:t>
            </a:r>
            <a:r>
              <a:rPr lang="en-IN" sz="2200" dirty="0" smtClean="0"/>
              <a:t>* </a:t>
            </a:r>
            <a:r>
              <a:rPr lang="en-IN" sz="2200" dirty="0" err="1" smtClean="0"/>
              <a:t>plistPath</a:t>
            </a:r>
            <a:r>
              <a:rPr lang="en-IN" sz="2200" dirty="0" smtClean="0"/>
              <a:t> = nil; </a:t>
            </a:r>
          </a:p>
          <a:p>
            <a:r>
              <a:rPr lang="en-IN" sz="2200" dirty="0" err="1" smtClean="0"/>
              <a:t>NSFileManager</a:t>
            </a:r>
            <a:r>
              <a:rPr lang="en-IN" sz="2200" dirty="0" smtClean="0"/>
              <a:t>* manager = [</a:t>
            </a:r>
            <a:r>
              <a:rPr lang="en-IN" sz="2200" dirty="0" err="1" smtClean="0"/>
              <a:t>NSFileManager</a:t>
            </a:r>
            <a:r>
              <a:rPr lang="en-IN" sz="2200" dirty="0" smtClean="0"/>
              <a:t> </a:t>
            </a:r>
            <a:r>
              <a:rPr lang="en-IN" sz="2200" dirty="0" err="1" smtClean="0"/>
              <a:t>defaultManager</a:t>
            </a:r>
            <a:r>
              <a:rPr lang="en-IN" sz="2200" dirty="0" smtClean="0"/>
              <a:t>]; </a:t>
            </a:r>
          </a:p>
          <a:p>
            <a:r>
              <a:rPr lang="en-IN" sz="2200" dirty="0" smtClean="0"/>
              <a:t>if (</a:t>
            </a:r>
            <a:r>
              <a:rPr lang="en-IN" sz="2200" dirty="0" err="1" smtClean="0"/>
              <a:t>plistPath</a:t>
            </a:r>
            <a:r>
              <a:rPr lang="en-IN" sz="2200" dirty="0" smtClean="0"/>
              <a:t> = [[[</a:t>
            </a:r>
            <a:r>
              <a:rPr lang="en-IN" sz="2200" dirty="0" err="1" smtClean="0"/>
              <a:t>NSBundle</a:t>
            </a:r>
            <a:r>
              <a:rPr lang="en-IN" sz="2200" dirty="0" smtClean="0"/>
              <a:t> </a:t>
            </a:r>
            <a:r>
              <a:rPr lang="en-IN" sz="2200" dirty="0" err="1" smtClean="0"/>
              <a:t>mainBundle</a:t>
            </a:r>
            <a:r>
              <a:rPr lang="en-IN" sz="2200" dirty="0" smtClean="0"/>
              <a:t>] </a:t>
            </a:r>
            <a:r>
              <a:rPr lang="en-IN" sz="2200" dirty="0" err="1" smtClean="0"/>
              <a:t>bundlePath</a:t>
            </a:r>
            <a:r>
              <a:rPr lang="en-IN" sz="2200" dirty="0" smtClean="0"/>
              <a:t>] </a:t>
            </a:r>
            <a:r>
              <a:rPr lang="en-IN" sz="2200" dirty="0" err="1" smtClean="0"/>
              <a:t>stringByAppendingPathComponent</a:t>
            </a:r>
            <a:r>
              <a:rPr lang="en-IN" sz="2200" dirty="0" smtClean="0"/>
              <a:t>:@"Contents/</a:t>
            </a:r>
            <a:r>
              <a:rPr lang="en-IN" sz="2200" dirty="0" err="1" smtClean="0"/>
              <a:t>Info.plist</a:t>
            </a:r>
            <a:r>
              <a:rPr lang="en-IN" sz="2200" dirty="0" smtClean="0"/>
              <a:t>"]) { </a:t>
            </a:r>
          </a:p>
          <a:p>
            <a:r>
              <a:rPr lang="en-IN" sz="2200" dirty="0" smtClean="0"/>
              <a:t>if ([manager </a:t>
            </a:r>
            <a:r>
              <a:rPr lang="en-IN" sz="2200" dirty="0" err="1" smtClean="0"/>
              <a:t>isWritableFileAtPath:plistPath</a:t>
            </a:r>
            <a:r>
              <a:rPr lang="en-IN" sz="2200" dirty="0" smtClean="0"/>
              <a:t>]) { </a:t>
            </a:r>
          </a:p>
          <a:p>
            <a:r>
              <a:rPr lang="en-IN" sz="2200" dirty="0" err="1" smtClean="0"/>
              <a:t>NSMutableDictionary</a:t>
            </a:r>
            <a:r>
              <a:rPr lang="en-IN" sz="2200" dirty="0" smtClean="0"/>
              <a:t>* </a:t>
            </a:r>
            <a:r>
              <a:rPr lang="en-IN" sz="2200" dirty="0" err="1" smtClean="0"/>
              <a:t>infoDict</a:t>
            </a:r>
            <a:r>
              <a:rPr lang="en-IN" sz="2200" dirty="0" smtClean="0"/>
              <a:t> = [</a:t>
            </a:r>
            <a:r>
              <a:rPr lang="en-IN" sz="2200" dirty="0" err="1" smtClean="0"/>
              <a:t>NSMutableDictionary</a:t>
            </a:r>
            <a:r>
              <a:rPr lang="en-IN" sz="2200" dirty="0" smtClean="0"/>
              <a:t> </a:t>
            </a:r>
            <a:r>
              <a:rPr lang="en-IN" sz="2200" dirty="0" err="1" smtClean="0"/>
              <a:t>dictionaryWithContentsOfFile:plistPath</a:t>
            </a:r>
            <a:r>
              <a:rPr lang="en-IN" sz="2200" dirty="0" smtClean="0"/>
              <a:t>]; </a:t>
            </a:r>
          </a:p>
          <a:p>
            <a:r>
              <a:rPr lang="en-IN" sz="2200" dirty="0" smtClean="0"/>
              <a:t>[</a:t>
            </a:r>
            <a:r>
              <a:rPr lang="en-IN" sz="2200" dirty="0" err="1" smtClean="0"/>
              <a:t>infoDict</a:t>
            </a:r>
            <a:r>
              <a:rPr lang="en-IN" sz="2200" dirty="0" smtClean="0"/>
              <a:t> </a:t>
            </a:r>
            <a:r>
              <a:rPr lang="en-IN" sz="2200" dirty="0" err="1" smtClean="0"/>
              <a:t>setObject</a:t>
            </a:r>
            <a:r>
              <a:rPr lang="en-IN" sz="2200" dirty="0" smtClean="0"/>
              <a:t>:[</a:t>
            </a:r>
            <a:r>
              <a:rPr lang="en-IN" sz="2200" dirty="0" err="1" smtClean="0"/>
              <a:t>NSNumber</a:t>
            </a:r>
            <a:r>
              <a:rPr lang="en-IN" sz="2200" dirty="0" smtClean="0"/>
              <a:t> </a:t>
            </a:r>
            <a:r>
              <a:rPr lang="en-IN" sz="2200" dirty="0" err="1" smtClean="0"/>
              <a:t>numberWithBool:hidden</a:t>
            </a:r>
            <a:r>
              <a:rPr lang="en-IN" sz="2200" dirty="0" smtClean="0"/>
              <a:t>] </a:t>
            </a:r>
            <a:r>
              <a:rPr lang="en-IN" sz="2200" dirty="0" err="1" smtClean="0"/>
              <a:t>forKey</a:t>
            </a:r>
            <a:r>
              <a:rPr lang="en-IN" sz="2200" dirty="0" smtClean="0"/>
              <a:t>:@"</a:t>
            </a:r>
            <a:r>
              <a:rPr lang="en-IN" sz="2200" dirty="0" err="1" smtClean="0"/>
              <a:t>LSUIElement</a:t>
            </a:r>
            <a:r>
              <a:rPr lang="en-IN" sz="2200" dirty="0" smtClean="0"/>
              <a:t>"]; </a:t>
            </a:r>
          </a:p>
          <a:p>
            <a:r>
              <a:rPr lang="en-IN" sz="2200" dirty="0" smtClean="0"/>
              <a:t>[</a:t>
            </a:r>
            <a:r>
              <a:rPr lang="en-IN" sz="2200" dirty="0" err="1" smtClean="0"/>
              <a:t>infoDict</a:t>
            </a:r>
            <a:r>
              <a:rPr lang="en-IN" sz="2200" dirty="0" smtClean="0"/>
              <a:t> </a:t>
            </a:r>
            <a:r>
              <a:rPr lang="en-IN" sz="2200" dirty="0" err="1" smtClean="0"/>
              <a:t>writeToFile:plistPath</a:t>
            </a:r>
            <a:r>
              <a:rPr lang="en-IN" sz="2200" dirty="0" smtClean="0"/>
              <a:t> </a:t>
            </a:r>
            <a:r>
              <a:rPr lang="en-IN" sz="2200" dirty="0" err="1" smtClean="0"/>
              <a:t>atomically:NO</a:t>
            </a:r>
            <a:r>
              <a:rPr lang="en-IN" sz="2200" dirty="0" smtClean="0"/>
              <a:t>]; </a:t>
            </a:r>
          </a:p>
          <a:p>
            <a:r>
              <a:rPr lang="en-IN" sz="2200" dirty="0" smtClean="0"/>
              <a:t>[manager </a:t>
            </a:r>
            <a:r>
              <a:rPr lang="en-IN" sz="2200" dirty="0" err="1" smtClean="0"/>
              <a:t>changeFileAttributes</a:t>
            </a:r>
            <a:r>
              <a:rPr lang="en-IN" sz="2200" dirty="0" smtClean="0"/>
              <a:t>:[</a:t>
            </a:r>
            <a:r>
              <a:rPr lang="en-IN" sz="2200" dirty="0" err="1" smtClean="0"/>
              <a:t>NSDictionary</a:t>
            </a:r>
            <a:r>
              <a:rPr lang="en-IN" sz="2200" dirty="0" smtClean="0"/>
              <a:t> </a:t>
            </a:r>
            <a:r>
              <a:rPr lang="en-IN" sz="2200" dirty="0" err="1" smtClean="0"/>
              <a:t>dictionaryWithObject</a:t>
            </a:r>
            <a:r>
              <a:rPr lang="en-IN" sz="2200" dirty="0" smtClean="0"/>
              <a:t>:[</a:t>
            </a:r>
            <a:r>
              <a:rPr lang="en-IN" sz="2200" dirty="0" err="1" smtClean="0"/>
              <a:t>NSDate</a:t>
            </a:r>
            <a:r>
              <a:rPr lang="en-IN" sz="2200" dirty="0" smtClean="0"/>
              <a:t> date] </a:t>
            </a:r>
            <a:r>
              <a:rPr lang="en-IN" sz="2200" dirty="0" err="1" smtClean="0"/>
              <a:t>forKey:NSFileModificationDate</a:t>
            </a:r>
            <a:r>
              <a:rPr lang="en-IN" sz="2200" dirty="0" smtClean="0"/>
              <a:t>] </a:t>
            </a:r>
            <a:r>
              <a:rPr lang="en-IN" sz="2200" dirty="0" err="1" smtClean="0"/>
              <a:t>atPath</a:t>
            </a:r>
            <a:r>
              <a:rPr lang="en-IN" sz="2200" dirty="0" smtClean="0"/>
              <a:t>: [[</a:t>
            </a:r>
            <a:r>
              <a:rPr lang="en-IN" sz="2200" dirty="0" err="1" smtClean="0"/>
              <a:t>NSBundle</a:t>
            </a:r>
            <a:r>
              <a:rPr lang="en-IN" sz="2200" dirty="0" smtClean="0"/>
              <a:t> </a:t>
            </a:r>
            <a:r>
              <a:rPr lang="en-IN" sz="2200" dirty="0" err="1" smtClean="0"/>
              <a:t>mainBundle</a:t>
            </a:r>
            <a:r>
              <a:rPr lang="en-IN" sz="2200" dirty="0" smtClean="0"/>
              <a:t>] </a:t>
            </a:r>
            <a:r>
              <a:rPr lang="en-IN" sz="2200" dirty="0" err="1" smtClean="0"/>
              <a:t>bundlePath</a:t>
            </a:r>
            <a:r>
              <a:rPr lang="en-IN" sz="2200" dirty="0" smtClean="0"/>
              <a:t>]]; } }</a:t>
            </a:r>
            <a:endParaRPr lang="en-IN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SQLite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Sqlite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iOS includes the popular SQLite library, a lightweight yet powerful relational database engine that is easily embedded into an application</a:t>
            </a:r>
          </a:p>
          <a:p>
            <a:r>
              <a:rPr lang="en-US" sz="2800" smtClean="0"/>
              <a:t>Used in countless applications across many platforms, SQLite is considered a de facto industry standard for lightweight embedded SQL database programming</a:t>
            </a:r>
          </a:p>
          <a:p>
            <a:r>
              <a:rPr lang="en-US" sz="2800" smtClean="0"/>
              <a:t>Unlike the object-oriented Core Data framework, SQLite uses a procedural, SQL-focused API to manipulate the data tables directly</a:t>
            </a: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SQLite</a:t>
            </a:r>
            <a:r>
              <a:rPr lang="en-US" dirty="0" smtClean="0"/>
              <a:t> is weakly typed  having following storage types:</a:t>
            </a:r>
          </a:p>
          <a:p>
            <a:r>
              <a:rPr lang="en-US" dirty="0" smtClean="0"/>
              <a:t>NULL: indicates a NULL value</a:t>
            </a:r>
          </a:p>
          <a:p>
            <a:r>
              <a:rPr lang="en-US" dirty="0" smtClean="0"/>
              <a:t>INTEGER: used to store an integer, according to the size can be used to store 1,2,3,4,6,8.</a:t>
            </a:r>
          </a:p>
          <a:p>
            <a:r>
              <a:rPr lang="en-US" dirty="0" smtClean="0"/>
              <a:t>REAL: floating-point</a:t>
            </a:r>
          </a:p>
          <a:p>
            <a:r>
              <a:rPr lang="en-US" dirty="0" smtClean="0"/>
              <a:t>TEXT: In accordance with string to store</a:t>
            </a:r>
          </a:p>
          <a:p>
            <a:r>
              <a:rPr lang="en-US" dirty="0" smtClean="0"/>
              <a:t>BLOB: according to the binary value is stored without any change.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SQLite</a:t>
            </a:r>
            <a:r>
              <a:rPr lang="en-US" dirty="0" smtClean="0"/>
              <a:t> </a:t>
            </a:r>
            <a:r>
              <a:rPr lang="en-US" dirty="0" err="1" smtClean="0"/>
              <a:t>Datatypes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EBB661-2928-4DCB-B7A7-9CA69F8AA2A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err="1" smtClean="0"/>
              <a:t>Sqlite</a:t>
            </a:r>
            <a:r>
              <a:rPr lang="en-US" dirty="0" smtClean="0"/>
              <a:t> API Commands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dirty="0" smtClean="0"/>
              <a:t>sqlite3_open() : </a:t>
            </a:r>
            <a:r>
              <a:rPr lang="en-IN" dirty="0" smtClean="0"/>
              <a:t>This routine opens a connection to an </a:t>
            </a:r>
            <a:r>
              <a:rPr lang="en-IN" dirty="0" err="1" smtClean="0"/>
              <a:t>SQLite</a:t>
            </a:r>
            <a:r>
              <a:rPr lang="en-IN" dirty="0" smtClean="0"/>
              <a:t> database file and returns a database connection object.</a:t>
            </a:r>
          </a:p>
          <a:p>
            <a:pPr lvl="1"/>
            <a:r>
              <a:rPr lang="en-IN" dirty="0" err="1" smtClean="0"/>
              <a:t>int</a:t>
            </a:r>
            <a:r>
              <a:rPr lang="en-IN" dirty="0" smtClean="0"/>
              <a:t> sqlite3_open( </a:t>
            </a:r>
          </a:p>
          <a:p>
            <a:pPr lvl="1">
              <a:buNone/>
            </a:pPr>
            <a:r>
              <a:rPr lang="en-IN" dirty="0" smtClean="0"/>
              <a:t>     const char *filename,</a:t>
            </a:r>
            <a:r>
              <a:rPr lang="en-IN" sz="1600" dirty="0" smtClean="0"/>
              <a:t> /* Database filename (UTF-8) */</a:t>
            </a:r>
            <a:r>
              <a:rPr lang="en-IN" dirty="0" smtClean="0"/>
              <a:t> sqlite3 **</a:t>
            </a:r>
            <a:r>
              <a:rPr lang="en-IN" dirty="0" err="1" smtClean="0"/>
              <a:t>ppDb</a:t>
            </a:r>
            <a:r>
              <a:rPr lang="en-IN" dirty="0" smtClean="0"/>
              <a:t> </a:t>
            </a:r>
            <a:r>
              <a:rPr lang="en-IN" sz="2000" dirty="0" smtClean="0"/>
              <a:t>/* OUT: </a:t>
            </a:r>
            <a:r>
              <a:rPr lang="en-IN" sz="2000" dirty="0" err="1" smtClean="0"/>
              <a:t>SQLite</a:t>
            </a:r>
            <a:r>
              <a:rPr lang="en-IN" sz="2000" dirty="0" smtClean="0"/>
              <a:t> db handle */ </a:t>
            </a:r>
          </a:p>
          <a:p>
            <a:pPr lvl="1">
              <a:buNone/>
            </a:pPr>
            <a:r>
              <a:rPr lang="en-IN" sz="2000" dirty="0" smtClean="0"/>
              <a:t>     </a:t>
            </a:r>
            <a:r>
              <a:rPr lang="en-IN" dirty="0" smtClean="0"/>
              <a:t>);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n-US" dirty="0" err="1" smtClean="0"/>
              <a:t>Sqlite</a:t>
            </a:r>
            <a:r>
              <a:rPr lang="en-US" dirty="0" smtClean="0"/>
              <a:t> API Commands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dirty="0" smtClean="0"/>
              <a:t>sqlite3_exec() : </a:t>
            </a:r>
            <a:r>
              <a:rPr lang="en-IN" dirty="0" smtClean="0"/>
              <a:t>convenience wrapper around </a:t>
            </a:r>
            <a:r>
              <a:rPr lang="en-IN" dirty="0" smtClean="0">
                <a:hlinkClick r:id="rId2"/>
              </a:rPr>
              <a:t>sqlite3_prepare_v2()</a:t>
            </a:r>
            <a:r>
              <a:rPr lang="en-IN" dirty="0" smtClean="0"/>
              <a:t>, </a:t>
            </a:r>
            <a:r>
              <a:rPr lang="en-IN" dirty="0" smtClean="0">
                <a:hlinkClick r:id="rId3"/>
              </a:rPr>
              <a:t>sqlite3_step()</a:t>
            </a:r>
            <a:r>
              <a:rPr lang="en-IN" dirty="0" smtClean="0"/>
              <a:t>, and </a:t>
            </a:r>
            <a:r>
              <a:rPr lang="en-IN" dirty="0" smtClean="0">
                <a:hlinkClick r:id="rId4"/>
              </a:rPr>
              <a:t>sqlite3_finalize()</a:t>
            </a:r>
            <a:r>
              <a:rPr lang="en-IN" dirty="0" smtClean="0"/>
              <a:t>, that allows an application to run multiple statements of SQL without having to use a lot of C code</a:t>
            </a:r>
          </a:p>
          <a:p>
            <a:pPr lvl="1">
              <a:buNone/>
            </a:pPr>
            <a:r>
              <a:rPr lang="en-IN" sz="1800" dirty="0" err="1" smtClean="0"/>
              <a:t>int</a:t>
            </a:r>
            <a:r>
              <a:rPr lang="en-IN" sz="1800" dirty="0" smtClean="0"/>
              <a:t> sqlite3_exec( </a:t>
            </a:r>
          </a:p>
          <a:p>
            <a:pPr lvl="1">
              <a:buNone/>
            </a:pPr>
            <a:r>
              <a:rPr lang="en-IN" sz="1800" dirty="0" smtClean="0"/>
              <a:t>sqlite3*,			 /* An open database */ </a:t>
            </a:r>
          </a:p>
          <a:p>
            <a:pPr lvl="1">
              <a:buNone/>
            </a:pPr>
            <a:r>
              <a:rPr lang="en-IN" sz="1800" dirty="0" smtClean="0"/>
              <a:t>const char *</a:t>
            </a:r>
            <a:r>
              <a:rPr lang="en-IN" sz="1800" dirty="0" err="1" smtClean="0"/>
              <a:t>sql</a:t>
            </a:r>
            <a:r>
              <a:rPr lang="en-IN" sz="1800" dirty="0" smtClean="0"/>
              <a:t>, 	/* SQL to be evaluated */ </a:t>
            </a:r>
          </a:p>
          <a:p>
            <a:pPr lvl="1">
              <a:buNone/>
            </a:pPr>
            <a:r>
              <a:rPr lang="en-IN" sz="1800" dirty="0" err="1" smtClean="0"/>
              <a:t>int</a:t>
            </a:r>
            <a:r>
              <a:rPr lang="en-IN" sz="1800" dirty="0" smtClean="0"/>
              <a:t> (*</a:t>
            </a:r>
            <a:r>
              <a:rPr lang="en-IN" sz="1800" dirty="0" err="1" smtClean="0"/>
              <a:t>callback</a:t>
            </a:r>
            <a:r>
              <a:rPr lang="en-IN" sz="1800" dirty="0" smtClean="0"/>
              <a:t>)(void*,</a:t>
            </a:r>
            <a:r>
              <a:rPr lang="en-IN" sz="1800" dirty="0" err="1" smtClean="0"/>
              <a:t>int,char</a:t>
            </a:r>
            <a:r>
              <a:rPr lang="en-IN" sz="1800" dirty="0" smtClean="0"/>
              <a:t>**,char**), /* </a:t>
            </a:r>
            <a:r>
              <a:rPr lang="en-IN" sz="1800" dirty="0" err="1" smtClean="0"/>
              <a:t>Callback</a:t>
            </a:r>
            <a:r>
              <a:rPr lang="en-IN" sz="1800" dirty="0" smtClean="0"/>
              <a:t> function */ </a:t>
            </a:r>
          </a:p>
          <a:p>
            <a:pPr lvl="1">
              <a:buNone/>
            </a:pPr>
            <a:r>
              <a:rPr lang="en-IN" sz="1800" dirty="0" smtClean="0"/>
              <a:t>void *, 							/* 1st argument to </a:t>
            </a:r>
            <a:r>
              <a:rPr lang="en-IN" sz="1800" dirty="0" err="1" smtClean="0"/>
              <a:t>callback</a:t>
            </a:r>
            <a:r>
              <a:rPr lang="en-IN" sz="1800" dirty="0" smtClean="0"/>
              <a:t> */ </a:t>
            </a:r>
          </a:p>
          <a:p>
            <a:pPr lvl="1">
              <a:buNone/>
            </a:pPr>
            <a:r>
              <a:rPr lang="en-IN" sz="1800" dirty="0" smtClean="0"/>
              <a:t>char **</a:t>
            </a:r>
            <a:r>
              <a:rPr lang="en-IN" sz="1800" dirty="0" err="1" smtClean="0"/>
              <a:t>errmsg</a:t>
            </a:r>
            <a:r>
              <a:rPr lang="en-IN" sz="1800" dirty="0" smtClean="0"/>
              <a:t> 					/* Error </a:t>
            </a:r>
            <a:r>
              <a:rPr lang="en-IN" sz="1800" dirty="0" err="1" smtClean="0"/>
              <a:t>msg</a:t>
            </a:r>
            <a:r>
              <a:rPr lang="en-IN" sz="1800" dirty="0" smtClean="0"/>
              <a:t> written here */ </a:t>
            </a:r>
          </a:p>
          <a:p>
            <a:pPr lvl="1">
              <a:buNone/>
            </a:pPr>
            <a:r>
              <a:rPr lang="en-IN" sz="1800" dirty="0" smtClean="0"/>
              <a:t>);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5" y="1295400"/>
            <a:ext cx="8171935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3600" smtClean="0">
                <a:latin typeface="Times New Roman"/>
              </a:rPr>
              <a:t>The most important SQLite API commands</a:t>
            </a:r>
            <a:endParaRPr lang="en-US" sz="3600">
              <a:latin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06090"/>
          </a:xfrm>
        </p:spPr>
        <p:txBody>
          <a:bodyPr/>
          <a:lstStyle/>
          <a:p>
            <a:r>
              <a:rPr lang="en-US" dirty="0" smtClean="0"/>
              <a:t>Developing Apps using </a:t>
            </a:r>
            <a:r>
              <a:rPr lang="en-US" dirty="0" err="1" smtClean="0"/>
              <a:t>Sqlite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IN" sz="2800" dirty="0" smtClean="0"/>
              <a:t>Configure the project to include the SQLite dynamic library </a:t>
            </a:r>
            <a:r>
              <a:rPr lang="en-IN" sz="2800" b="1" dirty="0" smtClean="0"/>
              <a:t>(libsqlite3.dylib</a:t>
            </a:r>
            <a:r>
              <a:rPr lang="en-IN" sz="2800" b="1" smtClean="0"/>
              <a:t>)</a:t>
            </a:r>
            <a:r>
              <a:rPr lang="en-IN" sz="2800" smtClean="0"/>
              <a:t> </a:t>
            </a:r>
            <a:r>
              <a:rPr lang="en-US" sz="2800" smtClean="0"/>
              <a:t> </a:t>
            </a:r>
            <a:r>
              <a:rPr lang="en-US" sz="2800" dirty="0"/>
              <a:t>in choose frameworks.</a:t>
            </a:r>
            <a:endParaRPr lang="en-IN" sz="2800" dirty="0" smtClean="0"/>
          </a:p>
          <a:p>
            <a:r>
              <a:rPr lang="en-IN" sz="2800" dirty="0" smtClean="0"/>
              <a:t>Import the sqlite3.h header file into any files where we make use of </a:t>
            </a:r>
            <a:r>
              <a:rPr lang="en-IN" sz="2800" dirty="0" err="1" smtClean="0"/>
              <a:t>SQLite</a:t>
            </a:r>
            <a:endParaRPr lang="en-US" sz="2800" dirty="0"/>
          </a:p>
          <a:p>
            <a:r>
              <a:rPr lang="en-IN" sz="2800" dirty="0" smtClean="0"/>
              <a:t>Declare a variable pointer to a structure of type sqlite3 that will act as the reference to our database</a:t>
            </a:r>
          </a:p>
          <a:p>
            <a:pPr lvl="1"/>
            <a:r>
              <a:rPr lang="en-IN" sz="2400" dirty="0" smtClean="0"/>
              <a:t>@property (</a:t>
            </a:r>
            <a:r>
              <a:rPr lang="en-IN" sz="2400" dirty="0" err="1" smtClean="0"/>
              <a:t>nonatomic</a:t>
            </a:r>
            <a:r>
              <a:rPr lang="en-IN" sz="2400" dirty="0" smtClean="0"/>
              <a:t>) sqlite3 *</a:t>
            </a:r>
            <a:r>
              <a:rPr lang="en-IN" sz="2400" dirty="0" err="1" smtClean="0"/>
              <a:t>contactDB</a:t>
            </a:r>
            <a:r>
              <a:rPr lang="en-IN" sz="2400" dirty="0" smtClean="0"/>
              <a:t>;</a:t>
            </a:r>
          </a:p>
          <a:p>
            <a:r>
              <a:rPr lang="en-IN" dirty="0" smtClean="0"/>
              <a:t>Declare an </a:t>
            </a:r>
            <a:r>
              <a:rPr lang="en-IN" dirty="0" err="1" smtClean="0"/>
              <a:t>NSString</a:t>
            </a:r>
            <a:r>
              <a:rPr lang="en-IN" dirty="0" smtClean="0"/>
              <a:t> property in which to store the path to the database</a:t>
            </a:r>
          </a:p>
          <a:p>
            <a:pPr lvl="1"/>
            <a:r>
              <a:rPr lang="en-IN" sz="2400" dirty="0" smtClean="0"/>
              <a:t>@property (strong, </a:t>
            </a:r>
            <a:r>
              <a:rPr lang="en-IN" sz="2400" dirty="0" err="1" smtClean="0"/>
              <a:t>nonatomic</a:t>
            </a:r>
            <a:r>
              <a:rPr lang="en-IN" sz="2400" dirty="0" smtClean="0"/>
              <a:t>) </a:t>
            </a:r>
            <a:r>
              <a:rPr lang="en-IN" sz="2400" dirty="0" err="1" smtClean="0"/>
              <a:t>NSString</a:t>
            </a:r>
            <a:r>
              <a:rPr lang="en-IN" sz="2400" dirty="0" smtClean="0"/>
              <a:t> *</a:t>
            </a:r>
            <a:r>
              <a:rPr lang="en-IN" sz="2400" dirty="0" err="1" smtClean="0"/>
              <a:t>databasePath</a:t>
            </a:r>
            <a:r>
              <a:rPr lang="en-IN" sz="2400" dirty="0" smtClean="0"/>
              <a:t>;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06090"/>
          </a:xfrm>
        </p:spPr>
        <p:txBody>
          <a:bodyPr/>
          <a:lstStyle/>
          <a:p>
            <a:r>
              <a:rPr lang="en-US" dirty="0" err="1" smtClean="0"/>
              <a:t>Sqlite</a:t>
            </a:r>
            <a:r>
              <a:rPr lang="en-US" dirty="0" smtClean="0"/>
              <a:t>: Creating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r>
              <a:rPr lang="en-US" sz="2800" dirty="0" smtClean="0"/>
              <a:t>Database will reside in application sandbox. App sandbox home path can be find by method </a:t>
            </a:r>
            <a:r>
              <a:rPr lang="en-IN" sz="2800" dirty="0" err="1" smtClean="0"/>
              <a:t>NSHomeDirectory</a:t>
            </a:r>
            <a:r>
              <a:rPr lang="en-IN" sz="2800" dirty="0" smtClean="0"/>
              <a:t>()</a:t>
            </a:r>
          </a:p>
          <a:p>
            <a:r>
              <a:rPr lang="en-IN" sz="2800" dirty="0" smtClean="0"/>
              <a:t>Build the path to the database file</a:t>
            </a:r>
          </a:p>
          <a:p>
            <a:pPr lvl="1"/>
            <a:r>
              <a:rPr lang="en-IN" sz="2000" dirty="0" err="1" smtClean="0"/>
              <a:t>databasePath</a:t>
            </a:r>
            <a:r>
              <a:rPr lang="en-IN" sz="2000" dirty="0" smtClean="0"/>
              <a:t> = [[</a:t>
            </a:r>
            <a:r>
              <a:rPr lang="en-IN" sz="2000" dirty="0" err="1" smtClean="0"/>
              <a:t>NSString</a:t>
            </a:r>
            <a:r>
              <a:rPr lang="en-IN" sz="2000" dirty="0" smtClean="0"/>
              <a:t> </a:t>
            </a:r>
            <a:r>
              <a:rPr lang="en-IN" sz="2000" dirty="0" err="1" smtClean="0"/>
              <a:t>alloc</a:t>
            </a:r>
            <a:r>
              <a:rPr lang="en-IN" sz="2000" dirty="0" smtClean="0"/>
              <a:t>] </a:t>
            </a:r>
            <a:r>
              <a:rPr lang="en-IN" sz="2000" dirty="0" err="1" smtClean="0"/>
              <a:t>initWithString</a:t>
            </a:r>
            <a:r>
              <a:rPr lang="en-IN" sz="2000" dirty="0" smtClean="0"/>
              <a:t>: [</a:t>
            </a:r>
            <a:r>
              <a:rPr lang="en-IN" sz="2000" dirty="0" err="1" smtClean="0"/>
              <a:t>docsDir</a:t>
            </a:r>
            <a:r>
              <a:rPr lang="en-IN" sz="2000" dirty="0" smtClean="0"/>
              <a:t> </a:t>
            </a:r>
            <a:r>
              <a:rPr lang="en-IN" sz="2000" dirty="0" err="1" smtClean="0"/>
              <a:t>stringByAppendingPathComponent</a:t>
            </a:r>
            <a:r>
              <a:rPr lang="en-IN" sz="2000" dirty="0" smtClean="0"/>
              <a:t>: @"</a:t>
            </a:r>
            <a:r>
              <a:rPr lang="en-IN" sz="2000" dirty="0" err="1" smtClean="0"/>
              <a:t>student.db</a:t>
            </a:r>
            <a:r>
              <a:rPr lang="en-IN" sz="2000" dirty="0" smtClean="0"/>
              <a:t>"]];</a:t>
            </a:r>
          </a:p>
          <a:p>
            <a:r>
              <a:rPr lang="en-IN" sz="2800" dirty="0" smtClean="0"/>
              <a:t>When the application is launched it will need to check whether the database file already exists</a:t>
            </a:r>
          </a:p>
          <a:p>
            <a:pPr lvl="1"/>
            <a:r>
              <a:rPr lang="en-IN" sz="2000" dirty="0" err="1" smtClean="0"/>
              <a:t>NSFileManager</a:t>
            </a:r>
            <a:r>
              <a:rPr lang="en-IN" sz="2000" dirty="0" smtClean="0"/>
              <a:t> *</a:t>
            </a:r>
            <a:r>
              <a:rPr lang="en-IN" sz="2000" dirty="0" err="1" smtClean="0"/>
              <a:t>filemgr</a:t>
            </a:r>
            <a:r>
              <a:rPr lang="en-IN" sz="2000" dirty="0" smtClean="0"/>
              <a:t> = [</a:t>
            </a:r>
            <a:r>
              <a:rPr lang="en-IN" sz="2000" dirty="0" err="1" smtClean="0"/>
              <a:t>NSFileManager</a:t>
            </a:r>
            <a:r>
              <a:rPr lang="en-IN" sz="2000" dirty="0" smtClean="0"/>
              <a:t> </a:t>
            </a:r>
            <a:r>
              <a:rPr lang="en-IN" sz="2000" dirty="0" err="1" smtClean="0"/>
              <a:t>defaultManager</a:t>
            </a:r>
            <a:r>
              <a:rPr lang="en-IN" sz="2000" dirty="0" smtClean="0"/>
              <a:t>];</a:t>
            </a:r>
          </a:p>
          <a:p>
            <a:pPr lvl="1"/>
            <a:r>
              <a:rPr lang="en-IN" sz="2000" dirty="0" smtClean="0"/>
              <a:t>if ([</a:t>
            </a:r>
            <a:r>
              <a:rPr lang="en-IN" sz="2000" dirty="0" err="1" smtClean="0"/>
              <a:t>filemgr</a:t>
            </a:r>
            <a:r>
              <a:rPr lang="en-IN" sz="2000" dirty="0" smtClean="0"/>
              <a:t> </a:t>
            </a:r>
            <a:r>
              <a:rPr lang="en-IN" sz="2000" dirty="0" err="1" smtClean="0"/>
              <a:t>fileExistsAtPath</a:t>
            </a:r>
            <a:r>
              <a:rPr lang="en-IN" sz="2000" dirty="0" smtClean="0"/>
              <a:t>: </a:t>
            </a:r>
            <a:r>
              <a:rPr lang="en-IN" sz="2000" dirty="0" err="1" smtClean="0"/>
              <a:t>databasePath</a:t>
            </a:r>
            <a:r>
              <a:rPr lang="en-IN" sz="2000" dirty="0" smtClean="0"/>
              <a:t> ] == NO)</a:t>
            </a:r>
            <a:endParaRPr lang="en-IN" dirty="0" smtClean="0"/>
          </a:p>
          <a:p>
            <a:r>
              <a:rPr lang="en-IN" sz="2800" dirty="0" smtClean="0"/>
              <a:t>if file does not exist, create both the database file and  table(s) within the database</a:t>
            </a:r>
          </a:p>
          <a:p>
            <a:pPr lvl="1"/>
            <a:r>
              <a:rPr lang="en-IN" sz="2400" dirty="0" smtClean="0"/>
              <a:t>if (sqlite3_open(</a:t>
            </a:r>
            <a:r>
              <a:rPr lang="en-IN" sz="2400" dirty="0" err="1" smtClean="0"/>
              <a:t>dbpath</a:t>
            </a:r>
            <a:r>
              <a:rPr lang="en-IN" sz="2400" dirty="0" smtClean="0"/>
              <a:t>, &amp;database) == SQLITE_OK)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000" dirty="0" smtClean="0">
                <a:latin typeface="Times New Roman"/>
              </a:rPr>
              <a:t>App </a:t>
            </a:r>
            <a:r>
              <a:rPr lang="en-US" sz="4000" dirty="0" err="1" smtClean="0">
                <a:latin typeface="Times New Roman"/>
              </a:rPr>
              <a:t>SandBox</a:t>
            </a:r>
            <a:r>
              <a:rPr lang="en-US" sz="4000" dirty="0" smtClean="0">
                <a:latin typeface="Times New Roman"/>
              </a:rPr>
              <a:t> Directory</a:t>
            </a:r>
            <a:endParaRPr lang="en-US" sz="40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r>
              <a:rPr lang="en-IN" sz="2400" dirty="0" smtClean="0"/>
              <a:t>The operating system installs each </a:t>
            </a:r>
            <a:r>
              <a:rPr lang="en-IN" sz="2400" dirty="0" err="1" smtClean="0"/>
              <a:t>iOS</a:t>
            </a:r>
            <a:r>
              <a:rPr lang="en-IN" sz="2400" dirty="0" smtClean="0"/>
              <a:t> application in a sandbox directory, which contains the application bundle directory and three additional directories, </a:t>
            </a:r>
            <a:r>
              <a:rPr lang="en-IN" sz="2400" b="1" dirty="0" smtClean="0"/>
              <a:t>Documents</a:t>
            </a:r>
            <a:r>
              <a:rPr lang="en-IN" sz="2400" dirty="0" smtClean="0"/>
              <a:t>, </a:t>
            </a:r>
            <a:r>
              <a:rPr lang="en-IN" sz="2400" b="1" dirty="0" smtClean="0"/>
              <a:t>Library</a:t>
            </a:r>
            <a:r>
              <a:rPr lang="en-IN" sz="2400" dirty="0" smtClean="0"/>
              <a:t>, and </a:t>
            </a:r>
            <a:r>
              <a:rPr lang="en-IN" sz="2400" b="1" dirty="0" err="1" smtClean="0"/>
              <a:t>tmp</a:t>
            </a:r>
            <a:endParaRPr lang="en-IN" sz="2400" b="1" dirty="0" smtClean="0"/>
          </a:p>
          <a:p>
            <a:r>
              <a:rPr lang="en-IN" sz="2400" dirty="0" smtClean="0"/>
              <a:t>The </a:t>
            </a:r>
            <a:r>
              <a:rPr lang="en-IN" sz="2400" b="1" dirty="0" smtClean="0"/>
              <a:t>Documents</a:t>
            </a:r>
            <a:r>
              <a:rPr lang="en-IN" sz="2400" dirty="0" smtClean="0"/>
              <a:t> directory is meant for user data</a:t>
            </a:r>
          </a:p>
          <a:p>
            <a:r>
              <a:rPr lang="en-IN" sz="2400" dirty="0" smtClean="0"/>
              <a:t>The </a:t>
            </a:r>
            <a:r>
              <a:rPr lang="en-IN" sz="2400" b="1" dirty="0" smtClean="0"/>
              <a:t>Library</a:t>
            </a:r>
            <a:r>
              <a:rPr lang="en-IN" sz="2400" dirty="0" smtClean="0"/>
              <a:t> directory is used for application data that isn't strictly tied to the user</a:t>
            </a:r>
          </a:p>
          <a:p>
            <a:r>
              <a:rPr lang="en-IN" sz="2400" dirty="0" smtClean="0"/>
              <a:t>The </a:t>
            </a:r>
            <a:r>
              <a:rPr lang="en-IN" sz="2400" b="1" dirty="0" err="1" smtClean="0"/>
              <a:t>tmp</a:t>
            </a:r>
            <a:r>
              <a:rPr lang="en-IN" sz="2400" dirty="0" smtClean="0"/>
              <a:t> directory should only be used for temporarily storing files and this is not included in backups</a:t>
            </a:r>
          </a:p>
          <a:p>
            <a:r>
              <a:rPr lang="en-IN" sz="2400" dirty="0" smtClean="0"/>
              <a:t>The application's sandbox directory, often referred to as its </a:t>
            </a:r>
            <a:r>
              <a:rPr lang="en-IN" sz="2400" b="1" dirty="0" smtClean="0"/>
              <a:t>home</a:t>
            </a:r>
            <a:r>
              <a:rPr lang="en-IN" sz="2400" dirty="0" smtClean="0"/>
              <a:t> directory, can be accessed by calling a simple Foundation function, </a:t>
            </a:r>
            <a:r>
              <a:rPr lang="en-IN" sz="2400" dirty="0" err="1" smtClean="0"/>
              <a:t>NSHomeDirectory</a:t>
            </a:r>
            <a:r>
              <a:rPr lang="en-IN" sz="2400" dirty="0" smtClean="0"/>
              <a:t>()</a:t>
            </a:r>
          </a:p>
          <a:p>
            <a:endParaRPr lang="en-IN" sz="2400" dirty="0" smtClean="0"/>
          </a:p>
          <a:p>
            <a:r>
              <a:rPr lang="en-IN" sz="2400" dirty="0" err="1" smtClean="0"/>
              <a:t>NSLog</a:t>
            </a:r>
            <a:r>
              <a:rPr lang="en-IN" sz="2400" dirty="0" smtClean="0"/>
              <a:t>(@"HOME &gt; %@", </a:t>
            </a:r>
            <a:r>
              <a:rPr lang="en-IN" sz="2400" dirty="0" err="1" smtClean="0"/>
              <a:t>NSHomeDirectory</a:t>
            </a:r>
            <a:r>
              <a:rPr lang="en-IN" sz="2400" dirty="0" smtClean="0"/>
              <a:t>());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Sqlite Database 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One of the most important drawback of </a:t>
            </a:r>
            <a:r>
              <a:rPr lang="en-US" sz="2800" dirty="0" err="1"/>
              <a:t>sqlite</a:t>
            </a:r>
            <a:r>
              <a:rPr lang="en-US" sz="2800" dirty="0"/>
              <a:t> database is that it does not provide database migration</a:t>
            </a:r>
          </a:p>
          <a:p>
            <a:r>
              <a:rPr lang="en-US" sz="2800" dirty="0"/>
              <a:t>Its is slower than core data</a:t>
            </a:r>
          </a:p>
          <a:p>
            <a:r>
              <a:rPr lang="en-US" sz="2800" dirty="0"/>
              <a:t>No interface provided </a:t>
            </a:r>
            <a:r>
              <a:rPr lang="en-US" sz="2800" dirty="0" err="1"/>
              <a:t>ios</a:t>
            </a:r>
            <a:r>
              <a:rPr lang="en-US" sz="2800" dirty="0"/>
              <a:t> </a:t>
            </a:r>
            <a:r>
              <a:rPr lang="en-US" sz="2800" dirty="0" err="1"/>
              <a:t>sdk</a:t>
            </a:r>
            <a:r>
              <a:rPr lang="en-US" sz="2800" dirty="0"/>
              <a:t> you can use </a:t>
            </a:r>
            <a:r>
              <a:rPr lang="en-US" sz="2800" dirty="0" err="1"/>
              <a:t>sqlite</a:t>
            </a:r>
            <a:r>
              <a:rPr lang="en-US" sz="2800" dirty="0"/>
              <a:t> toolkit in </a:t>
            </a:r>
            <a:r>
              <a:rPr lang="en-US" sz="2800" dirty="0" err="1"/>
              <a:t>mozila</a:t>
            </a:r>
            <a:r>
              <a:rPr lang="en-US" sz="2800" dirty="0"/>
              <a:t> </a:t>
            </a:r>
            <a:r>
              <a:rPr lang="en-US" sz="2800" dirty="0" err="1"/>
              <a:t>firefox</a:t>
            </a:r>
            <a:endParaRPr lang="en-US" sz="2800" dirty="0"/>
          </a:p>
          <a:p>
            <a:r>
              <a:rPr lang="en-US" sz="2800" dirty="0"/>
              <a:t>For scratch </a:t>
            </a:r>
            <a:r>
              <a:rPr lang="en-US" sz="2800" dirty="0" smtClean="0"/>
              <a:t>start </a:t>
            </a:r>
            <a:r>
              <a:rPr lang="en-US" sz="2800" dirty="0"/>
              <a:t>on </a:t>
            </a:r>
            <a:r>
              <a:rPr lang="en-US" sz="2800" dirty="0" err="1"/>
              <a:t>sqlite</a:t>
            </a:r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click Here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000" dirty="0" smtClean="0"/>
              <a:t>http://www.tutorialspoint.com/ios/ios_sqlite_database.htm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Data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198984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www.techotopia.com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/An_iOS_7_Core_Data_Tutorial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mtClean="0"/>
              <a:t>Core Data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/>
              <a:t>Core data is another but important way for data persistance</a:t>
            </a:r>
          </a:p>
          <a:p>
            <a:pPr>
              <a:buNone/>
            </a:pPr>
            <a:r>
              <a:rPr lang="en-US" b="1" u="sng" smtClean="0"/>
              <a:t>Core Data Features:</a:t>
            </a:r>
            <a:endParaRPr lang="en-US" sz="2200" b="1" u="sng" smtClean="0"/>
          </a:p>
          <a:p>
            <a:pPr>
              <a:buFont typeface="Wingdings" charset="2"/>
              <a:buChar char="u"/>
            </a:pPr>
            <a:r>
              <a:rPr lang="en-US" sz="2200" smtClean="0"/>
              <a:t> Schema migration</a:t>
            </a:r>
          </a:p>
          <a:p>
            <a:pPr>
              <a:buFont typeface="Wingdings" charset="2"/>
              <a:buChar char="u"/>
            </a:pPr>
            <a:r>
              <a:rPr lang="en-US" sz="2200" smtClean="0"/>
              <a:t>Relationship maintenance</a:t>
            </a:r>
          </a:p>
          <a:p>
            <a:pPr>
              <a:buFont typeface="Wingdings" charset="2"/>
              <a:buChar char="u"/>
            </a:pPr>
            <a:r>
              <a:rPr lang="en-US" sz="2200" smtClean="0"/>
              <a:t>Change tracking and undo support</a:t>
            </a:r>
          </a:p>
          <a:p>
            <a:pPr>
              <a:buFont typeface="Wingdings" charset="2"/>
              <a:buChar char="u"/>
            </a:pPr>
            <a:r>
              <a:rPr lang="en-US" sz="2200" smtClean="0"/>
              <a:t>Automatic validation of property values</a:t>
            </a:r>
          </a:p>
          <a:p>
            <a:pPr>
              <a:buFont typeface="Wingdings" charset="2"/>
              <a:buChar char="u"/>
            </a:pPr>
            <a:r>
              <a:rPr lang="en-US" sz="2200" smtClean="0"/>
              <a:t>Grouping, filtering, and organizing data in memory and in the user interface</a:t>
            </a:r>
          </a:p>
          <a:p>
            <a:pPr>
              <a:buFont typeface="Wingdings" charset="2"/>
              <a:buChar char="u"/>
            </a:pPr>
            <a:r>
              <a:rPr lang="en-US" sz="2200" smtClean="0"/>
              <a:t>Automatic support for storing objects in external data repositories</a:t>
            </a:r>
          </a:p>
          <a:p>
            <a:pPr>
              <a:buFont typeface="Wingdings" charset="2"/>
              <a:buChar char="u"/>
            </a:pPr>
            <a:r>
              <a:rPr lang="en-US" sz="2200" smtClean="0"/>
              <a:t>Sophisticated query compilation(</a:t>
            </a:r>
            <a:r>
              <a:rPr lang="en-US" sz="2200" smtClean="0">
                <a:hlinkClick r:id="rId3"/>
              </a:rPr>
              <a:t>NSPredicate</a:t>
            </a:r>
            <a:r>
              <a:rPr lang="en-US" sz="2200" smtClean="0"/>
              <a:t>)</a:t>
            </a:r>
          </a:p>
          <a:p>
            <a:pPr>
              <a:buFont typeface="Wingdings" charset="2"/>
              <a:buChar char="u"/>
            </a:pPr>
            <a:r>
              <a:rPr lang="en-US" sz="2200" smtClean="0"/>
              <a:t>Full, automatic, support for key-value coding and key-value observing</a:t>
            </a:r>
            <a:endParaRPr lang="en-US" sz="22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Core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b="1"/>
              <a:t>Code Reduction:</a:t>
            </a:r>
            <a:r>
              <a:rPr lang="en-US"/>
              <a:t> </a:t>
            </a:r>
            <a:r>
              <a:rPr lang="en-US" sz="2800"/>
              <a:t>50% to 70% code is reduced for model class you write with core data </a:t>
            </a:r>
          </a:p>
          <a:p>
            <a:r>
              <a:rPr lang="en-US" b="1"/>
              <a:t>Greater Performance:</a:t>
            </a:r>
            <a:r>
              <a:rPr lang="en-US"/>
              <a:t> </a:t>
            </a:r>
            <a:r>
              <a:rPr lang="en-US" sz="2800" smtClean="0"/>
              <a:t>mature code base whose quality is maintained through unit tests</a:t>
            </a:r>
            <a:endParaRPr lang="en-US" smtClean="0"/>
          </a:p>
          <a:p>
            <a:r>
              <a:rPr lang="en-US" b="1" smtClean="0"/>
              <a:t>Tool Integration:</a:t>
            </a:r>
            <a:r>
              <a:rPr lang="en-US" sz="2800" smtClean="0"/>
              <a:t> In addition to the benefits of the framework itself, Core Data integrates well with the OS X tool chain. The model design tools allow you to create your schema graphically, quickly and easily</a:t>
            </a:r>
          </a:p>
          <a:p>
            <a:endParaRPr lang="en-US" smtClean="0"/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1.pn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30200" y="990600"/>
            <a:ext cx="8509000" cy="5638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44624"/>
            <a:ext cx="7992888" cy="77809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Core Data Stack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43192" cy="778098"/>
          </a:xfrm>
        </p:spPr>
        <p:txBody>
          <a:bodyPr/>
          <a:lstStyle/>
          <a:p>
            <a:r>
              <a:rPr lang="en-US" dirty="0" smtClean="0"/>
              <a:t>managed object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4577680"/>
          </a:xfrm>
        </p:spPr>
        <p:txBody>
          <a:bodyPr/>
          <a:lstStyle/>
          <a:p>
            <a:r>
              <a:rPr lang="en-US" sz="2800" dirty="0" smtClean="0"/>
              <a:t>The managed object context is an instance of </a:t>
            </a:r>
            <a:r>
              <a:rPr lang="en-US" sz="2800" dirty="0" err="1" smtClean="0"/>
              <a:t>NSManagedObjectContext</a:t>
            </a:r>
            <a:endParaRPr lang="en-US" sz="2800" dirty="0" smtClean="0"/>
          </a:p>
          <a:p>
            <a:r>
              <a:rPr lang="en-US" sz="2800" dirty="0" smtClean="0"/>
              <a:t>A context represents a single object space, or scratch pad, in an application</a:t>
            </a:r>
          </a:p>
          <a:p>
            <a:r>
              <a:rPr lang="en-US" sz="2800" dirty="0" smtClean="0"/>
              <a:t>Its primary responsibility is to manage a collection of managed </a:t>
            </a:r>
            <a:r>
              <a:rPr lang="en-US" sz="2800" dirty="0" smtClean="0"/>
              <a:t>objects</a:t>
            </a:r>
          </a:p>
          <a:p>
            <a:r>
              <a:rPr lang="en-US" sz="2800" dirty="0"/>
              <a:t>Data </a:t>
            </a:r>
            <a:r>
              <a:rPr lang="en-US" sz="2800" dirty="0" err="1"/>
              <a:t>insert,fetch</a:t>
            </a:r>
            <a:r>
              <a:rPr lang="en-US" sz="2800" dirty="0"/>
              <a:t> done on context object </a:t>
            </a:r>
            <a:endParaRPr lang="en-US" sz="2800" dirty="0" smtClean="0"/>
          </a:p>
          <a:p>
            <a:r>
              <a:rPr lang="en-US" sz="2800" dirty="0" smtClean="0"/>
              <a:t>The context is a powerful object </a:t>
            </a:r>
            <a:r>
              <a:rPr lang="en-US" sz="2800" dirty="0" smtClean="0"/>
              <a:t> </a:t>
            </a:r>
            <a:r>
              <a:rPr lang="en-US" sz="2800" dirty="0"/>
              <a:t>that your application will be interacting with the most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sz="4000" smtClean="0"/>
              <a:t>Managed Objects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smtClean="0"/>
              <a:t>	</a:t>
            </a:r>
            <a:r>
              <a:rPr lang="en-US" b="1" u="sng" smtClean="0"/>
              <a:t>A</a:t>
            </a:r>
            <a:r>
              <a:rPr lang="en-US" smtClean="0"/>
              <a:t> </a:t>
            </a:r>
            <a:r>
              <a:rPr lang="en-US" b="1" u="sng" smtClean="0"/>
              <a:t>managed object </a:t>
            </a:r>
          </a:p>
          <a:p>
            <a:r>
              <a:rPr lang="en-US" sz="2800" b="1" smtClean="0"/>
              <a:t> </a:t>
            </a:r>
            <a:r>
              <a:rPr lang="en-US" sz="2800" smtClean="0"/>
              <a:t>is an instance of NSManagedObject or of a subclass of NSManagedObject</a:t>
            </a:r>
          </a:p>
          <a:p>
            <a:r>
              <a:rPr lang="en-US" sz="2800" smtClean="0"/>
              <a:t>Conceptually, it’s an object representation of a record in a table in a database, so it’s a model(as in mvc) object that is managed by Core Data</a:t>
            </a:r>
          </a:p>
          <a:p>
            <a:r>
              <a:rPr lang="en-US" sz="2800" smtClean="0"/>
              <a:t> Managed objects represent the data you operate on in your application</a:t>
            </a:r>
          </a:p>
          <a:p>
            <a:endParaRPr lang="en-US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86868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mtClean="0"/>
              <a:t>The Managed Object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800" smtClean="0"/>
              <a:t>A managed object model is an instance of NSManagedObjectModel</a:t>
            </a:r>
          </a:p>
          <a:p>
            <a:r>
              <a:rPr lang="en-US" sz="2800" smtClean="0"/>
              <a:t>It’s an object representation of a schema that describes your database, and so the managed objects you use in your application</a:t>
            </a:r>
          </a:p>
          <a:p>
            <a:r>
              <a:rPr lang="en-US" sz="2800" smtClean="0"/>
              <a:t>A model is a collection of entity description objects (instances of NSEntityDescription)</a:t>
            </a:r>
          </a:p>
          <a:p>
            <a:r>
              <a:rPr lang="en-US" sz="2800" smtClean="0"/>
              <a:t>An entity description describes an entity (a table in a database) in terms of its name, the name of the class used to represent the entity in your application, and what properties (attributes and relationships) it has</a:t>
            </a:r>
            <a:endParaRPr 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80772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000" dirty="0" smtClean="0">
                <a:latin typeface="Times New Roman"/>
              </a:rPr>
              <a:t>Data Persistence Options</a:t>
            </a:r>
            <a:endParaRPr lang="en-US" sz="40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800" dirty="0" smtClean="0"/>
              <a:t>User defaults</a:t>
            </a:r>
          </a:p>
          <a:p>
            <a:r>
              <a:rPr lang="en-IN" sz="4800" dirty="0" smtClean="0"/>
              <a:t>Property lists</a:t>
            </a:r>
          </a:p>
          <a:p>
            <a:r>
              <a:rPr lang="en-IN" sz="4800" dirty="0" err="1" smtClean="0"/>
              <a:t>SQLite</a:t>
            </a:r>
            <a:endParaRPr lang="en-IN" sz="4800" dirty="0" smtClean="0"/>
          </a:p>
          <a:p>
            <a:r>
              <a:rPr lang="en-IN" sz="4800" dirty="0" smtClean="0"/>
              <a:t>Core Data</a:t>
            </a:r>
            <a:endParaRPr lang="en-IN" sz="6000" dirty="0" smtClean="0"/>
          </a:p>
          <a:p>
            <a:endParaRPr lang="en-IN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Persistent Store Coordinator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 persistent store coordinator plays a central role in how Core Data manages data</a:t>
            </a:r>
          </a:p>
          <a:p>
            <a:r>
              <a:rPr lang="en-US" sz="2800" smtClean="0"/>
              <a:t>However, you don’t often interact with the coordinator directly when you use the framework</a:t>
            </a:r>
          </a:p>
          <a:p>
            <a:r>
              <a:rPr lang="en-US" sz="2800" smtClean="0"/>
              <a:t>It manages a collection of persistent object stores</a:t>
            </a:r>
          </a:p>
          <a:p>
            <a:r>
              <a:rPr lang="en-US" sz="2800" smtClean="0"/>
              <a:t>A persistent object store represents an external store (file) of persisted data</a:t>
            </a:r>
          </a:p>
          <a:p>
            <a:r>
              <a:rPr lang="en-US" sz="2800" smtClean="0"/>
              <a:t>It’s the object that actually maps between objects in your application and records in the database</a:t>
            </a:r>
            <a:endParaRPr lang="en-US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750"/>
            <a:ext cx="8185150" cy="63182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Core Data Project</a:t>
            </a:r>
          </a:p>
        </p:txBody>
      </p:sp>
      <p:pic>
        <p:nvPicPr>
          <p:cNvPr id="3" name="Picture 2" descr="Screen-Shot-2012-03-23-at-10.29.03-PM-373x3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9200"/>
            <a:ext cx="678180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58614"/>
            <a:ext cx="7643192" cy="778098"/>
          </a:xfrm>
        </p:spPr>
        <p:txBody>
          <a:bodyPr/>
          <a:lstStyle/>
          <a:p>
            <a:pPr algn="l"/>
            <a:r>
              <a:rPr lang="en-US" sz="3600" dirty="0" smtClean="0"/>
              <a:t>Defining </a:t>
            </a:r>
            <a:r>
              <a:rPr lang="en-US" sz="3600" dirty="0" smtClean="0"/>
              <a:t>Model: Core Data Model Editor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sz="2800" dirty="0" smtClean="0"/>
              <a:t>Select your </a:t>
            </a:r>
            <a:r>
              <a:rPr lang="en-US" sz="2800" dirty="0" err="1" smtClean="0"/>
              <a:t>projectName.xcodedatamodel</a:t>
            </a:r>
            <a:r>
              <a:rPr lang="en-US" sz="2800" dirty="0" smtClean="0"/>
              <a:t> file and add entity(Table)</a:t>
            </a:r>
            <a:endParaRPr lang="en-US" sz="2800" dirty="0"/>
          </a:p>
        </p:txBody>
      </p:sp>
      <p:pic>
        <p:nvPicPr>
          <p:cNvPr id="4" name="Picture 3" descr="Screen-Shot-2012-03-23-at-11.02.07-PM-459x3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04864"/>
            <a:ext cx="80010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Attributes And Relationships</a:t>
            </a:r>
          </a:p>
        </p:txBody>
      </p:sp>
      <p:pic>
        <p:nvPicPr>
          <p:cNvPr id="4" name="Content Placeholder 3" descr="Screen-Shot-2012-03-23-at-11.02.39-PM-283x32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831180"/>
            <a:ext cx="7010400" cy="456961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Attribute</a:t>
            </a:r>
          </a:p>
        </p:txBody>
      </p:sp>
      <p:pic>
        <p:nvPicPr>
          <p:cNvPr id="4" name="Picture 3" descr="Screen-Shot-2012-03-23-at-11.04.15-PM-480x3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16050"/>
            <a:ext cx="7391400" cy="4679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Definning Relationship</a:t>
            </a:r>
          </a:p>
        </p:txBody>
      </p:sp>
      <p:pic>
        <p:nvPicPr>
          <p:cNvPr id="3" name="Picture 2" descr="Screen-Shot-2012-03-23-at-11.09.13-PM-480x2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9200"/>
            <a:ext cx="73152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" y="188640"/>
            <a:ext cx="8070230" cy="706090"/>
          </a:xfrm>
        </p:spPr>
        <p:txBody>
          <a:bodyPr/>
          <a:lstStyle/>
          <a:p>
            <a:r>
              <a:rPr lang="en-US" dirty="0" smtClean="0"/>
              <a:t>Core Data: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sz="2800" dirty="0" err="1" smtClean="0"/>
              <a:t>NSManagedObjectContext</a:t>
            </a:r>
            <a:endParaRPr lang="en-US" sz="2800" dirty="0" smtClean="0"/>
          </a:p>
          <a:p>
            <a:r>
              <a:rPr lang="en-US" sz="2800" dirty="0" err="1" smtClean="0"/>
              <a:t>NSManagedObject</a:t>
            </a:r>
            <a:endParaRPr lang="en-US" sz="2800" dirty="0" smtClean="0"/>
          </a:p>
          <a:p>
            <a:r>
              <a:rPr lang="en-US" sz="2800" dirty="0" err="1" smtClean="0"/>
              <a:t>NSEntityDescription</a:t>
            </a:r>
            <a:endParaRPr lang="en-US" sz="2800" dirty="0" smtClean="0"/>
          </a:p>
          <a:p>
            <a:r>
              <a:rPr lang="en-US" sz="2800" dirty="0" err="1" smtClean="0"/>
              <a:t>NSFetchRequest</a:t>
            </a:r>
            <a:endParaRPr lang="en-US" sz="2800" dirty="0" smtClean="0"/>
          </a:p>
          <a:p>
            <a:r>
              <a:rPr lang="en-US" sz="2800" dirty="0" err="1" smtClean="0"/>
              <a:t>NSPredicate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62972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" y="188640"/>
            <a:ext cx="8070230" cy="706090"/>
          </a:xfrm>
        </p:spPr>
        <p:txBody>
          <a:bodyPr/>
          <a:lstStyle/>
          <a:p>
            <a:r>
              <a:rPr lang="en-US" dirty="0" smtClean="0"/>
              <a:t>Get </a:t>
            </a:r>
            <a:r>
              <a:rPr lang="en-US" dirty="0" err="1" smtClean="0"/>
              <a:t>NSManagedObjectContext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- (</a:t>
            </a:r>
            <a:r>
              <a:rPr lang="en-US" sz="2600" dirty="0" err="1"/>
              <a:t>NSManagedObjectContext</a:t>
            </a:r>
            <a:r>
              <a:rPr lang="en-US" sz="2600" dirty="0"/>
              <a:t> *)</a:t>
            </a:r>
            <a:r>
              <a:rPr lang="en-US" sz="2600" dirty="0" err="1"/>
              <a:t>managedObjectContext</a:t>
            </a:r>
            <a:r>
              <a:rPr lang="en-US" sz="2600" dirty="0"/>
              <a:t> {</a:t>
            </a:r>
          </a:p>
          <a:p>
            <a:pPr marL="0" indent="0">
              <a:buNone/>
            </a:pPr>
            <a:r>
              <a:rPr lang="de-DE" sz="2600" dirty="0"/>
              <a:t>    </a:t>
            </a:r>
            <a:r>
              <a:rPr lang="de-DE" sz="2600" dirty="0" err="1"/>
              <a:t>NSManagedObjectContext</a:t>
            </a:r>
            <a:r>
              <a:rPr lang="de-DE" sz="2600" dirty="0"/>
              <a:t> *</a:t>
            </a:r>
            <a:r>
              <a:rPr lang="de-DE" sz="2600" dirty="0" err="1"/>
              <a:t>context</a:t>
            </a:r>
            <a:r>
              <a:rPr lang="de-DE" sz="2600" dirty="0"/>
              <a:t> = </a:t>
            </a:r>
            <a:r>
              <a:rPr lang="de-DE" sz="2600" dirty="0" err="1"/>
              <a:t>nil</a:t>
            </a:r>
            <a:r>
              <a:rPr lang="de-DE" sz="2600" dirty="0"/>
              <a:t>;</a:t>
            </a:r>
          </a:p>
          <a:p>
            <a:pPr marL="0" indent="0">
              <a:buNone/>
            </a:pPr>
            <a:r>
              <a:rPr lang="en-US" sz="2600" dirty="0"/>
              <a:t>    id delegate = [[</a:t>
            </a:r>
            <a:r>
              <a:rPr lang="en-US" sz="2600" dirty="0" err="1"/>
              <a:t>UIApplication</a:t>
            </a:r>
            <a:r>
              <a:rPr lang="en-US" sz="2600" dirty="0"/>
              <a:t> </a:t>
            </a:r>
            <a:r>
              <a:rPr lang="en-US" sz="2600" dirty="0" err="1"/>
              <a:t>sharedApplication</a:t>
            </a:r>
            <a:r>
              <a:rPr lang="en-US" sz="2600" dirty="0"/>
              <a:t>] delegate];</a:t>
            </a:r>
          </a:p>
          <a:p>
            <a:pPr marL="0" indent="0">
              <a:buNone/>
            </a:pPr>
            <a:r>
              <a:rPr lang="en-US" sz="2600" dirty="0"/>
              <a:t>    if ([delegate </a:t>
            </a:r>
            <a:r>
              <a:rPr lang="en-US" sz="2600" dirty="0" err="1"/>
              <a:t>performSelector</a:t>
            </a:r>
            <a:r>
              <a:rPr lang="en-US" sz="2600" dirty="0"/>
              <a:t>:@selector(</a:t>
            </a:r>
            <a:r>
              <a:rPr lang="en-US" sz="2600" dirty="0" err="1"/>
              <a:t>managedObjectContext</a:t>
            </a:r>
            <a:r>
              <a:rPr lang="en-US" sz="2600" dirty="0"/>
              <a:t>)]) {</a:t>
            </a:r>
          </a:p>
          <a:p>
            <a:pPr marL="0" indent="0">
              <a:buNone/>
            </a:pPr>
            <a:r>
              <a:rPr lang="ro-RO" sz="2600" dirty="0"/>
              <a:t>        context = [delegate managedObjectContext];</a:t>
            </a:r>
          </a:p>
          <a:p>
            <a:pPr marL="0" indent="0">
              <a:buNone/>
            </a:pPr>
            <a:r>
              <a:rPr lang="de-DE" sz="2600" dirty="0"/>
              <a:t>    }</a:t>
            </a:r>
          </a:p>
          <a:p>
            <a:pPr marL="0" indent="0">
              <a:buNone/>
            </a:pPr>
            <a:r>
              <a:rPr lang="en-US" sz="2600" dirty="0"/>
              <a:t>    return context;</a:t>
            </a:r>
          </a:p>
          <a:p>
            <a:pPr marL="0" indent="0">
              <a:buNone/>
            </a:pPr>
            <a:r>
              <a:rPr lang="en-US" sz="2600" dirty="0"/>
              <a:t>}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73552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" y="188640"/>
            <a:ext cx="8070230" cy="706090"/>
          </a:xfrm>
        </p:spPr>
        <p:txBody>
          <a:bodyPr/>
          <a:lstStyle/>
          <a:p>
            <a:r>
              <a:rPr lang="en-US" dirty="0" smtClean="0"/>
              <a:t>Insert and Save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NSManagedObject</a:t>
            </a:r>
            <a:r>
              <a:rPr lang="en-US" sz="2000" dirty="0"/>
              <a:t> *</a:t>
            </a:r>
            <a:r>
              <a:rPr lang="en-US" sz="2000" dirty="0" err="1"/>
              <a:t>newBooks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newBooks</a:t>
            </a:r>
            <a:r>
              <a:rPr lang="en-US" sz="2000" dirty="0"/>
              <a:t> = [</a:t>
            </a:r>
            <a:r>
              <a:rPr lang="en-US" sz="2000" dirty="0" err="1" smtClean="0"/>
              <a:t>NSEntityDescription</a:t>
            </a:r>
            <a:r>
              <a:rPr lang="en-US" sz="2000" dirty="0"/>
              <a:t> </a:t>
            </a:r>
            <a:r>
              <a:rPr lang="en-US" sz="2000" dirty="0" smtClean="0"/>
              <a:t>					</a:t>
            </a:r>
            <a:r>
              <a:rPr lang="en-US" sz="2000" dirty="0" err="1" smtClean="0"/>
              <a:t>insertNewObjectForEntityForName</a:t>
            </a:r>
            <a:r>
              <a:rPr lang="en-US" sz="2000" dirty="0"/>
              <a:t>:@"</a:t>
            </a:r>
            <a:r>
              <a:rPr lang="en-US" sz="2000" dirty="0" smtClean="0"/>
              <a:t>Books”                    		</a:t>
            </a:r>
            <a:r>
              <a:rPr lang="en-US" sz="2000" dirty="0" err="1" smtClean="0"/>
              <a:t>inManagedObjectContext:context</a:t>
            </a:r>
            <a:r>
              <a:rPr lang="en-US" sz="2000" dirty="0"/>
              <a:t>];</a:t>
            </a:r>
          </a:p>
          <a:p>
            <a:pPr marL="0" indent="0">
              <a:buNone/>
            </a:pPr>
            <a:r>
              <a:rPr lang="en-US" sz="2000" dirty="0"/>
              <a:t>    [</a:t>
            </a:r>
            <a:r>
              <a:rPr lang="en-US" sz="2000" dirty="0" err="1"/>
              <a:t>newBooks</a:t>
            </a:r>
            <a:r>
              <a:rPr lang="en-US" sz="2000" dirty="0"/>
              <a:t> </a:t>
            </a:r>
            <a:r>
              <a:rPr lang="en-US" sz="2000" dirty="0" err="1"/>
              <a:t>setValue</a:t>
            </a:r>
            <a:r>
              <a:rPr lang="en-US" sz="2000" dirty="0"/>
              <a:t>:_</a:t>
            </a:r>
            <a:r>
              <a:rPr lang="en-US" sz="2000" dirty="0" err="1"/>
              <a:t>book_name.text</a:t>
            </a:r>
            <a:r>
              <a:rPr lang="en-US" sz="2000" dirty="0"/>
              <a:t>  </a:t>
            </a:r>
            <a:r>
              <a:rPr lang="en-US" sz="2000" dirty="0" err="1"/>
              <a:t>forKey</a:t>
            </a:r>
            <a:r>
              <a:rPr lang="en-US" sz="2000" dirty="0"/>
              <a:t>:@"</a:t>
            </a:r>
            <a:r>
              <a:rPr lang="en-US" sz="2000" dirty="0" err="1"/>
              <a:t>bookname</a:t>
            </a:r>
            <a:r>
              <a:rPr lang="en-US" sz="2000" dirty="0"/>
              <a:t>"];</a:t>
            </a:r>
          </a:p>
          <a:p>
            <a:pPr marL="0" indent="0">
              <a:buNone/>
            </a:pPr>
            <a:r>
              <a:rPr lang="en-US" sz="2000" dirty="0"/>
              <a:t>    [</a:t>
            </a:r>
            <a:r>
              <a:rPr lang="en-US" sz="2000" dirty="0" err="1"/>
              <a:t>newBooks</a:t>
            </a:r>
            <a:r>
              <a:rPr lang="en-US" sz="2000" dirty="0"/>
              <a:t> </a:t>
            </a:r>
            <a:r>
              <a:rPr lang="en-US" sz="2000" dirty="0" err="1"/>
              <a:t>setValue</a:t>
            </a:r>
            <a:r>
              <a:rPr lang="en-US" sz="2000" dirty="0"/>
              <a:t>:_</a:t>
            </a:r>
            <a:r>
              <a:rPr lang="en-US" sz="2000" dirty="0" err="1"/>
              <a:t>author_name.text</a:t>
            </a:r>
            <a:r>
              <a:rPr lang="en-US" sz="2000" dirty="0"/>
              <a:t> </a:t>
            </a:r>
            <a:r>
              <a:rPr lang="en-US" sz="2000" dirty="0" err="1"/>
              <a:t>forKey</a:t>
            </a:r>
            <a:r>
              <a:rPr lang="en-US" sz="2000" dirty="0"/>
              <a:t>:@"</a:t>
            </a:r>
            <a:r>
              <a:rPr lang="en-US" sz="2000" dirty="0" err="1"/>
              <a:t>authorname</a:t>
            </a:r>
            <a:r>
              <a:rPr lang="en-US" sz="2000" dirty="0"/>
              <a:t>"] ;</a:t>
            </a:r>
          </a:p>
          <a:p>
            <a:pPr marL="0" indent="0">
              <a:buNone/>
            </a:pPr>
            <a:r>
              <a:rPr lang="de-DE" sz="2000" dirty="0"/>
              <a:t>    </a:t>
            </a:r>
            <a:r>
              <a:rPr lang="de-DE" sz="2000" dirty="0" err="1"/>
              <a:t>NSError</a:t>
            </a:r>
            <a:r>
              <a:rPr lang="de-DE" sz="2000" dirty="0"/>
              <a:t> *</a:t>
            </a:r>
            <a:r>
              <a:rPr lang="de-DE" sz="2000" dirty="0" err="1"/>
              <a:t>error</a:t>
            </a:r>
            <a:r>
              <a:rPr lang="de-DE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    BOOL ret= [context save:&amp;error] ;</a:t>
            </a:r>
          </a:p>
          <a:p>
            <a:pPr marL="0" indent="0">
              <a:buNone/>
            </a:pPr>
            <a:r>
              <a:rPr lang="en-US" sz="2000" dirty="0"/>
              <a:t>    if (ret== NO){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NSLog</a:t>
            </a:r>
            <a:r>
              <a:rPr lang="en-US" sz="2000" dirty="0"/>
              <a:t>(@"Error:%@", [error </a:t>
            </a:r>
            <a:r>
              <a:rPr lang="en-US" sz="2000" dirty="0" err="1"/>
              <a:t>localizedFailureReason</a:t>
            </a:r>
            <a:r>
              <a:rPr lang="en-US" sz="2000" dirty="0"/>
              <a:t>]);</a:t>
            </a:r>
          </a:p>
          <a:p>
            <a:pPr marL="0" indent="0">
              <a:buNone/>
            </a:pPr>
            <a:r>
              <a:rPr lang="de-DE" sz="2000" dirty="0"/>
              <a:t>    }</a:t>
            </a:r>
          </a:p>
          <a:p>
            <a:pPr marL="0" indent="0">
              <a:buNone/>
            </a:pPr>
            <a:r>
              <a:rPr lang="hu-HU" sz="2000" dirty="0"/>
              <a:t>    else</a:t>
            </a:r>
          </a:p>
          <a:p>
            <a:pPr marL="0" indent="0">
              <a:buNone/>
            </a:pPr>
            <a:r>
              <a:rPr lang="de-DE" sz="2000" dirty="0"/>
              <a:t>    {</a:t>
            </a:r>
          </a:p>
          <a:p>
            <a:pPr marL="0" indent="0">
              <a:buNone/>
            </a:pPr>
            <a:r>
              <a:rPr lang="de-DE" sz="2000" dirty="0"/>
              <a:t>        </a:t>
            </a:r>
            <a:r>
              <a:rPr lang="de-DE" sz="2000" dirty="0" err="1"/>
              <a:t>NSLog</a:t>
            </a:r>
            <a:r>
              <a:rPr lang="de-DE" sz="2000" dirty="0"/>
              <a:t>(@"</a:t>
            </a:r>
            <a:r>
              <a:rPr lang="de-DE" sz="2000" dirty="0" err="1"/>
              <a:t>Record</a:t>
            </a:r>
            <a:r>
              <a:rPr lang="de-DE" sz="2000" dirty="0"/>
              <a:t> </a:t>
            </a:r>
            <a:r>
              <a:rPr lang="de-DE" sz="2000" dirty="0" err="1"/>
              <a:t>Saved</a:t>
            </a:r>
            <a:r>
              <a:rPr lang="de-DE" sz="2000" dirty="0"/>
              <a:t>\</a:t>
            </a:r>
            <a:r>
              <a:rPr lang="de-DE" sz="2000" dirty="0" err="1"/>
              <a:t>n</a:t>
            </a:r>
            <a:r>
              <a:rPr lang="de-DE" sz="2000" dirty="0"/>
              <a:t>");</a:t>
            </a:r>
          </a:p>
          <a:p>
            <a:pPr marL="0" indent="0">
              <a:buNone/>
            </a:pPr>
            <a:r>
              <a:rPr lang="de-DE" sz="2000" dirty="0"/>
              <a:t>    }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7400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000" dirty="0" err="1" smtClean="0">
                <a:latin typeface="Times New Roman"/>
              </a:rPr>
              <a:t>NSUserDefaults</a:t>
            </a:r>
            <a:endParaRPr lang="en-US" sz="40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The </a:t>
            </a:r>
            <a:r>
              <a:rPr lang="en-IN" sz="2400" dirty="0" err="1" smtClean="0"/>
              <a:t>NSUserDefaults</a:t>
            </a:r>
            <a:r>
              <a:rPr lang="en-IN" sz="2400" dirty="0" smtClean="0"/>
              <a:t> class provides a programmatic interface for interacting with the defaults system </a:t>
            </a:r>
          </a:p>
          <a:p>
            <a:r>
              <a:rPr lang="en-IN" sz="2400" dirty="0" smtClean="0"/>
              <a:t>The defaults system allows an application to customize its behaviour to match a user’s preferences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NSUserDefault</a:t>
            </a:r>
            <a:r>
              <a:rPr lang="en-US" sz="2400" dirty="0" smtClean="0"/>
              <a:t> *</a:t>
            </a:r>
            <a:r>
              <a:rPr lang="en-US" sz="2400" dirty="0" err="1" smtClean="0"/>
              <a:t>nud</a:t>
            </a:r>
            <a:r>
              <a:rPr lang="en-US" sz="2400" dirty="0" smtClean="0"/>
              <a:t>=[</a:t>
            </a:r>
            <a:r>
              <a:rPr lang="en-US" sz="2400" dirty="0" err="1" smtClean="0"/>
              <a:t>NSUserDefaults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standardUserDefaults</a:t>
            </a:r>
            <a:r>
              <a:rPr lang="en-US" sz="2400" dirty="0" smtClean="0"/>
              <a:t>]</a:t>
            </a:r>
          </a:p>
          <a:p>
            <a:pPr>
              <a:buNone/>
            </a:pPr>
            <a:r>
              <a:rPr lang="en-US" sz="2400" dirty="0" smtClean="0"/>
              <a:t>     [</a:t>
            </a:r>
            <a:r>
              <a:rPr lang="en-US" sz="2400" dirty="0" err="1" smtClean="0"/>
              <a:t>nud</a:t>
            </a:r>
            <a:r>
              <a:rPr lang="en-US" sz="2400" dirty="0" smtClean="0"/>
              <a:t> </a:t>
            </a:r>
            <a:r>
              <a:rPr lang="en-US" sz="2400" dirty="0" err="1" smtClean="0"/>
              <a:t>setObject</a:t>
            </a:r>
            <a:r>
              <a:rPr lang="en-US" sz="2400" dirty="0" smtClean="0"/>
              <a:t>:@”</a:t>
            </a:r>
            <a:r>
              <a:rPr lang="en-US" sz="2400" dirty="0" err="1" smtClean="0"/>
              <a:t>xxxx</a:t>
            </a:r>
            <a:r>
              <a:rPr lang="en-US" sz="2400" dirty="0" smtClean="0"/>
              <a:t>” </a:t>
            </a:r>
            <a:r>
              <a:rPr lang="en-US" sz="2400" dirty="0" err="1" smtClean="0"/>
              <a:t>forKey</a:t>
            </a:r>
            <a:r>
              <a:rPr lang="en-US" sz="2400" dirty="0" smtClean="0"/>
              <a:t>:@”YYYY”]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NSString</a:t>
            </a:r>
            <a:r>
              <a:rPr lang="en-US" sz="2400" dirty="0" smtClean="0"/>
              <a:t> *user=[</a:t>
            </a:r>
            <a:r>
              <a:rPr lang="en-US" sz="2400" dirty="0" err="1" smtClean="0"/>
              <a:t>nud</a:t>
            </a:r>
            <a:r>
              <a:rPr lang="en-US" sz="2400" dirty="0" smtClean="0"/>
              <a:t> </a:t>
            </a:r>
            <a:r>
              <a:rPr lang="en-US" sz="2400" dirty="0" err="1" smtClean="0"/>
              <a:t>objectForKey</a:t>
            </a:r>
            <a:r>
              <a:rPr lang="en-US" sz="2400" dirty="0" smtClean="0"/>
              <a:t>:@”YYYY] ;</a:t>
            </a:r>
            <a:endParaRPr lang="en-IN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" y="188640"/>
            <a:ext cx="8070230" cy="706090"/>
          </a:xfrm>
        </p:spPr>
        <p:txBody>
          <a:bodyPr/>
          <a:lstStyle/>
          <a:p>
            <a:r>
              <a:rPr lang="en-US" dirty="0" smtClean="0"/>
              <a:t>Fetch or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 err="1" smtClean="0"/>
              <a:t>NSEntityDescription</a:t>
            </a:r>
            <a:r>
              <a:rPr lang="en-US" sz="1800" dirty="0" smtClean="0"/>
              <a:t> </a:t>
            </a:r>
            <a:r>
              <a:rPr lang="en-US" sz="1800" dirty="0"/>
              <a:t>*</a:t>
            </a:r>
            <a:r>
              <a:rPr lang="en-US" sz="1800" dirty="0" err="1"/>
              <a:t>entityDesc</a:t>
            </a:r>
            <a:r>
              <a:rPr lang="en-US" sz="1800" dirty="0"/>
              <a:t> </a:t>
            </a:r>
            <a:r>
              <a:rPr lang="en-US" sz="1800" dirty="0" smtClean="0"/>
              <a:t>= </a:t>
            </a:r>
            <a:r>
              <a:rPr lang="en-US" sz="1800" b="1" dirty="0" smtClean="0"/>
              <a:t>[</a:t>
            </a:r>
            <a:r>
              <a:rPr lang="en-US" sz="1800" b="1" dirty="0" err="1" smtClean="0"/>
              <a:t>NSEntityDescription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entityForName</a:t>
            </a:r>
            <a:r>
              <a:rPr lang="en-US" sz="1800" b="1" dirty="0" smtClean="0"/>
              <a:t>:@"Contacts”   </a:t>
            </a:r>
            <a:r>
              <a:rPr lang="en-US" sz="1800" b="1" dirty="0" err="1" smtClean="0"/>
              <a:t>inManagedObjectContext:context</a:t>
            </a:r>
            <a:r>
              <a:rPr lang="en-US" sz="1800" b="1" dirty="0" smtClean="0"/>
              <a:t>];</a:t>
            </a:r>
            <a:endParaRPr lang="en-US" sz="1800" b="1" dirty="0"/>
          </a:p>
          <a:p>
            <a:pPr marL="0" indent="0">
              <a:buNone/>
            </a:pPr>
            <a:r>
              <a:rPr lang="de-DE" sz="1800" dirty="0"/>
              <a:t>    </a:t>
            </a:r>
            <a:r>
              <a:rPr lang="de-DE" sz="1800" dirty="0" smtClean="0"/>
              <a:t> </a:t>
            </a:r>
            <a:r>
              <a:rPr lang="en-US" sz="1800" dirty="0" err="1" smtClean="0"/>
              <a:t>NSFetchRequest</a:t>
            </a:r>
            <a:r>
              <a:rPr lang="en-US" sz="1800" dirty="0" smtClean="0"/>
              <a:t> </a:t>
            </a:r>
            <a:r>
              <a:rPr lang="en-US" sz="1800" dirty="0"/>
              <a:t>*request = [[</a:t>
            </a:r>
            <a:r>
              <a:rPr lang="en-US" sz="1800" dirty="0" err="1"/>
              <a:t>NSFetchRequest</a:t>
            </a:r>
            <a:r>
              <a:rPr lang="en-US" sz="1800" dirty="0"/>
              <a:t> </a:t>
            </a:r>
            <a:r>
              <a:rPr lang="en-US" sz="1800" dirty="0" err="1"/>
              <a:t>alloc</a:t>
            </a:r>
            <a:r>
              <a:rPr lang="en-US" sz="1800" dirty="0"/>
              <a:t>] </a:t>
            </a:r>
            <a:r>
              <a:rPr lang="en-US" sz="1800" dirty="0" err="1"/>
              <a:t>init</a:t>
            </a:r>
            <a:r>
              <a:rPr lang="en-US" sz="1800" dirty="0"/>
              <a:t>]</a:t>
            </a:r>
            <a:r>
              <a:rPr lang="en-US" sz="1800" dirty="0" smtClean="0"/>
              <a:t>;</a:t>
            </a:r>
            <a:endParaRPr lang="de-DE" sz="1800" dirty="0"/>
          </a:p>
          <a:p>
            <a:pPr marL="0" indent="0">
              <a:buNone/>
            </a:pPr>
            <a:r>
              <a:rPr lang="en-US" sz="1800" dirty="0"/>
              <a:t>    [request </a:t>
            </a:r>
            <a:r>
              <a:rPr lang="en-US" sz="1800" dirty="0" err="1"/>
              <a:t>setEntity:entityDesc</a:t>
            </a:r>
            <a:r>
              <a:rPr lang="en-US" sz="1800" dirty="0"/>
              <a:t>]</a:t>
            </a:r>
            <a:r>
              <a:rPr lang="en-US" sz="1800" dirty="0" smtClean="0"/>
              <a:t>;</a:t>
            </a:r>
            <a:endParaRPr lang="de-DE" sz="1800" dirty="0"/>
          </a:p>
          <a:p>
            <a:pPr marL="0" indent="0">
              <a:buNone/>
            </a:pPr>
            <a:r>
              <a:rPr lang="ro-RO" sz="1800" dirty="0"/>
              <a:t>    NSPredicate *pred </a:t>
            </a:r>
            <a:r>
              <a:rPr lang="ro-RO" sz="1800" dirty="0" smtClean="0"/>
              <a:t>= </a:t>
            </a:r>
            <a:endParaRPr lang="ro-RO" sz="1800" dirty="0"/>
          </a:p>
          <a:p>
            <a:pPr marL="0" indent="0">
              <a:buNone/>
            </a:pPr>
            <a:r>
              <a:rPr lang="en-US" sz="1800" dirty="0"/>
              <a:t>    [</a:t>
            </a:r>
            <a:r>
              <a:rPr lang="en-US" sz="1800" dirty="0" err="1"/>
              <a:t>NSPredicate</a:t>
            </a:r>
            <a:r>
              <a:rPr lang="en-US" sz="1800" dirty="0"/>
              <a:t> </a:t>
            </a:r>
            <a:r>
              <a:rPr lang="en-US" sz="1800" dirty="0" err="1"/>
              <a:t>predicateWithFormat</a:t>
            </a:r>
            <a:r>
              <a:rPr lang="en-US" sz="1800" dirty="0"/>
              <a:t>:@"(</a:t>
            </a:r>
            <a:r>
              <a:rPr lang="en-US" sz="1800" dirty="0" err="1"/>
              <a:t>bookName</a:t>
            </a:r>
            <a:r>
              <a:rPr lang="en-US" sz="1800" dirty="0"/>
              <a:t> = %@)", _</a:t>
            </a:r>
            <a:r>
              <a:rPr lang="en-US" sz="1800" dirty="0" err="1"/>
              <a:t>book_name.text</a:t>
            </a:r>
            <a:r>
              <a:rPr lang="en-US" sz="1800" dirty="0"/>
              <a:t>];</a:t>
            </a:r>
          </a:p>
          <a:p>
            <a:pPr marL="0" indent="0">
              <a:buNone/>
            </a:pPr>
            <a:r>
              <a:rPr lang="en-US" sz="1800" dirty="0"/>
              <a:t>    [request </a:t>
            </a:r>
            <a:r>
              <a:rPr lang="en-US" sz="1800" dirty="0" err="1"/>
              <a:t>setPredicate:pred</a:t>
            </a:r>
            <a:r>
              <a:rPr lang="en-US" sz="1800" dirty="0"/>
              <a:t>];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NSManagedObject</a:t>
            </a:r>
            <a:r>
              <a:rPr lang="en-US" sz="1800" dirty="0"/>
              <a:t> *matches = nil</a:t>
            </a:r>
            <a:r>
              <a:rPr lang="en-US" sz="1800" dirty="0" smtClean="0"/>
              <a:t>;</a:t>
            </a:r>
            <a:r>
              <a:rPr lang="de-DE" sz="1800" dirty="0" smtClean="0"/>
              <a:t>    </a:t>
            </a:r>
            <a:r>
              <a:rPr lang="de-DE" sz="1800" dirty="0" err="1" smtClean="0"/>
              <a:t>NSError</a:t>
            </a:r>
            <a:r>
              <a:rPr lang="de-DE" sz="1800" dirty="0" smtClean="0"/>
              <a:t> </a:t>
            </a:r>
            <a:r>
              <a:rPr lang="de-DE" sz="1800" dirty="0"/>
              <a:t>*</a:t>
            </a:r>
            <a:r>
              <a:rPr lang="de-DE" sz="1800" dirty="0" err="1"/>
              <a:t>error</a:t>
            </a:r>
            <a:r>
              <a:rPr lang="de-DE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NSArray</a:t>
            </a:r>
            <a:r>
              <a:rPr lang="en-US" sz="1800" dirty="0"/>
              <a:t> *objects = [</a:t>
            </a:r>
            <a:r>
              <a:rPr lang="en-US" sz="1800" dirty="0" smtClean="0"/>
              <a:t>context </a:t>
            </a:r>
            <a:r>
              <a:rPr lang="en-US" sz="1800" dirty="0" err="1"/>
              <a:t>executeFetchRequest:request</a:t>
            </a:r>
            <a:r>
              <a:rPr lang="en-US" sz="1800" dirty="0"/>
              <a:t> error:&amp;error]</a:t>
            </a:r>
            <a:r>
              <a:rPr lang="en-US" sz="1800" dirty="0" smtClean="0"/>
              <a:t>;</a:t>
            </a:r>
            <a:endParaRPr lang="de-DE" sz="1800" dirty="0"/>
          </a:p>
          <a:p>
            <a:pPr marL="0" indent="0">
              <a:buNone/>
            </a:pPr>
            <a:r>
              <a:rPr lang="en-US" sz="1800" dirty="0"/>
              <a:t>    if ([objects count] == 0) </a:t>
            </a:r>
            <a:r>
              <a:rPr lang="en-US" sz="1800" dirty="0" smtClean="0"/>
              <a:t>{</a:t>
            </a:r>
            <a:endParaRPr lang="en-US" sz="1800" dirty="0"/>
          </a:p>
          <a:p>
            <a:pPr marL="0" indent="0">
              <a:buNone/>
            </a:pPr>
            <a:r>
              <a:rPr lang="de-DE" sz="1800" dirty="0"/>
              <a:t>                </a:t>
            </a:r>
            <a:r>
              <a:rPr lang="de-DE" sz="1800" dirty="0" err="1"/>
              <a:t>NSLog</a:t>
            </a:r>
            <a:r>
              <a:rPr lang="de-DE" sz="1800" dirty="0"/>
              <a:t>(@"</a:t>
            </a:r>
            <a:r>
              <a:rPr lang="de-DE" sz="1800" dirty="0" err="1"/>
              <a:t>No</a:t>
            </a:r>
            <a:r>
              <a:rPr lang="de-DE" sz="1800" dirty="0"/>
              <a:t> Matches") </a:t>
            </a:r>
            <a:r>
              <a:rPr lang="de-DE" sz="1800" dirty="0" smtClean="0"/>
              <a:t>;} </a:t>
            </a:r>
            <a:r>
              <a:rPr lang="hu-HU" sz="1800" dirty="0" smtClean="0"/>
              <a:t>else </a:t>
            </a:r>
            <a:r>
              <a:rPr lang="hu-HU" sz="1800" dirty="0"/>
              <a:t>{</a:t>
            </a:r>
          </a:p>
          <a:p>
            <a:pPr marL="0" indent="0">
              <a:buNone/>
            </a:pPr>
            <a:r>
              <a:rPr lang="en-US" sz="1800" dirty="0"/>
              <a:t>           matches = objects[0];</a:t>
            </a:r>
          </a:p>
          <a:p>
            <a:pPr marL="0" indent="0">
              <a:buNone/>
            </a:pPr>
            <a:r>
              <a:rPr lang="en-US" sz="1800" dirty="0"/>
              <a:t>        _</a:t>
            </a:r>
            <a:r>
              <a:rPr lang="en-US" sz="1800" dirty="0" err="1"/>
              <a:t>book_name.text</a:t>
            </a:r>
            <a:r>
              <a:rPr lang="en-US" sz="1800" dirty="0"/>
              <a:t> = [matches </a:t>
            </a:r>
            <a:r>
              <a:rPr lang="en-US" sz="1800" dirty="0" err="1"/>
              <a:t>valueForKey</a:t>
            </a:r>
            <a:r>
              <a:rPr lang="en-US" sz="1800" dirty="0"/>
              <a:t>:@"</a:t>
            </a:r>
            <a:r>
              <a:rPr lang="en-US" sz="1800" dirty="0" err="1"/>
              <a:t>bookName</a:t>
            </a:r>
            <a:r>
              <a:rPr lang="en-US" sz="1800" dirty="0"/>
              <a:t>"];</a:t>
            </a:r>
          </a:p>
          <a:p>
            <a:pPr marL="0" indent="0">
              <a:buNone/>
            </a:pPr>
            <a:r>
              <a:rPr lang="en-US" sz="1800" dirty="0"/>
              <a:t>        _</a:t>
            </a:r>
            <a:r>
              <a:rPr lang="en-US" sz="1800" dirty="0" err="1"/>
              <a:t>author_name.text</a:t>
            </a:r>
            <a:r>
              <a:rPr lang="en-US" sz="1800" dirty="0"/>
              <a:t> = [matches </a:t>
            </a:r>
            <a:r>
              <a:rPr lang="en-US" sz="1800" dirty="0" err="1"/>
              <a:t>valueForKey</a:t>
            </a:r>
            <a:r>
              <a:rPr lang="en-US" sz="1800" dirty="0"/>
              <a:t>:@"</a:t>
            </a:r>
            <a:r>
              <a:rPr lang="en-US" sz="1800" dirty="0" err="1"/>
              <a:t>authorName</a:t>
            </a:r>
            <a:r>
              <a:rPr lang="en-US" sz="1800" dirty="0"/>
              <a:t>"];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err="1"/>
              <a:t>NSLog</a:t>
            </a:r>
            <a:r>
              <a:rPr lang="en-US" sz="1800" dirty="0"/>
              <a:t>(@"%</a:t>
            </a:r>
            <a:r>
              <a:rPr lang="en-US" sz="1800" dirty="0" err="1"/>
              <a:t>lu</a:t>
            </a:r>
            <a:r>
              <a:rPr lang="en-US" sz="1800" dirty="0"/>
              <a:t> matches found", (unsigned long)[objects count]</a:t>
            </a:r>
            <a:r>
              <a:rPr lang="en-US" sz="1800" dirty="0" smtClean="0"/>
              <a:t>);}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7348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Core Data Is Not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Core Data is not a relational database or a relational database management system (RDBMS)</a:t>
            </a:r>
          </a:p>
          <a:p>
            <a:endParaRPr lang="en-US" sz="2800" smtClean="0"/>
          </a:p>
          <a:p>
            <a:r>
              <a:rPr lang="en-US" sz="2800" smtClean="0"/>
              <a:t>Core Data does not remove the need to write code</a:t>
            </a:r>
          </a:p>
          <a:p>
            <a:endParaRPr lang="en-US" sz="2800" smtClean="0"/>
          </a:p>
          <a:p>
            <a:r>
              <a:rPr lang="en-US" sz="2800" smtClean="0"/>
              <a:t>Core Data does not rely on Cocoa bindings, You can readily create a Core Data application without a user interface</a:t>
            </a:r>
          </a:p>
          <a:p>
            <a:r>
              <a:rPr lang="en-US" sz="2800" smtClean="0"/>
              <a:t>For more on Core Data </a:t>
            </a:r>
            <a:r>
              <a:rPr lang="en-US" sz="2800" smtClean="0">
                <a:hlinkClick r:id="rId3"/>
              </a:rPr>
              <a:t>click Here</a:t>
            </a:r>
            <a:endParaRPr 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 New Roman"/>
              </a:rPr>
              <a:t>USING  plist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A property list is a representation of a hierarchy of objects that can be stored in the file system and reconstituted later</a:t>
            </a:r>
          </a:p>
          <a:p>
            <a:r>
              <a:rPr lang="en-US"/>
              <a:t>Property lists give applications a lightweight and portable way to store small amounts of data</a:t>
            </a:r>
          </a:p>
          <a:p>
            <a:r>
              <a:rPr lang="en-US"/>
              <a:t>Property lists are easy to create programmatically and are even easier to serialize into a representation that is persistent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r>
              <a:rPr lang="en-US" sz="4000">
                <a:latin typeface="Times New Roman"/>
              </a:rPr>
              <a:t>Property List Types and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Property lists consist only of certain types of data: dictionaries, arrays, strings, numbers (integer and float), dates, binary data, and Boolean values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9600"/>
            <a:ext cx="8001000" cy="6119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r>
              <a:rPr lang="en-US"/>
              <a:t>Adding plist</a:t>
            </a:r>
          </a:p>
        </p:txBody>
      </p:sp>
      <p:pic>
        <p:nvPicPr>
          <p:cNvPr id="4" name="Content Placeholder 3" descr="d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8229600" cy="5715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1"/>
            <a:ext cx="7924800" cy="4282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Plist 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1721</Words>
  <Application>Microsoft Macintosh PowerPoint</Application>
  <PresentationFormat>On-screen Show (4:3)</PresentationFormat>
  <Paragraphs>232</Paragraphs>
  <Slides>41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App SandBox Directory</vt:lpstr>
      <vt:lpstr>Data Persistence Options</vt:lpstr>
      <vt:lpstr>NSUserDefaults</vt:lpstr>
      <vt:lpstr>USING  plist</vt:lpstr>
      <vt:lpstr>Property List Types and Objects</vt:lpstr>
      <vt:lpstr>PowerPoint Presentation</vt:lpstr>
      <vt:lpstr>Adding plist</vt:lpstr>
      <vt:lpstr>Plist view</vt:lpstr>
      <vt:lpstr>Reading pList</vt:lpstr>
      <vt:lpstr>Writing pList</vt:lpstr>
      <vt:lpstr>SQLite</vt:lpstr>
      <vt:lpstr>Sqlite</vt:lpstr>
      <vt:lpstr>SQLite Datatypes</vt:lpstr>
      <vt:lpstr>Sqlite API Commands</vt:lpstr>
      <vt:lpstr>Sqlite API Commands</vt:lpstr>
      <vt:lpstr>The most important SQLite API commands</vt:lpstr>
      <vt:lpstr>Developing Apps using Sqlite</vt:lpstr>
      <vt:lpstr>Sqlite: Creating Databases</vt:lpstr>
      <vt:lpstr>Sqlite Database Drawbacks</vt:lpstr>
      <vt:lpstr>Core Data</vt:lpstr>
      <vt:lpstr>Core Data</vt:lpstr>
      <vt:lpstr>Why Core Data</vt:lpstr>
      <vt:lpstr>PowerPoint Presentation</vt:lpstr>
      <vt:lpstr>managed object context</vt:lpstr>
      <vt:lpstr>Managed Objects</vt:lpstr>
      <vt:lpstr>PowerPoint Presentation</vt:lpstr>
      <vt:lpstr>The Managed Object Model</vt:lpstr>
      <vt:lpstr>PowerPoint Presentation</vt:lpstr>
      <vt:lpstr>Persistent Store Coordinator</vt:lpstr>
      <vt:lpstr>PowerPoint Presentation</vt:lpstr>
      <vt:lpstr>Adding Core Data Project</vt:lpstr>
      <vt:lpstr>Defining Model: Core Data Model Editor</vt:lpstr>
      <vt:lpstr>Adding Attributes And Relationships</vt:lpstr>
      <vt:lpstr>Defining Attribute</vt:lpstr>
      <vt:lpstr>Definning Relationship</vt:lpstr>
      <vt:lpstr>Core Data: Classes</vt:lpstr>
      <vt:lpstr>Get NSManagedObjectContext</vt:lpstr>
      <vt:lpstr>Insert and Save</vt:lpstr>
      <vt:lpstr>Fetch or Query</vt:lpstr>
      <vt:lpstr>What Core Data Is Not</vt:lpstr>
    </vt:vector>
  </TitlesOfParts>
  <Company>Sisoft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Rastogi</dc:creator>
  <cp:lastModifiedBy>sisoft</cp:lastModifiedBy>
  <cp:revision>69</cp:revision>
  <dcterms:created xsi:type="dcterms:W3CDTF">2013-10-09T18:06:53Z</dcterms:created>
  <dcterms:modified xsi:type="dcterms:W3CDTF">2016-10-30T06:35:55Z</dcterms:modified>
</cp:coreProperties>
</file>