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2" r:id="rId2"/>
    <p:sldId id="299" r:id="rId3"/>
    <p:sldId id="300" r:id="rId4"/>
    <p:sldId id="301" r:id="rId5"/>
    <p:sldId id="328" r:id="rId6"/>
    <p:sldId id="302" r:id="rId7"/>
    <p:sldId id="304" r:id="rId8"/>
    <p:sldId id="305" r:id="rId9"/>
    <p:sldId id="308" r:id="rId10"/>
    <p:sldId id="309" r:id="rId11"/>
    <p:sldId id="306" r:id="rId12"/>
    <p:sldId id="303" r:id="rId13"/>
    <p:sldId id="294" r:id="rId14"/>
    <p:sldId id="295" r:id="rId15"/>
    <p:sldId id="296" r:id="rId16"/>
    <p:sldId id="310" r:id="rId17"/>
    <p:sldId id="311" r:id="rId18"/>
    <p:sldId id="313" r:id="rId19"/>
    <p:sldId id="329" r:id="rId20"/>
    <p:sldId id="315" r:id="rId21"/>
    <p:sldId id="316" r:id="rId22"/>
    <p:sldId id="317" r:id="rId23"/>
    <p:sldId id="318" r:id="rId24"/>
    <p:sldId id="319" r:id="rId25"/>
    <p:sldId id="320" r:id="rId26"/>
    <p:sldId id="321" r:id="rId27"/>
    <p:sldId id="322" r:id="rId28"/>
    <p:sldId id="323" r:id="rId29"/>
    <p:sldId id="326" r:id="rId30"/>
    <p:sldId id="324" r:id="rId31"/>
    <p:sldId id="297" r:id="rId32"/>
    <p:sldId id="298" r:id="rId33"/>
    <p:sldId id="32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7" d="100"/>
          <a:sy n="87" d="100"/>
        </p:scale>
        <p:origin x="-1400"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0AE86-BB12-45D8-8F4A-2AAE139C8B4F}" type="datetimeFigureOut">
              <a:rPr lang="en-IN" smtClean="0"/>
              <a:pPr/>
              <a:t>19/04/16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3915F-2BE5-468B-B1E7-1B3C0DC76659}" type="slidenum">
              <a:rPr lang="en-IN" smtClean="0"/>
              <a:pPr/>
              <a:t>‹#›</a:t>
            </a:fld>
            <a:endParaRPr lang="en-IN"/>
          </a:p>
        </p:txBody>
      </p:sp>
    </p:spTree>
    <p:extLst>
      <p:ext uri="{BB962C8B-B14F-4D97-AF65-F5344CB8AC3E}">
        <p14:creationId xmlns:p14="http://schemas.microsoft.com/office/powerpoint/2010/main" val="48904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D0CCE7D-0543-418D-ACF5-23D331485FFC}" type="slidenum">
              <a:rPr lang="en-IN" smtClean="0"/>
              <a:pPr/>
              <a:t>25</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D0CCE7D-0543-418D-ACF5-23D331485FFC}" type="slidenum">
              <a:rPr lang="en-IN" smtClean="0"/>
              <a:pPr/>
              <a:t>26</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D0CCE7D-0543-418D-ACF5-23D331485FFC}" type="slidenum">
              <a:rPr lang="en-IN" smtClean="0"/>
              <a:pPr/>
              <a:t>27</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D0CCE7D-0543-418D-ACF5-23D331485FFC}" type="slidenum">
              <a:rPr lang="en-IN" smtClean="0"/>
              <a:pPr/>
              <a:t>28</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D0CCE7D-0543-418D-ACF5-23D331485FFC}" type="slidenum">
              <a:rPr lang="en-IN" smtClean="0"/>
              <a:pPr/>
              <a:t>29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D0CCE7D-0543-418D-ACF5-23D331485FFC}" type="slidenum">
              <a:rPr lang="en-IN" smtClean="0"/>
              <a:pPr/>
              <a:t>16</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D0CCE7D-0543-418D-ACF5-23D331485FFC}" type="slidenum">
              <a:rPr lang="en-IN" smtClean="0"/>
              <a:pPr/>
              <a:t>17</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D0CCE7D-0543-418D-ACF5-23D331485FFC}" type="slidenum">
              <a:rPr lang="en-IN" smtClean="0"/>
              <a:pPr/>
              <a:t>18</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D0CCE7D-0543-418D-ACF5-23D331485FFC}" type="slidenum">
              <a:rPr lang="en-IN" smtClean="0"/>
              <a:pPr/>
              <a:t>20</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D0CCE7D-0543-418D-ACF5-23D331485FFC}" type="slidenum">
              <a:rPr lang="en-IN" smtClean="0"/>
              <a:pPr/>
              <a:t>21</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D0CCE7D-0543-418D-ACF5-23D331485FFC}" type="slidenum">
              <a:rPr lang="en-IN" smtClean="0"/>
              <a:pPr/>
              <a:t>22</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D0CCE7D-0543-418D-ACF5-23D331485FFC}" type="slidenum">
              <a:rPr lang="en-IN" smtClean="0"/>
              <a:pPr/>
              <a:t>23</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D0CCE7D-0543-418D-ACF5-23D331485FFC}" type="slidenum">
              <a:rPr lang="en-IN" smtClean="0"/>
              <a:pPr/>
              <a:t>24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9" descr="C:\Users\Prabhat Shukla\Desktop\sis\sis1.jpg"/>
          <p:cNvPicPr>
            <a:picLocks noChangeAspect="1" noChangeArrowheads="1"/>
          </p:cNvPicPr>
          <p:nvPr userDrawn="1"/>
        </p:nvPicPr>
        <p:blipFill>
          <a:blip r:embed="rId13" cstate="print"/>
          <a:srcRect/>
          <a:stretch>
            <a:fillRect/>
          </a:stretch>
        </p:blipFill>
        <p:spPr bwMode="auto">
          <a:xfrm>
            <a:off x="8202613" y="0"/>
            <a:ext cx="941387"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sisoft.in/"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developer.apple.com/library/ios/documentation/UIKit/Reference/UIApplicationDelegate_Protocol/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hyperlink" Target="https://developer.apple.com/library/ios/documentation/UIKit/Reference/UIControl_Class/index.html" TargetMode="External"/><Relationship Id="rId4" Type="http://schemas.openxmlformats.org/officeDocument/2006/relationships/hyperlink" Target="https://developer.apple.com/library/ios/documentation/General/Conceptual/Devpedia-CocoaApp/TargetAction.htm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veloper.apple.com/library/ios/documentation/UIKit/Reference/UIApplication_Class/index.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developer.apple.com/library/ios/documentation/iPhone/Conceptual/iPhoneOSProgrammingGuide/BackgroundExecution/BackgroundExecutio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OS-Logo.png"/>
          <p:cNvPicPr>
            <a:picLocks noChangeAspect="1"/>
          </p:cNvPicPr>
          <p:nvPr/>
        </p:nvPicPr>
        <p:blipFill>
          <a:blip r:embed="rId3" cstate="print"/>
          <a:srcRect/>
          <a:stretch>
            <a:fillRect/>
          </a:stretch>
        </p:blipFill>
        <p:spPr bwMode="auto">
          <a:xfrm>
            <a:off x="76200" y="76200"/>
            <a:ext cx="1371600" cy="838200"/>
          </a:xfrm>
          <a:prstGeom prst="rect">
            <a:avLst/>
          </a:prstGeom>
          <a:noFill/>
          <a:ln w="9525">
            <a:noFill/>
            <a:miter lim="800000"/>
            <a:headEnd/>
            <a:tailEnd/>
          </a:ln>
        </p:spPr>
      </p:pic>
      <p:sp>
        <p:nvSpPr>
          <p:cNvPr id="6" name="AutoShape 2"/>
          <p:cNvSpPr txBox="1">
            <a:spLocks noChangeAspect="1" noChangeArrowheads="1"/>
          </p:cNvSpPr>
          <p:nvPr/>
        </p:nvSpPr>
        <p:spPr bwMode="auto">
          <a:xfrm>
            <a:off x="609600" y="1524000"/>
            <a:ext cx="8001000" cy="3352800"/>
          </a:xfrm>
          <a:prstGeom prst="rect">
            <a:avLst/>
          </a:prstGeom>
          <a:noFill/>
          <a:ln w="9525">
            <a:noFill/>
            <a:miter lim="800000"/>
            <a:headEnd/>
            <a:tailEnd/>
          </a:ln>
        </p:spPr>
        <p:txBody>
          <a:bodyPr anchor="ctr">
            <a:prstTxWarp prst="textNoShape">
              <a:avLst/>
            </a:prstTxWarp>
            <a:normAutofit/>
          </a:bodyPr>
          <a:lstStyle/>
          <a:p>
            <a:pPr algn="ctr" eaLnBrk="1" hangingPunct="1">
              <a:defRPr/>
            </a:pPr>
            <a:r>
              <a:rPr lang="en-US" sz="4900" dirty="0" err="1" smtClean="0">
                <a:solidFill>
                  <a:srgbClr val="0070C0"/>
                </a:solidFill>
                <a:effectLst>
                  <a:outerShdw blurRad="38100" dist="38100" dir="2700000" algn="tl">
                    <a:srgbClr val="DDDDDD"/>
                  </a:outerShdw>
                </a:effectLst>
                <a:latin typeface="+mj-lt"/>
                <a:ea typeface="+mj-ea"/>
                <a:cs typeface="+mj-cs"/>
              </a:rPr>
              <a:t>iOS</a:t>
            </a:r>
            <a:r>
              <a:rPr lang="en-US" sz="4900" dirty="0" smtClean="0">
                <a:solidFill>
                  <a:srgbClr val="0070C0"/>
                </a:solidFill>
                <a:effectLst>
                  <a:outerShdw blurRad="38100" dist="38100" dir="2700000" algn="tl">
                    <a:srgbClr val="DDDDDD"/>
                  </a:outerShdw>
                </a:effectLst>
                <a:latin typeface="+mj-lt"/>
                <a:ea typeface="+mj-ea"/>
                <a:cs typeface="+mj-cs"/>
              </a:rPr>
              <a:t> - First Application </a:t>
            </a:r>
          </a:p>
          <a:p>
            <a:pPr algn="ctr" eaLnBrk="1" hangingPunct="1">
              <a:defRPr/>
            </a:pPr>
            <a:r>
              <a:rPr lang="en-US" sz="4900" dirty="0" smtClean="0">
                <a:solidFill>
                  <a:srgbClr val="0070C0"/>
                </a:solidFill>
                <a:effectLst>
                  <a:outerShdw blurRad="38100" dist="38100" dir="2700000" algn="tl">
                    <a:srgbClr val="DDDDDD"/>
                  </a:outerShdw>
                </a:effectLst>
                <a:latin typeface="+mj-lt"/>
                <a:ea typeface="+mj-ea"/>
                <a:cs typeface="+mj-cs"/>
              </a:rPr>
              <a:t>Anatomy</a:t>
            </a:r>
            <a:endParaRPr lang="en-US" sz="4800" dirty="0">
              <a:solidFill>
                <a:srgbClr val="0070C0"/>
              </a:solidFill>
              <a:effectLst>
                <a:outerShdw blurRad="38100" dist="38100" dir="2700000" algn="tl">
                  <a:srgbClr val="DDDDDD"/>
                </a:outerShdw>
              </a:effectLst>
              <a:latin typeface="+mj-lt"/>
              <a:ea typeface="+mj-ea"/>
              <a:cs typeface="+mj-cs"/>
            </a:endParaRPr>
          </a:p>
        </p:txBody>
      </p:sp>
      <p:sp>
        <p:nvSpPr>
          <p:cNvPr id="7" name="AutoShape 2"/>
          <p:cNvSpPr txBox="1">
            <a:spLocks noChangeAspect="1" noChangeArrowheads="1"/>
          </p:cNvSpPr>
          <p:nvPr/>
        </p:nvSpPr>
        <p:spPr bwMode="auto">
          <a:xfrm>
            <a:off x="457200" y="5334000"/>
            <a:ext cx="8305800" cy="1143000"/>
          </a:xfrm>
          <a:prstGeom prst="rect">
            <a:avLst/>
          </a:prstGeom>
          <a:noFill/>
          <a:ln w="9525">
            <a:noFill/>
            <a:miter lim="800000"/>
            <a:headEnd/>
            <a:tailEnd/>
          </a:ln>
        </p:spPr>
        <p:txBody>
          <a:bodyPr anchor="ctr">
            <a:prstTxWarp prst="textNoShape">
              <a:avLst/>
            </a:prstTxWarp>
          </a:bodyPr>
          <a:lstStyle/>
          <a:p>
            <a:pPr algn="ctr">
              <a:lnSpc>
                <a:spcPct val="80000"/>
              </a:lnSpc>
              <a:defRPr/>
            </a:pPr>
            <a:r>
              <a:rPr lang="en-US" sz="2200" dirty="0">
                <a:solidFill>
                  <a:srgbClr val="0070C0"/>
                </a:solidFill>
                <a:effectLst>
                  <a:outerShdw blurRad="38100" dist="38100" dir="2700000" algn="tl">
                    <a:srgbClr val="DDDDDD"/>
                  </a:outerShdw>
                </a:effectLst>
                <a:latin typeface="Calibri" pitchFamily="-84" charset="0"/>
              </a:rPr>
              <a:t/>
            </a:r>
            <a:br>
              <a:rPr lang="en-US" sz="2200" dirty="0">
                <a:solidFill>
                  <a:srgbClr val="0070C0"/>
                </a:solidFill>
                <a:effectLst>
                  <a:outerShdw blurRad="38100" dist="38100" dir="2700000" algn="tl">
                    <a:srgbClr val="DDDDDD"/>
                  </a:outerShdw>
                </a:effectLst>
                <a:latin typeface="Calibri" pitchFamily="-84" charset="0"/>
              </a:rPr>
            </a:br>
            <a:r>
              <a:rPr lang="en-US" sz="2200" dirty="0">
                <a:solidFill>
                  <a:srgbClr val="0070C0"/>
                </a:solidFill>
                <a:effectLst>
                  <a:outerShdw blurRad="38100" dist="38100" dir="2700000" algn="tl">
                    <a:srgbClr val="DDDDDD"/>
                  </a:outerShdw>
                </a:effectLst>
                <a:latin typeface="Calibri" pitchFamily="-84" charset="0"/>
              </a:rPr>
              <a:t> Sisoft Technologies </a:t>
            </a:r>
            <a:r>
              <a:rPr lang="en-US" sz="2200" dirty="0" err="1">
                <a:solidFill>
                  <a:srgbClr val="0070C0"/>
                </a:solidFill>
                <a:effectLst>
                  <a:outerShdw blurRad="38100" dist="38100" dir="2700000" algn="tl">
                    <a:srgbClr val="DDDDDD"/>
                  </a:outerShdw>
                </a:effectLst>
                <a:latin typeface="Calibri" pitchFamily="-84" charset="0"/>
              </a:rPr>
              <a:t>Pvt</a:t>
            </a:r>
            <a:r>
              <a:rPr lang="en-US" sz="2200" dirty="0">
                <a:solidFill>
                  <a:srgbClr val="0070C0"/>
                </a:solidFill>
                <a:effectLst>
                  <a:outerShdw blurRad="38100" dist="38100" dir="2700000" algn="tl">
                    <a:srgbClr val="DDDDDD"/>
                  </a:outerShdw>
                </a:effectLst>
                <a:latin typeface="Calibri" pitchFamily="-84" charset="0"/>
              </a:rPr>
              <a:t> Ltd</a:t>
            </a:r>
          </a:p>
          <a:p>
            <a:pPr algn="ctr">
              <a:lnSpc>
                <a:spcPct val="80000"/>
              </a:lnSpc>
              <a:defRPr/>
            </a:pPr>
            <a:r>
              <a:rPr lang="en-US" sz="2200" dirty="0">
                <a:solidFill>
                  <a:srgbClr val="0070C0"/>
                </a:solidFill>
                <a:effectLst>
                  <a:outerShdw blurRad="38100" dist="38100" dir="2700000" algn="tl">
                    <a:srgbClr val="DDDDDD"/>
                  </a:outerShdw>
                </a:effectLst>
                <a:latin typeface="Calibri" pitchFamily="-84" charset="0"/>
              </a:rPr>
              <a:t>SRC E7, </a:t>
            </a:r>
            <a:r>
              <a:rPr lang="en-US" sz="2200" dirty="0" err="1">
                <a:solidFill>
                  <a:srgbClr val="0070C0"/>
                </a:solidFill>
                <a:effectLst>
                  <a:outerShdw blurRad="38100" dist="38100" dir="2700000" algn="tl">
                    <a:srgbClr val="DDDDDD"/>
                  </a:outerShdw>
                </a:effectLst>
                <a:latin typeface="Calibri" pitchFamily="-84" charset="0"/>
              </a:rPr>
              <a:t>Shipra</a:t>
            </a:r>
            <a:r>
              <a:rPr lang="en-US" sz="2200" dirty="0">
                <a:solidFill>
                  <a:srgbClr val="0070C0"/>
                </a:solidFill>
                <a:effectLst>
                  <a:outerShdw blurRad="38100" dist="38100" dir="2700000" algn="tl">
                    <a:srgbClr val="DDDDDD"/>
                  </a:outerShdw>
                </a:effectLst>
                <a:latin typeface="Calibri" pitchFamily="-84" charset="0"/>
              </a:rPr>
              <a:t> Riviera </a:t>
            </a:r>
            <a:r>
              <a:rPr lang="en-US" sz="2200" dirty="0" err="1">
                <a:solidFill>
                  <a:srgbClr val="0070C0"/>
                </a:solidFill>
                <a:effectLst>
                  <a:outerShdw blurRad="38100" dist="38100" dir="2700000" algn="tl">
                    <a:srgbClr val="DDDDDD"/>
                  </a:outerShdw>
                </a:effectLst>
                <a:latin typeface="Calibri" pitchFamily="-84" charset="0"/>
              </a:rPr>
              <a:t>Bazar</a:t>
            </a:r>
            <a:r>
              <a:rPr lang="en-US" sz="2200" dirty="0">
                <a:solidFill>
                  <a:srgbClr val="0070C0"/>
                </a:solidFill>
                <a:effectLst>
                  <a:outerShdw blurRad="38100" dist="38100" dir="2700000" algn="tl">
                    <a:srgbClr val="DDDDDD"/>
                  </a:outerShdw>
                </a:effectLst>
                <a:latin typeface="Calibri" pitchFamily="-84" charset="0"/>
              </a:rPr>
              <a:t>, </a:t>
            </a:r>
            <a:r>
              <a:rPr lang="en-US" sz="2200" dirty="0" err="1">
                <a:solidFill>
                  <a:srgbClr val="0070C0"/>
                </a:solidFill>
                <a:effectLst>
                  <a:outerShdw blurRad="38100" dist="38100" dir="2700000" algn="tl">
                    <a:srgbClr val="DDDDDD"/>
                  </a:outerShdw>
                </a:effectLst>
                <a:latin typeface="Calibri" pitchFamily="-84" charset="0"/>
              </a:rPr>
              <a:t>Gyan</a:t>
            </a:r>
            <a:r>
              <a:rPr lang="en-US" sz="2200" dirty="0">
                <a:solidFill>
                  <a:srgbClr val="0070C0"/>
                </a:solidFill>
                <a:effectLst>
                  <a:outerShdw blurRad="38100" dist="38100" dir="2700000" algn="tl">
                    <a:srgbClr val="DDDDDD"/>
                  </a:outerShdw>
                </a:effectLst>
                <a:latin typeface="Calibri" pitchFamily="-84" charset="0"/>
              </a:rPr>
              <a:t> Khand-3, Indirapuram, Ghaziabad</a:t>
            </a:r>
          </a:p>
          <a:p>
            <a:pPr algn="ctr">
              <a:lnSpc>
                <a:spcPct val="80000"/>
              </a:lnSpc>
              <a:defRPr/>
            </a:pPr>
            <a:r>
              <a:rPr lang="en-US" sz="2200" dirty="0">
                <a:solidFill>
                  <a:srgbClr val="0070C0"/>
                </a:solidFill>
                <a:effectLst>
                  <a:outerShdw blurRad="38100" dist="38100" dir="2700000" algn="tl">
                    <a:srgbClr val="DDDDDD"/>
                  </a:outerShdw>
                </a:effectLst>
                <a:latin typeface="Calibri" pitchFamily="-84" charset="0"/>
              </a:rPr>
              <a:t>Website: </a:t>
            </a:r>
            <a:r>
              <a:rPr lang="en-US" sz="2200" dirty="0">
                <a:solidFill>
                  <a:srgbClr val="0070C0"/>
                </a:solidFill>
                <a:effectLst>
                  <a:outerShdw blurRad="38100" dist="38100" dir="2700000" algn="tl">
                    <a:srgbClr val="DDDDDD"/>
                  </a:outerShdw>
                </a:effectLst>
                <a:latin typeface="Calibri" pitchFamily="-84" charset="0"/>
                <a:hlinkClick r:id="rId4"/>
              </a:rPr>
              <a:t>www.sisoft.in</a:t>
            </a:r>
            <a:r>
              <a:rPr lang="en-US" sz="2200" dirty="0">
                <a:solidFill>
                  <a:srgbClr val="0070C0"/>
                </a:solidFill>
                <a:effectLst>
                  <a:outerShdw blurRad="38100" dist="38100" dir="2700000" algn="tl">
                    <a:srgbClr val="DDDDDD"/>
                  </a:outerShdw>
                </a:effectLst>
                <a:latin typeface="Calibri" pitchFamily="-84" charset="0"/>
              </a:rPr>
              <a:t> </a:t>
            </a:r>
            <a:r>
              <a:rPr lang="en-US" sz="2200" dirty="0" err="1">
                <a:solidFill>
                  <a:srgbClr val="0070C0"/>
                </a:solidFill>
                <a:effectLst>
                  <a:outerShdw blurRad="38100" dist="38100" dir="2700000" algn="tl">
                    <a:srgbClr val="DDDDDD"/>
                  </a:outerShdw>
                </a:effectLst>
                <a:latin typeface="Calibri" pitchFamily="-84" charset="0"/>
              </a:rPr>
              <a:t>Email:info@sisoft.in</a:t>
            </a:r>
            <a:endParaRPr lang="en-US" sz="2200" dirty="0">
              <a:solidFill>
                <a:srgbClr val="0070C0"/>
              </a:solidFill>
              <a:effectLst>
                <a:outerShdw blurRad="38100" dist="38100" dir="2700000" algn="tl">
                  <a:srgbClr val="DDDDDD"/>
                </a:outerShdw>
              </a:effectLst>
              <a:latin typeface="Calibri" pitchFamily="-84" charset="0"/>
            </a:endParaRPr>
          </a:p>
          <a:p>
            <a:pPr algn="ctr">
              <a:lnSpc>
                <a:spcPct val="80000"/>
              </a:lnSpc>
              <a:defRPr/>
            </a:pPr>
            <a:r>
              <a:rPr lang="en-US" sz="2200" dirty="0">
                <a:solidFill>
                  <a:srgbClr val="0070C0"/>
                </a:solidFill>
                <a:effectLst>
                  <a:outerShdw blurRad="38100" dist="38100" dir="2700000" algn="tl">
                    <a:srgbClr val="DDDDDD"/>
                  </a:outerShdw>
                </a:effectLst>
                <a:latin typeface="Calibri" pitchFamily="-84" charset="0"/>
              </a:rPr>
              <a:t>Phone: +91-9999-283-283</a:t>
            </a:r>
          </a:p>
          <a:p>
            <a:pPr algn="ctr">
              <a:lnSpc>
                <a:spcPct val="80000"/>
              </a:lnSpc>
              <a:defRPr/>
            </a:pPr>
            <a:endParaRPr lang="en-US" sz="2200" dirty="0">
              <a:solidFill>
                <a:srgbClr val="0070C0"/>
              </a:solidFill>
              <a:effectLst>
                <a:outerShdw blurRad="38100" dist="38100" dir="2700000" algn="tl">
                  <a:srgbClr val="DDDDDD"/>
                </a:outerShdw>
              </a:effectLst>
              <a:latin typeface="Calibri" pitchFamily="-8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899592" y="116632"/>
            <a:ext cx="6552728" cy="584775"/>
          </a:xfrm>
          <a:prstGeom prst="rect">
            <a:avLst/>
          </a:prstGeom>
          <a:noFill/>
        </p:spPr>
        <p:txBody>
          <a:bodyPr wrap="square" rtlCol="0">
            <a:spAutoFit/>
          </a:bodyPr>
          <a:lstStyle/>
          <a:p>
            <a:r>
              <a:rPr lang="en-US" sz="3200" dirty="0" smtClean="0"/>
              <a:t>App States</a:t>
            </a:r>
            <a:endParaRPr lang="en-IN" dirty="0"/>
          </a:p>
        </p:txBody>
      </p:sp>
      <p:sp>
        <p:nvSpPr>
          <p:cNvPr id="5" name="TextBox 4"/>
          <p:cNvSpPr txBox="1"/>
          <p:nvPr/>
        </p:nvSpPr>
        <p:spPr>
          <a:xfrm>
            <a:off x="611560" y="908720"/>
            <a:ext cx="7848872" cy="5355312"/>
          </a:xfrm>
          <a:prstGeom prst="rect">
            <a:avLst/>
          </a:prstGeom>
          <a:noFill/>
        </p:spPr>
        <p:txBody>
          <a:bodyPr wrap="square" rtlCol="0">
            <a:spAutoFit/>
          </a:bodyPr>
          <a:lstStyle/>
          <a:p>
            <a:pPr>
              <a:buFont typeface="Arial" pitchFamily="34" charset="0"/>
              <a:buChar char="•"/>
            </a:pPr>
            <a:r>
              <a:rPr lang="en-IN" dirty="0" smtClean="0"/>
              <a:t>Most state transitions are accompanied by a corresponding call to the methods of your app delegate object.</a:t>
            </a:r>
          </a:p>
          <a:p>
            <a:pPr>
              <a:buFont typeface="Arial" pitchFamily="34" charset="0"/>
              <a:buChar char="•"/>
            </a:pPr>
            <a:endParaRPr lang="en-US" dirty="0" smtClean="0"/>
          </a:p>
          <a:p>
            <a:pPr>
              <a:buFont typeface="Arial" pitchFamily="34" charset="0"/>
              <a:buChar char="•"/>
            </a:pPr>
            <a:r>
              <a:rPr lang="en-IN" dirty="0" err="1" smtClean="0">
                <a:hlinkClick r:id="rId2"/>
              </a:rPr>
              <a:t>application:willFinishLaunchingWithOptions</a:t>
            </a:r>
            <a:r>
              <a:rPr lang="en-IN" dirty="0" smtClean="0">
                <a:hlinkClick r:id="rId2"/>
              </a:rPr>
              <a:t>:</a:t>
            </a:r>
            <a:r>
              <a:rPr lang="en-IN" dirty="0" smtClean="0"/>
              <a:t>—This method is your app’s first chance to execute code at launch time. </a:t>
            </a:r>
          </a:p>
          <a:p>
            <a:pPr>
              <a:buFont typeface="Arial" pitchFamily="34" charset="0"/>
              <a:buChar char="•"/>
            </a:pPr>
            <a:r>
              <a:rPr lang="en-IN" dirty="0" err="1" smtClean="0">
                <a:hlinkClick r:id="rId2"/>
              </a:rPr>
              <a:t>application:didFinishLaunchingWithOptions</a:t>
            </a:r>
            <a:r>
              <a:rPr lang="en-IN" dirty="0" smtClean="0">
                <a:hlinkClick r:id="rId2"/>
              </a:rPr>
              <a:t>:</a:t>
            </a:r>
            <a:r>
              <a:rPr lang="en-IN" dirty="0" smtClean="0"/>
              <a:t>—This method allows you to perform any final initialization before your app is displayed to the user.</a:t>
            </a:r>
          </a:p>
          <a:p>
            <a:pPr>
              <a:buFont typeface="Arial" pitchFamily="34" charset="0"/>
              <a:buChar char="•"/>
            </a:pPr>
            <a:r>
              <a:rPr lang="en-IN" dirty="0" err="1" smtClean="0">
                <a:hlinkClick r:id="rId2"/>
              </a:rPr>
              <a:t>applicationDidBecomeActive</a:t>
            </a:r>
            <a:r>
              <a:rPr lang="en-IN" dirty="0" smtClean="0">
                <a:hlinkClick r:id="rId2"/>
              </a:rPr>
              <a:t>:</a:t>
            </a:r>
            <a:r>
              <a:rPr lang="en-IN" dirty="0" smtClean="0"/>
              <a:t>—Lets your app know that it is about to become the foreground app. Use this method for any last minute preparation. </a:t>
            </a:r>
          </a:p>
          <a:p>
            <a:pPr>
              <a:buFont typeface="Arial" pitchFamily="34" charset="0"/>
              <a:buChar char="•"/>
            </a:pPr>
            <a:r>
              <a:rPr lang="en-IN" dirty="0" err="1" smtClean="0">
                <a:hlinkClick r:id="rId2"/>
              </a:rPr>
              <a:t>applicationWillResignActive</a:t>
            </a:r>
            <a:r>
              <a:rPr lang="en-IN" dirty="0" smtClean="0">
                <a:hlinkClick r:id="rId2"/>
              </a:rPr>
              <a:t>:</a:t>
            </a:r>
            <a:r>
              <a:rPr lang="en-IN" dirty="0" smtClean="0"/>
              <a:t>—Lets you know that your app is transitioning away from being the foreground app. Use this method to put your app into a quiescent state. </a:t>
            </a:r>
          </a:p>
          <a:p>
            <a:pPr>
              <a:buFont typeface="Arial" pitchFamily="34" charset="0"/>
              <a:buChar char="•"/>
            </a:pPr>
            <a:r>
              <a:rPr lang="en-IN" dirty="0" err="1" smtClean="0">
                <a:hlinkClick r:id="rId2"/>
              </a:rPr>
              <a:t>applicationDidEnterBackground</a:t>
            </a:r>
            <a:r>
              <a:rPr lang="en-IN" dirty="0" smtClean="0">
                <a:hlinkClick r:id="rId2"/>
              </a:rPr>
              <a:t>:</a:t>
            </a:r>
            <a:r>
              <a:rPr lang="en-IN" dirty="0" smtClean="0"/>
              <a:t>—Lets you know that your app is now running in the background and may be suspended at any time.</a:t>
            </a:r>
          </a:p>
          <a:p>
            <a:pPr>
              <a:buFont typeface="Arial" pitchFamily="34" charset="0"/>
              <a:buChar char="•"/>
            </a:pPr>
            <a:r>
              <a:rPr lang="en-IN" dirty="0" err="1" smtClean="0">
                <a:hlinkClick r:id="rId2"/>
              </a:rPr>
              <a:t>applicationWillEnterForeground</a:t>
            </a:r>
            <a:r>
              <a:rPr lang="en-IN" dirty="0" smtClean="0">
                <a:hlinkClick r:id="rId2"/>
              </a:rPr>
              <a:t>:</a:t>
            </a:r>
            <a:r>
              <a:rPr lang="en-IN" dirty="0" smtClean="0"/>
              <a:t>—Lets you know that your app is moving out of the background and back into the foreground, but that it is not yet active. </a:t>
            </a:r>
          </a:p>
          <a:p>
            <a:pPr>
              <a:buFont typeface="Arial" pitchFamily="34" charset="0"/>
              <a:buChar char="•"/>
            </a:pPr>
            <a:r>
              <a:rPr lang="en-IN" dirty="0" err="1" smtClean="0">
                <a:hlinkClick r:id="rId2"/>
              </a:rPr>
              <a:t>applicationWillTerminate</a:t>
            </a:r>
            <a:r>
              <a:rPr lang="en-IN" dirty="0" smtClean="0">
                <a:hlinkClick r:id="rId2"/>
              </a:rPr>
              <a:t>:</a:t>
            </a:r>
            <a:r>
              <a:rPr lang="en-IN" dirty="0" smtClean="0"/>
              <a:t>—Lets you know that your app is being terminated. This method is not called if your app is suspended. </a:t>
            </a:r>
          </a:p>
          <a:p>
            <a:pPr>
              <a:buFont typeface="Arial" pitchFamily="34" charset="0"/>
              <a:buChar char="•"/>
            </a:pPr>
            <a:endParaRPr lang="en-IN"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00_SIS_Courseware\iPhone\iPhone-Images\UIApplicationLife Cycle-02.png"/>
          <p:cNvPicPr>
            <a:picLocks noChangeAspect="1" noChangeArrowheads="1"/>
          </p:cNvPicPr>
          <p:nvPr/>
        </p:nvPicPr>
        <p:blipFill>
          <a:blip r:embed="rId2" cstate="print"/>
          <a:srcRect/>
          <a:stretch>
            <a:fillRect/>
          </a:stretch>
        </p:blipFill>
        <p:spPr bwMode="auto">
          <a:xfrm>
            <a:off x="1259632" y="44624"/>
            <a:ext cx="5688632" cy="654806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3600" dirty="0" err="1" smtClean="0"/>
              <a:t>UIViewController</a:t>
            </a:r>
            <a:endParaRPr lang="en-IN" dirty="0"/>
          </a:p>
        </p:txBody>
      </p:sp>
      <p:sp>
        <p:nvSpPr>
          <p:cNvPr id="3" name="Content Placeholder 2"/>
          <p:cNvSpPr>
            <a:spLocks noGrp="1"/>
          </p:cNvSpPr>
          <p:nvPr>
            <p:ph idx="1"/>
          </p:nvPr>
        </p:nvSpPr>
        <p:spPr>
          <a:xfrm>
            <a:off x="457200" y="1124744"/>
            <a:ext cx="8229600" cy="5001419"/>
          </a:xfrm>
        </p:spPr>
        <p:txBody>
          <a:bodyPr/>
          <a:lstStyle/>
          <a:p>
            <a:r>
              <a:rPr lang="en-US" sz="2200" dirty="0" err="1" smtClean="0"/>
              <a:t>NSObject</a:t>
            </a:r>
            <a:r>
              <a:rPr lang="en-US" sz="2200" dirty="0" smtClean="0"/>
              <a:t>-&gt;</a:t>
            </a:r>
            <a:r>
              <a:rPr lang="en-US" sz="2200" dirty="0" err="1" smtClean="0"/>
              <a:t>UIResponder</a:t>
            </a:r>
            <a:r>
              <a:rPr lang="en-US" sz="2200" dirty="0" smtClean="0"/>
              <a:t>-&gt;</a:t>
            </a:r>
            <a:r>
              <a:rPr lang="en-US" sz="2200" dirty="0" err="1" smtClean="0"/>
              <a:t>UIViewController</a:t>
            </a:r>
            <a:endParaRPr lang="en-IN" sz="2200" dirty="0" smtClean="0"/>
          </a:p>
          <a:p>
            <a:r>
              <a:rPr lang="en-IN" sz="2200" dirty="0" smtClean="0"/>
              <a:t>The </a:t>
            </a:r>
            <a:r>
              <a:rPr lang="en-IN" sz="2200" dirty="0" err="1" smtClean="0"/>
              <a:t>UIViewController</a:t>
            </a:r>
            <a:r>
              <a:rPr lang="en-IN" sz="2200" dirty="0" smtClean="0"/>
              <a:t> class provides the fundamental view-management model for all </a:t>
            </a:r>
            <a:r>
              <a:rPr lang="en-IN" sz="2200" dirty="0" err="1" smtClean="0"/>
              <a:t>iOS</a:t>
            </a:r>
            <a:r>
              <a:rPr lang="en-IN" sz="2200" dirty="0" smtClean="0"/>
              <a:t> apps</a:t>
            </a:r>
          </a:p>
          <a:p>
            <a:r>
              <a:rPr lang="en-IN" sz="2200" dirty="0" smtClean="0"/>
              <a:t>A view controller manages a set of views that make up a portion of your app’s user interface</a:t>
            </a:r>
          </a:p>
          <a:p>
            <a:r>
              <a:rPr lang="en-IN" sz="2200" dirty="0" smtClean="0"/>
              <a:t>A view controller is usually owned by a window or another view controller.</a:t>
            </a:r>
          </a:p>
          <a:p>
            <a:r>
              <a:rPr lang="en-IN" sz="2200" dirty="0" smtClean="0"/>
              <a:t>If a view controller is owned by a window object, it acts as the window’s root view controller. The view controller’s root view is added as a </a:t>
            </a:r>
            <a:r>
              <a:rPr lang="en-IN" sz="2200" dirty="0" err="1" smtClean="0"/>
              <a:t>subview</a:t>
            </a:r>
            <a:r>
              <a:rPr lang="en-IN" sz="2200" dirty="0" smtClean="0"/>
              <a:t> of the window and resized to fill the window. </a:t>
            </a:r>
          </a:p>
          <a:p>
            <a:r>
              <a:rPr lang="en-IN" sz="2200" dirty="0" smtClean="0"/>
              <a:t>If the view controller is owned by another view controller, then the parent view controller determines when and how the child view controller’s contents are displayed.</a:t>
            </a:r>
            <a:endParaRPr lang="en-IN" sz="22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3600" dirty="0" err="1" smtClean="0"/>
              <a:t>UIViewController</a:t>
            </a:r>
            <a:endParaRPr lang="en-IN" dirty="0"/>
          </a:p>
        </p:txBody>
      </p:sp>
      <p:sp>
        <p:nvSpPr>
          <p:cNvPr id="3" name="Content Placeholder 2"/>
          <p:cNvSpPr>
            <a:spLocks noGrp="1"/>
          </p:cNvSpPr>
          <p:nvPr>
            <p:ph idx="1"/>
          </p:nvPr>
        </p:nvSpPr>
        <p:spPr>
          <a:xfrm>
            <a:off x="457200" y="1124744"/>
            <a:ext cx="8229600" cy="5001419"/>
          </a:xfrm>
        </p:spPr>
        <p:txBody>
          <a:bodyPr/>
          <a:lstStyle/>
          <a:p>
            <a:r>
              <a:rPr lang="en-US" sz="2200" dirty="0" err="1" smtClean="0"/>
              <a:t>NSObject</a:t>
            </a:r>
            <a:r>
              <a:rPr lang="en-US" sz="2200" dirty="0" smtClean="0"/>
              <a:t>-&gt;</a:t>
            </a:r>
            <a:r>
              <a:rPr lang="en-US" sz="2200" dirty="0" err="1" smtClean="0"/>
              <a:t>UIResponder</a:t>
            </a:r>
            <a:r>
              <a:rPr lang="en-US" sz="2200" dirty="0" smtClean="0"/>
              <a:t>-&gt;</a:t>
            </a:r>
            <a:r>
              <a:rPr lang="en-US" sz="2200" dirty="0" err="1" smtClean="0"/>
              <a:t>UIViewController</a:t>
            </a:r>
            <a:endParaRPr lang="en-IN" sz="2200" dirty="0" smtClean="0"/>
          </a:p>
          <a:p>
            <a:r>
              <a:rPr lang="en-IN" sz="2200" dirty="0" smtClean="0"/>
              <a:t>The </a:t>
            </a:r>
            <a:r>
              <a:rPr lang="en-IN" sz="2200" dirty="0" err="1" smtClean="0"/>
              <a:t>UIViewController</a:t>
            </a:r>
            <a:r>
              <a:rPr lang="en-IN" sz="2200" dirty="0" smtClean="0"/>
              <a:t> class provides the fundamental view-management model for all </a:t>
            </a:r>
            <a:r>
              <a:rPr lang="en-IN" sz="2200" dirty="0" err="1" smtClean="0"/>
              <a:t>iOS</a:t>
            </a:r>
            <a:r>
              <a:rPr lang="en-IN" sz="2200" dirty="0" smtClean="0"/>
              <a:t> apps</a:t>
            </a:r>
          </a:p>
          <a:p>
            <a:r>
              <a:rPr lang="en-IN" sz="2200" dirty="0" smtClean="0"/>
              <a:t>A view controller manages a set of views that make up a portion of your app’s user interface</a:t>
            </a:r>
          </a:p>
          <a:p>
            <a:r>
              <a:rPr lang="en-IN" sz="2200" dirty="0" smtClean="0"/>
              <a:t>A view controller is usually owned by a window or another view controller.</a:t>
            </a:r>
          </a:p>
          <a:p>
            <a:r>
              <a:rPr lang="en-IN" sz="2200" dirty="0" smtClean="0"/>
              <a:t>If a view controller is owned by a window object, it acts as the window’s root view controller. The view controller’s root view is added as a </a:t>
            </a:r>
            <a:r>
              <a:rPr lang="en-IN" sz="2200" dirty="0" err="1" smtClean="0"/>
              <a:t>subview</a:t>
            </a:r>
            <a:r>
              <a:rPr lang="en-IN" sz="2200" dirty="0" smtClean="0"/>
              <a:t> of the window and resized to fill the window. </a:t>
            </a:r>
          </a:p>
          <a:p>
            <a:r>
              <a:rPr lang="en-IN" sz="2200" dirty="0" smtClean="0"/>
              <a:t>If the view controller is owned by another view controller, then the parent view controller determines when and how the child view controller’s contents are displayed.</a:t>
            </a:r>
            <a:endParaRPr lang="en-IN" sz="22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lstStyle/>
          <a:p>
            <a:r>
              <a:rPr lang="en-US" sz="3600" dirty="0" err="1" smtClean="0"/>
              <a:t>UIViewController</a:t>
            </a:r>
            <a:endParaRPr lang="en-IN" dirty="0"/>
          </a:p>
        </p:txBody>
      </p:sp>
      <p:pic>
        <p:nvPicPr>
          <p:cNvPr id="1026" name="Picture 2" descr="C:\00_SIS_Courseware\iPhone\iPhone-Images\ViewLifeCycle-01.jpg"/>
          <p:cNvPicPr>
            <a:picLocks noChangeAspect="1" noChangeArrowheads="1"/>
          </p:cNvPicPr>
          <p:nvPr/>
        </p:nvPicPr>
        <p:blipFill>
          <a:blip r:embed="rId2" cstate="print"/>
          <a:srcRect/>
          <a:stretch>
            <a:fillRect/>
          </a:stretch>
        </p:blipFill>
        <p:spPr bwMode="auto">
          <a:xfrm>
            <a:off x="2205507" y="908720"/>
            <a:ext cx="4526733" cy="559504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lstStyle/>
          <a:p>
            <a:r>
              <a:rPr lang="en-US" sz="3600" dirty="0" err="1" smtClean="0"/>
              <a:t>UIViewController</a:t>
            </a:r>
            <a:endParaRPr lang="en-IN" dirty="0"/>
          </a:p>
        </p:txBody>
      </p:sp>
      <p:pic>
        <p:nvPicPr>
          <p:cNvPr id="2050" name="Picture 2" descr="C:\00_SIS_Courseware\iPhone\iPhone-Images\ViewLifeCycle-02.jpg"/>
          <p:cNvPicPr>
            <a:picLocks noChangeAspect="1" noChangeArrowheads="1"/>
          </p:cNvPicPr>
          <p:nvPr/>
        </p:nvPicPr>
        <p:blipFill>
          <a:blip r:embed="rId2" cstate="print"/>
          <a:srcRect/>
          <a:stretch>
            <a:fillRect/>
          </a:stretch>
        </p:blipFill>
        <p:spPr bwMode="auto">
          <a:xfrm>
            <a:off x="611560" y="1028699"/>
            <a:ext cx="7632848" cy="544076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err="1" smtClean="0"/>
              <a:t>Main.Storyboard</a:t>
            </a:r>
            <a:endParaRPr lang="en-US" dirty="0"/>
          </a:p>
        </p:txBody>
      </p:sp>
      <p:sp>
        <p:nvSpPr>
          <p:cNvPr id="3" name="Content Placeholder 2"/>
          <p:cNvSpPr>
            <a:spLocks noGrp="1"/>
          </p:cNvSpPr>
          <p:nvPr>
            <p:ph idx="1"/>
          </p:nvPr>
        </p:nvSpPr>
        <p:spPr>
          <a:xfrm>
            <a:off x="457200" y="1196752"/>
            <a:ext cx="8229600" cy="5112568"/>
          </a:xfrm>
        </p:spPr>
        <p:txBody>
          <a:bodyPr/>
          <a:lstStyle/>
          <a:p>
            <a:r>
              <a:rPr lang="en-US" dirty="0" smtClean="0"/>
              <a:t>A storyboard is a visual representation of the user interface of an </a:t>
            </a:r>
            <a:r>
              <a:rPr lang="en-US" dirty="0" err="1" smtClean="0"/>
              <a:t>iOS</a:t>
            </a:r>
            <a:r>
              <a:rPr lang="en-US" dirty="0" smtClean="0"/>
              <a:t> application, showing screens of content and the connections between those screens</a:t>
            </a:r>
          </a:p>
          <a:p>
            <a:r>
              <a:rPr lang="en-US" dirty="0" smtClean="0"/>
              <a:t>A storyboard is composed of a sequence of scenes, each of which represents a view controller and its views</a:t>
            </a:r>
          </a:p>
          <a:p>
            <a:r>
              <a:rPr lang="en-US" dirty="0" smtClean="0"/>
              <a:t>Each scene has at least a View Controller object, a First Responder object and an Exit Item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Storyboard</a:t>
            </a:r>
            <a:endParaRPr lang="en-US"/>
          </a:p>
        </p:txBody>
      </p:sp>
      <p:pic>
        <p:nvPicPr>
          <p:cNvPr id="6" name="Picture 5"/>
          <p:cNvPicPr>
            <a:picLocks noChangeAspect="1"/>
          </p:cNvPicPr>
          <p:nvPr/>
        </p:nvPicPr>
        <p:blipFill>
          <a:blip r:embed="rId3"/>
          <a:stretch>
            <a:fillRect/>
          </a:stretch>
        </p:blipFill>
        <p:spPr>
          <a:xfrm>
            <a:off x="136527" y="1124744"/>
            <a:ext cx="8827961" cy="4022824"/>
          </a:xfrm>
          <a:prstGeom prst="rect">
            <a:avLst/>
          </a:prstGeom>
          <a:ln>
            <a:solidFill>
              <a:schemeClr val="tx1">
                <a:alpha val="99000"/>
              </a:schemeClr>
            </a:solidFill>
          </a:ln>
        </p:spPr>
      </p:pic>
      <p:sp>
        <p:nvSpPr>
          <p:cNvPr id="7" name="TextBox 6"/>
          <p:cNvSpPr txBox="1"/>
          <p:nvPr/>
        </p:nvSpPr>
        <p:spPr>
          <a:xfrm>
            <a:off x="539552" y="5291916"/>
            <a:ext cx="936104" cy="369332"/>
          </a:xfrm>
          <a:prstGeom prst="rect">
            <a:avLst/>
          </a:prstGeom>
          <a:noFill/>
        </p:spPr>
        <p:txBody>
          <a:bodyPr wrap="square" rtlCol="0">
            <a:spAutoFit/>
          </a:bodyPr>
          <a:lstStyle/>
          <a:p>
            <a:pPr algn="ctr"/>
            <a:r>
              <a:rPr lang="en-US" dirty="0" smtClean="0"/>
              <a:t>Dock</a:t>
            </a:r>
            <a:endParaRPr lang="en-US" dirty="0"/>
          </a:p>
        </p:txBody>
      </p:sp>
      <p:sp>
        <p:nvSpPr>
          <p:cNvPr id="8" name="TextBox 7"/>
          <p:cNvSpPr txBox="1"/>
          <p:nvPr/>
        </p:nvSpPr>
        <p:spPr>
          <a:xfrm>
            <a:off x="2987824" y="5373216"/>
            <a:ext cx="2448272" cy="369332"/>
          </a:xfrm>
          <a:prstGeom prst="rect">
            <a:avLst/>
          </a:prstGeom>
          <a:noFill/>
        </p:spPr>
        <p:txBody>
          <a:bodyPr wrap="square" rtlCol="0">
            <a:spAutoFit/>
          </a:bodyPr>
          <a:lstStyle/>
          <a:p>
            <a:pPr algn="ctr"/>
            <a:r>
              <a:rPr lang="en-US" dirty="0" smtClean="0"/>
              <a:t>Canvas</a:t>
            </a:r>
            <a:endParaRPr lang="en-US" dirty="0"/>
          </a:p>
        </p:txBody>
      </p:sp>
      <p:sp>
        <p:nvSpPr>
          <p:cNvPr id="9" name="TextBox 8"/>
          <p:cNvSpPr txBox="1"/>
          <p:nvPr/>
        </p:nvSpPr>
        <p:spPr>
          <a:xfrm>
            <a:off x="6156176" y="5373216"/>
            <a:ext cx="2664296" cy="369332"/>
          </a:xfrm>
          <a:prstGeom prst="rect">
            <a:avLst/>
          </a:prstGeom>
          <a:noFill/>
        </p:spPr>
        <p:txBody>
          <a:bodyPr wrap="square" rtlCol="0">
            <a:spAutoFit/>
          </a:bodyPr>
          <a:lstStyle/>
          <a:p>
            <a:pPr algn="ctr"/>
            <a:r>
              <a:rPr lang="en-US" dirty="0" smtClean="0"/>
              <a:t>Inspector </a:t>
            </a:r>
            <a:endParaRPr lang="en-US" dirty="0"/>
          </a:p>
        </p:txBody>
      </p:sp>
      <p:sp>
        <p:nvSpPr>
          <p:cNvPr id="10" name="TextBox 9"/>
          <p:cNvSpPr txBox="1"/>
          <p:nvPr/>
        </p:nvSpPr>
        <p:spPr>
          <a:xfrm>
            <a:off x="6084168" y="5879013"/>
            <a:ext cx="2880320" cy="646331"/>
          </a:xfrm>
          <a:prstGeom prst="rect">
            <a:avLst/>
          </a:prstGeom>
          <a:noFill/>
        </p:spPr>
        <p:txBody>
          <a:bodyPr wrap="square" rtlCol="0">
            <a:spAutoFit/>
          </a:bodyPr>
          <a:lstStyle/>
          <a:p>
            <a:r>
              <a:rPr lang="en-US" sz="1200" dirty="0" smtClean="0"/>
              <a:t>File Inspector                Help Inspector</a:t>
            </a:r>
          </a:p>
          <a:p>
            <a:r>
              <a:rPr lang="en-US" sz="1200" dirty="0" smtClean="0"/>
              <a:t>Identity Inspector        Attribute Inspector</a:t>
            </a:r>
          </a:p>
          <a:p>
            <a:r>
              <a:rPr lang="en-US" sz="1200" dirty="0" smtClean="0"/>
              <a:t>Size Inspector               Connection Inspector</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dirty="0" smtClean="0"/>
              <a:t>Storyboard Scene</a:t>
            </a:r>
            <a:endParaRPr lang="en-US" dirty="0"/>
          </a:p>
        </p:txBody>
      </p:sp>
      <p:sp>
        <p:nvSpPr>
          <p:cNvPr id="3" name="Content Placeholder 2"/>
          <p:cNvSpPr>
            <a:spLocks noGrp="1"/>
          </p:cNvSpPr>
          <p:nvPr>
            <p:ph idx="1"/>
          </p:nvPr>
        </p:nvSpPr>
        <p:spPr>
          <a:xfrm>
            <a:off x="457200" y="1124744"/>
            <a:ext cx="8382000" cy="5184576"/>
          </a:xfrm>
        </p:spPr>
        <p:txBody>
          <a:bodyPr/>
          <a:lstStyle/>
          <a:p>
            <a:r>
              <a:rPr lang="en-US" sz="2800" dirty="0" smtClean="0"/>
              <a:t>View Controller</a:t>
            </a:r>
          </a:p>
          <a:p>
            <a:pPr lvl="1"/>
            <a:r>
              <a:rPr lang="en-US" sz="2400" dirty="0" smtClean="0"/>
              <a:t>It consist of the view that contains the screen</a:t>
            </a:r>
          </a:p>
          <a:p>
            <a:pPr lvl="1"/>
            <a:r>
              <a:rPr lang="en-US" sz="2400" dirty="0" smtClean="0"/>
              <a:t>The arrow pointing at the view controller from left indicates that it is initial view controller</a:t>
            </a:r>
          </a:p>
          <a:p>
            <a:r>
              <a:rPr lang="en-US" sz="2800" dirty="0" smtClean="0"/>
              <a:t>First Responder</a:t>
            </a:r>
          </a:p>
          <a:p>
            <a:pPr lvl="1"/>
            <a:r>
              <a:rPr lang="en-US" sz="2400" dirty="0" smtClean="0"/>
              <a:t>It is first in line for receiving many kinds of app events</a:t>
            </a:r>
          </a:p>
          <a:p>
            <a:pPr lvl="1"/>
            <a:r>
              <a:rPr lang="en-US" sz="2400" dirty="0" smtClean="0"/>
              <a:t>It receives key events, motion events, and action messages, among others</a:t>
            </a:r>
          </a:p>
          <a:p>
            <a:r>
              <a:rPr lang="en-US" sz="2800" dirty="0" smtClean="0"/>
              <a:t>Exit</a:t>
            </a:r>
          </a:p>
          <a:p>
            <a:pPr lvl="1"/>
            <a:r>
              <a:rPr lang="en-US" sz="2400" dirty="0" smtClean="0"/>
              <a:t>Unwind the scene and return back</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smtClean="0"/>
              <a:t>Files: Anatomy</a:t>
            </a:r>
            <a:endParaRPr lang="en-US" dirty="0"/>
          </a:p>
        </p:txBody>
      </p:sp>
      <p:sp>
        <p:nvSpPr>
          <p:cNvPr id="3" name="Content Placeholder 2"/>
          <p:cNvSpPr>
            <a:spLocks noGrp="1"/>
          </p:cNvSpPr>
          <p:nvPr>
            <p:ph idx="1"/>
          </p:nvPr>
        </p:nvSpPr>
        <p:spPr/>
        <p:txBody>
          <a:bodyPr/>
          <a:lstStyle/>
          <a:p>
            <a:r>
              <a:rPr lang="en-US" dirty="0" err="1" smtClean="0"/>
              <a:t>Assets.xcassets</a:t>
            </a:r>
            <a:r>
              <a:rPr lang="en-US" dirty="0" smtClean="0"/>
              <a:t>: The assets catalog contains list of image sets. Each image set contains all version of an image that are necessary to support various devices and scale factors</a:t>
            </a:r>
          </a:p>
          <a:p>
            <a:r>
              <a:rPr lang="en-US" dirty="0" err="1" smtClean="0"/>
              <a:t>Info.plist</a:t>
            </a:r>
            <a:r>
              <a:rPr lang="en-US" dirty="0" smtClean="0"/>
              <a:t>: This file contains the setting for app</a:t>
            </a:r>
          </a:p>
          <a:p>
            <a:r>
              <a:rPr lang="en-US" dirty="0" smtClean="0"/>
              <a:t>Product/.app file: This is executable file for the app</a:t>
            </a:r>
            <a:endParaRPr lang="en-US" dirty="0"/>
          </a:p>
        </p:txBody>
      </p:sp>
    </p:spTree>
    <p:extLst>
      <p:ext uri="{BB962C8B-B14F-4D97-AF65-F5344CB8AC3E}">
        <p14:creationId xmlns:p14="http://schemas.microsoft.com/office/powerpoint/2010/main" val="321461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IN" sz="2800" dirty="0" smtClean="0"/>
              <a:t>Open </a:t>
            </a:r>
            <a:r>
              <a:rPr lang="en-IN" sz="2800" dirty="0" err="1" smtClean="0"/>
              <a:t>Xcode</a:t>
            </a:r>
            <a:r>
              <a:rPr lang="en-IN" sz="2800" dirty="0" smtClean="0"/>
              <a:t> from the /Applications directory</a:t>
            </a:r>
            <a:endParaRPr lang="en-IN" dirty="0"/>
          </a:p>
        </p:txBody>
      </p:sp>
      <p:sp>
        <p:nvSpPr>
          <p:cNvPr id="3" name="Content Placeholder 2"/>
          <p:cNvSpPr>
            <a:spLocks noGrp="1"/>
          </p:cNvSpPr>
          <p:nvPr>
            <p:ph idx="1"/>
          </p:nvPr>
        </p:nvSpPr>
        <p:spPr>
          <a:xfrm>
            <a:off x="518864" y="1052736"/>
            <a:ext cx="8229600" cy="676671"/>
          </a:xfrm>
        </p:spPr>
        <p:txBody>
          <a:bodyPr/>
          <a:lstStyle/>
          <a:p>
            <a:r>
              <a:rPr lang="en-IN" dirty="0" smtClean="0"/>
              <a:t>The </a:t>
            </a:r>
            <a:r>
              <a:rPr lang="en-IN" dirty="0" err="1" smtClean="0"/>
              <a:t>Xcode</a:t>
            </a:r>
            <a:r>
              <a:rPr lang="en-IN" dirty="0" smtClean="0"/>
              <a:t> welcome window appears. </a:t>
            </a:r>
          </a:p>
          <a:p>
            <a:endParaRPr lang="en-IN" dirty="0"/>
          </a:p>
        </p:txBody>
      </p:sp>
      <p:pic>
        <p:nvPicPr>
          <p:cNvPr id="1026" name="Picture 2" descr="image: ../Art/welcome_to_xcode_window_2x.png"/>
          <p:cNvPicPr>
            <a:picLocks noChangeAspect="1" noChangeArrowheads="1"/>
          </p:cNvPicPr>
          <p:nvPr/>
        </p:nvPicPr>
        <p:blipFill>
          <a:blip r:embed="rId2" cstate="print"/>
          <a:srcRect/>
          <a:stretch>
            <a:fillRect/>
          </a:stretch>
        </p:blipFill>
        <p:spPr bwMode="auto">
          <a:xfrm>
            <a:off x="755576" y="1772816"/>
            <a:ext cx="7560840" cy="45921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Outlet</a:t>
            </a:r>
            <a:endParaRPr lang="en-US"/>
          </a:p>
        </p:txBody>
      </p:sp>
      <p:sp>
        <p:nvSpPr>
          <p:cNvPr id="3" name="Content Placeholder 2"/>
          <p:cNvSpPr>
            <a:spLocks noGrp="1"/>
          </p:cNvSpPr>
          <p:nvPr>
            <p:ph idx="1"/>
          </p:nvPr>
        </p:nvSpPr>
        <p:spPr>
          <a:xfrm>
            <a:off x="457200" y="1124744"/>
            <a:ext cx="8229600" cy="4953000"/>
          </a:xfrm>
        </p:spPr>
        <p:txBody>
          <a:bodyPr/>
          <a:lstStyle/>
          <a:p>
            <a:r>
              <a:rPr lang="en-US" dirty="0" smtClean="0"/>
              <a:t>An outlet provide a way to reference storyboard objects in view controller source files.</a:t>
            </a:r>
          </a:p>
          <a:p>
            <a:r>
              <a:rPr lang="en-US" dirty="0" smtClean="0"/>
              <a:t>It is a property that is annotated with the symbol </a:t>
            </a:r>
            <a:r>
              <a:rPr lang="en-US" b="1" dirty="0" err="1" smtClean="0"/>
              <a:t>IBOutlet</a:t>
            </a:r>
            <a:endParaRPr lang="en-US" b="1" dirty="0" smtClean="0"/>
          </a:p>
          <a:p>
            <a:r>
              <a:rPr lang="en-US" dirty="0" smtClean="0"/>
              <a:t>To create an outlet, Control-drag from a particular object to a view controller file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Creating and Connecting an Outlet</a:t>
            </a:r>
            <a:endParaRPr lang="en-US" sz="4000"/>
          </a:p>
        </p:txBody>
      </p:sp>
      <p:sp>
        <p:nvSpPr>
          <p:cNvPr id="3" name="Content Placeholder 2"/>
          <p:cNvSpPr>
            <a:spLocks noGrp="1"/>
          </p:cNvSpPr>
          <p:nvPr>
            <p:ph idx="1"/>
          </p:nvPr>
        </p:nvSpPr>
        <p:spPr>
          <a:xfrm>
            <a:off x="457200" y="1556792"/>
            <a:ext cx="8229600" cy="4525963"/>
          </a:xfrm>
        </p:spPr>
        <p:txBody>
          <a:bodyPr/>
          <a:lstStyle/>
          <a:p>
            <a:r>
              <a:rPr lang="en-US" dirty="0"/>
              <a:t>Steps</a:t>
            </a:r>
          </a:p>
          <a:p>
            <a:pPr lvl="1"/>
            <a:r>
              <a:rPr lang="en-US" dirty="0" smtClean="0"/>
              <a:t>With a storyboard open, choose View &gt; Assistant Editor &gt; Show Assistant Editor</a:t>
            </a:r>
          </a:p>
          <a:p>
            <a:pPr lvl="1"/>
            <a:r>
              <a:rPr lang="en-US" dirty="0" smtClean="0"/>
              <a:t>The implementation file(*.h) that corresponds to the storyboard opens in the assistant editor</a:t>
            </a:r>
          </a:p>
          <a:p>
            <a:pPr lvl="1"/>
            <a:r>
              <a:rPr lang="en-US" dirty="0" smtClean="0"/>
              <a:t>Control-drag from the object in storyboard to the header file in the assistant editor</a:t>
            </a:r>
          </a:p>
          <a:p>
            <a:pPr lvl="1"/>
            <a:r>
              <a:rPr lang="en-US" dirty="0" err="1" smtClean="0"/>
              <a:t>Xcode</a:t>
            </a:r>
            <a:r>
              <a:rPr lang="en-US" dirty="0" smtClean="0"/>
              <a:t> indicates where the new outlet is valid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rface_builder_create_outlet_1_2x.png"/>
          <p:cNvPicPr>
            <a:picLocks noChangeAspect="1"/>
          </p:cNvPicPr>
          <p:nvPr/>
        </p:nvPicPr>
        <p:blipFill>
          <a:blip r:embed="rId3" cstate="print"/>
          <a:stretch>
            <a:fillRect/>
          </a:stretch>
        </p:blipFill>
        <p:spPr>
          <a:xfrm>
            <a:off x="457200" y="1676400"/>
            <a:ext cx="7848600" cy="4953000"/>
          </a:xfrm>
          <a:prstGeom prst="rect">
            <a:avLst/>
          </a:prstGeom>
        </p:spPr>
      </p:pic>
      <p:sp>
        <p:nvSpPr>
          <p:cNvPr id="5" name="Title 4"/>
          <p:cNvSpPr>
            <a:spLocks noGrp="1"/>
          </p:cNvSpPr>
          <p:nvPr>
            <p:ph type="title"/>
          </p:nvPr>
        </p:nvSpPr>
        <p:spPr>
          <a:xfrm>
            <a:off x="0" y="274638"/>
            <a:ext cx="8229600" cy="1143000"/>
          </a:xfrm>
        </p:spPr>
        <p:txBody>
          <a:bodyPr/>
          <a:lstStyle/>
          <a:p>
            <a:r>
              <a:rPr lang="en-US" smtClean="0"/>
              <a:t>Creating and Connecting an Outlet…</a:t>
            </a: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Creating and Connecting an Outlet…</a:t>
            </a:r>
            <a:endParaRPr lang="en-US"/>
          </a:p>
        </p:txBody>
      </p:sp>
      <p:sp>
        <p:nvSpPr>
          <p:cNvPr id="3" name="Content Placeholder 2"/>
          <p:cNvSpPr>
            <a:spLocks noGrp="1"/>
          </p:cNvSpPr>
          <p:nvPr>
            <p:ph idx="1"/>
          </p:nvPr>
        </p:nvSpPr>
        <p:spPr>
          <a:xfrm>
            <a:off x="457200" y="1798637"/>
            <a:ext cx="8229600" cy="4525963"/>
          </a:xfrm>
        </p:spPr>
        <p:txBody>
          <a:bodyPr/>
          <a:lstStyle/>
          <a:p>
            <a:pPr lvl="1"/>
            <a:r>
              <a:rPr lang="en-US" smtClean="0"/>
              <a:t>Release the Control-drag</a:t>
            </a:r>
          </a:p>
          <a:p>
            <a:pPr lvl="1"/>
            <a:r>
              <a:rPr lang="en-US" smtClean="0"/>
              <a:t>The assistant editor displays a Connection menu</a:t>
            </a:r>
          </a:p>
          <a:p>
            <a:pPr lvl="1"/>
            <a:r>
              <a:rPr lang="en-US" smtClean="0"/>
              <a:t>Choose Outlet from the Connection menu</a:t>
            </a:r>
          </a:p>
          <a:p>
            <a:pPr lvl="1"/>
            <a:r>
              <a:rPr lang="en-US" smtClean="0"/>
              <a:t>Type the name of the new outlet and click Connect</a:t>
            </a:r>
            <a:endParaRPr lang="en-US"/>
          </a:p>
        </p:txBody>
      </p:sp>
      <p:pic>
        <p:nvPicPr>
          <p:cNvPr id="5" name="Picture 4" descr="interface_builder_create_outlet_2_2x.png"/>
          <p:cNvPicPr>
            <a:picLocks noChangeAspect="1"/>
          </p:cNvPicPr>
          <p:nvPr/>
        </p:nvPicPr>
        <p:blipFill>
          <a:blip r:embed="rId3" cstate="print"/>
          <a:stretch>
            <a:fillRect/>
          </a:stretch>
        </p:blipFill>
        <p:spPr>
          <a:xfrm>
            <a:off x="3124200" y="4572000"/>
            <a:ext cx="4171950" cy="2209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Action</a:t>
            </a:r>
            <a:endParaRPr lang="en-US"/>
          </a:p>
        </p:txBody>
      </p:sp>
      <p:sp>
        <p:nvSpPr>
          <p:cNvPr id="3" name="Content Placeholder 2"/>
          <p:cNvSpPr>
            <a:spLocks noGrp="1"/>
          </p:cNvSpPr>
          <p:nvPr>
            <p:ph idx="1"/>
          </p:nvPr>
        </p:nvSpPr>
        <p:spPr/>
        <p:txBody>
          <a:bodyPr/>
          <a:lstStyle/>
          <a:p>
            <a:r>
              <a:rPr lang="en-US"/>
              <a:t>An action is some event that happens</a:t>
            </a:r>
          </a:p>
        </p:txBody>
      </p:sp>
      <p:pic>
        <p:nvPicPr>
          <p:cNvPr id="4" name="Picture 3" descr="Untitled.png"/>
          <p:cNvPicPr>
            <a:picLocks noChangeAspect="1"/>
          </p:cNvPicPr>
          <p:nvPr/>
        </p:nvPicPr>
        <p:blipFill>
          <a:blip r:embed="rId3" cstate="print"/>
          <a:stretch>
            <a:fillRect/>
          </a:stretch>
        </p:blipFill>
        <p:spPr>
          <a:xfrm>
            <a:off x="762000" y="2286000"/>
            <a:ext cx="6629400" cy="4267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1143000"/>
          </a:xfrm>
        </p:spPr>
        <p:txBody>
          <a:bodyPr/>
          <a:lstStyle/>
          <a:p>
            <a:r>
              <a:rPr lang="en-US" smtClean="0"/>
              <a:t>Creating and Connecting an Action</a:t>
            </a:r>
            <a:endParaRPr lang="en-US"/>
          </a:p>
        </p:txBody>
      </p:sp>
      <p:sp>
        <p:nvSpPr>
          <p:cNvPr id="5" name="Content Placeholder 4"/>
          <p:cNvSpPr>
            <a:spLocks noGrp="1"/>
          </p:cNvSpPr>
          <p:nvPr>
            <p:ph idx="1"/>
          </p:nvPr>
        </p:nvSpPr>
        <p:spPr/>
        <p:txBody>
          <a:bodyPr/>
          <a:lstStyle/>
          <a:p>
            <a:r>
              <a:rPr lang="en-US"/>
              <a:t>Same above steps change the connection type</a:t>
            </a:r>
          </a:p>
        </p:txBody>
      </p:sp>
      <p:pic>
        <p:nvPicPr>
          <p:cNvPr id="7" name="Picture 6" descr="name_the_action_method_2x.png"/>
          <p:cNvPicPr>
            <a:picLocks noChangeAspect="1"/>
          </p:cNvPicPr>
          <p:nvPr/>
        </p:nvPicPr>
        <p:blipFill>
          <a:blip r:embed="rId3" cstate="print"/>
          <a:stretch>
            <a:fillRect/>
          </a:stretch>
        </p:blipFill>
        <p:spPr>
          <a:xfrm>
            <a:off x="1143000" y="3213100"/>
            <a:ext cx="6553200" cy="3340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UIButton</a:t>
            </a:r>
          </a:p>
        </p:txBody>
      </p:sp>
      <p:sp>
        <p:nvSpPr>
          <p:cNvPr id="3" name="Content Placeholder 2"/>
          <p:cNvSpPr>
            <a:spLocks noGrp="1"/>
          </p:cNvSpPr>
          <p:nvPr>
            <p:ph idx="1"/>
          </p:nvPr>
        </p:nvSpPr>
        <p:spPr/>
        <p:txBody>
          <a:bodyPr/>
          <a:lstStyle/>
          <a:p>
            <a:r>
              <a:rPr lang="en-US" smtClean="0"/>
              <a:t>Implements a button that intercepts touch events and sends an action message to a target object when it's tapped</a:t>
            </a:r>
          </a:p>
          <a:p>
            <a:r>
              <a:rPr lang="en-US" smtClean="0"/>
              <a:t> You can set the title, image, and other  appearance properties of a button</a:t>
            </a:r>
          </a:p>
          <a:p>
            <a:r>
              <a:rPr lang="en-US" smtClean="0"/>
              <a:t> In addition, you can specify a different appearance for each button state.</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UIButton…</a:t>
            </a:r>
          </a:p>
        </p:txBody>
      </p:sp>
      <p:sp>
        <p:nvSpPr>
          <p:cNvPr id="3" name="Content Placeholder 2"/>
          <p:cNvSpPr>
            <a:spLocks noGrp="1"/>
          </p:cNvSpPr>
          <p:nvPr>
            <p:ph idx="1"/>
          </p:nvPr>
        </p:nvSpPr>
        <p:spPr>
          <a:xfrm>
            <a:off x="457200" y="1600200"/>
            <a:ext cx="3581400" cy="4953000"/>
          </a:xfrm>
        </p:spPr>
        <p:txBody>
          <a:bodyPr/>
          <a:lstStyle/>
          <a:p>
            <a:r>
              <a:rPr lang="en-US"/>
              <a:t>Common action </a:t>
            </a:r>
            <a:r>
              <a:rPr lang="en-US" b="1"/>
              <a:t>Touch Up Inside</a:t>
            </a:r>
          </a:p>
          <a:p>
            <a:r>
              <a:rPr lang="en-US" b="1"/>
              <a:t> I</a:t>
            </a:r>
            <a:r>
              <a:rPr lang="en-US"/>
              <a:t>nspector window showing various properties </a:t>
            </a:r>
          </a:p>
        </p:txBody>
      </p:sp>
      <p:pic>
        <p:nvPicPr>
          <p:cNvPr id="4" name="Picture 3" descr="button.png"/>
          <p:cNvPicPr>
            <a:picLocks noChangeAspect="1"/>
          </p:cNvPicPr>
          <p:nvPr/>
        </p:nvPicPr>
        <p:blipFill>
          <a:blip r:embed="rId3" cstate="print"/>
          <a:stretch>
            <a:fillRect/>
          </a:stretch>
        </p:blipFill>
        <p:spPr>
          <a:xfrm>
            <a:off x="5257800" y="1219200"/>
            <a:ext cx="3644900" cy="563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UIButton…</a:t>
            </a:r>
          </a:p>
        </p:txBody>
      </p:sp>
      <p:sp>
        <p:nvSpPr>
          <p:cNvPr id="3" name="Content Placeholder 2"/>
          <p:cNvSpPr>
            <a:spLocks noGrp="1"/>
          </p:cNvSpPr>
          <p:nvPr>
            <p:ph idx="1"/>
          </p:nvPr>
        </p:nvSpPr>
        <p:spPr>
          <a:xfrm>
            <a:off x="457200" y="1600200"/>
            <a:ext cx="8001000" cy="4953000"/>
          </a:xfrm>
        </p:spPr>
        <p:txBody>
          <a:bodyPr/>
          <a:lstStyle/>
          <a:p>
            <a:pPr>
              <a:buNone/>
            </a:pPr>
            <a:r>
              <a:rPr lang="en-IN" sz="4000" baseline="-25000" dirty="0" smtClean="0"/>
              <a:t>A button sends the </a:t>
            </a:r>
            <a:r>
              <a:rPr lang="en-IN" sz="4000" baseline="-25000" dirty="0" err="1" smtClean="0">
                <a:hlinkClick r:id="rId3"/>
              </a:rPr>
              <a:t>UIControlEventTouchUpInside</a:t>
            </a:r>
            <a:r>
              <a:rPr lang="en-IN" sz="4000" baseline="-25000" dirty="0" smtClean="0"/>
              <a:t> event when the user taps it. You can respond to this event by performing some corresponding action in your app, such as saving information. You register the </a:t>
            </a:r>
            <a:r>
              <a:rPr lang="en-IN" sz="4000" baseline="-25000" dirty="0" smtClean="0">
                <a:hlinkClick r:id="rId4"/>
              </a:rPr>
              <a:t>target-action</a:t>
            </a:r>
            <a:r>
              <a:rPr lang="en-IN" sz="4000" baseline="-25000" dirty="0" smtClean="0"/>
              <a:t> methods for a button as shown below. </a:t>
            </a:r>
          </a:p>
          <a:p>
            <a:pPr>
              <a:buNone/>
            </a:pPr>
            <a:r>
              <a:rPr lang="en-IN" sz="4000" baseline="-25000" dirty="0" smtClean="0"/>
              <a:t>[</a:t>
            </a:r>
            <a:r>
              <a:rPr lang="en-IN" sz="4000" baseline="-25000" dirty="0" err="1" smtClean="0"/>
              <a:t>self.myButton</a:t>
            </a:r>
            <a:r>
              <a:rPr lang="en-IN" sz="4000" baseline="-25000" dirty="0" smtClean="0"/>
              <a:t> </a:t>
            </a:r>
            <a:r>
              <a:rPr lang="en-IN" sz="4000" baseline="-25000" dirty="0" err="1" smtClean="0"/>
              <a:t>addTarget:self</a:t>
            </a:r>
            <a:r>
              <a:rPr lang="en-IN" sz="4000" baseline="-25000" dirty="0" smtClean="0"/>
              <a:t> </a:t>
            </a:r>
          </a:p>
          <a:p>
            <a:pPr>
              <a:buNone/>
            </a:pPr>
            <a:r>
              <a:rPr lang="en-IN" sz="4000" baseline="-25000" dirty="0" smtClean="0"/>
              <a:t>action:@selector(</a:t>
            </a:r>
            <a:r>
              <a:rPr lang="en-IN" sz="4000" baseline="-25000" dirty="0" err="1" smtClean="0"/>
              <a:t>myAction</a:t>
            </a:r>
            <a:r>
              <a:rPr lang="en-IN" sz="4000" baseline="-25000" dirty="0" smtClean="0"/>
              <a:t>:) </a:t>
            </a:r>
          </a:p>
          <a:p>
            <a:pPr>
              <a:buNone/>
            </a:pPr>
            <a:r>
              <a:rPr lang="en-IN" sz="4000" baseline="-25000" dirty="0" err="1" smtClean="0"/>
              <a:t>forControlEvents:UIControlEventValueChanged</a:t>
            </a:r>
            <a:r>
              <a:rPr lang="en-IN" sz="4000" baseline="-25000"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dirty="0" smtClean="0"/>
              <a:t>Labels</a:t>
            </a:r>
            <a:endParaRPr lang="en-US" dirty="0"/>
          </a:p>
        </p:txBody>
      </p:sp>
      <p:sp>
        <p:nvSpPr>
          <p:cNvPr id="3" name="Content Placeholder 2"/>
          <p:cNvSpPr>
            <a:spLocks noGrp="1"/>
          </p:cNvSpPr>
          <p:nvPr>
            <p:ph idx="1"/>
          </p:nvPr>
        </p:nvSpPr>
        <p:spPr>
          <a:xfrm>
            <a:off x="457200" y="1052736"/>
            <a:ext cx="8001000" cy="5500464"/>
          </a:xfrm>
        </p:spPr>
        <p:txBody>
          <a:bodyPr/>
          <a:lstStyle/>
          <a:p>
            <a:r>
              <a:rPr lang="en-US" sz="2800" dirty="0" err="1" smtClean="0"/>
              <a:t>NSObject</a:t>
            </a:r>
            <a:r>
              <a:rPr lang="en-US" sz="2800" dirty="0" smtClean="0"/>
              <a:t>-&gt;</a:t>
            </a:r>
            <a:r>
              <a:rPr lang="en-US" sz="2800" dirty="0" err="1" smtClean="0"/>
              <a:t>UIResponder</a:t>
            </a:r>
            <a:r>
              <a:rPr lang="en-US" sz="2800" dirty="0" smtClean="0"/>
              <a:t>-&gt;</a:t>
            </a:r>
            <a:r>
              <a:rPr lang="en-US" sz="2800" dirty="0" err="1" smtClean="0"/>
              <a:t>UIView</a:t>
            </a:r>
            <a:r>
              <a:rPr lang="en-US" sz="2800" dirty="0" smtClean="0"/>
              <a:t>-&gt;</a:t>
            </a:r>
            <a:r>
              <a:rPr lang="en-US" sz="2800" dirty="0" err="1" smtClean="0"/>
              <a:t>UILabel</a:t>
            </a:r>
            <a:endParaRPr lang="en-US" sz="2800" dirty="0" smtClean="0"/>
          </a:p>
          <a:p>
            <a:r>
              <a:rPr lang="en-IN" sz="2800" dirty="0" smtClean="0"/>
              <a:t>The </a:t>
            </a:r>
            <a:r>
              <a:rPr lang="en-IN" sz="2800" dirty="0" err="1" smtClean="0"/>
              <a:t>UILabel</a:t>
            </a:r>
            <a:r>
              <a:rPr lang="en-IN" sz="2800" dirty="0" smtClean="0"/>
              <a:t> class implements a read-only text view.</a:t>
            </a:r>
          </a:p>
          <a:p>
            <a:r>
              <a:rPr lang="en-US" dirty="0" smtClean="0"/>
              <a:t>Properties</a:t>
            </a:r>
          </a:p>
          <a:p>
            <a:pPr lvl="1"/>
            <a:r>
              <a:rPr lang="en-US" sz="2400" dirty="0" smtClean="0"/>
              <a:t>text</a:t>
            </a:r>
          </a:p>
          <a:p>
            <a:pPr lvl="1"/>
            <a:r>
              <a:rPr lang="en-US" sz="2400" dirty="0" err="1" smtClean="0"/>
              <a:t>textColor</a:t>
            </a:r>
            <a:endParaRPr lang="en-US" sz="2400" dirty="0" smtClean="0"/>
          </a:p>
          <a:p>
            <a:pPr lvl="1"/>
            <a:r>
              <a:rPr lang="en-US" sz="2400" dirty="0" err="1" smtClean="0"/>
              <a:t>numberOfLines</a:t>
            </a:r>
            <a:endParaRPr lang="en-US" sz="2400" dirty="0" smtClean="0"/>
          </a:p>
          <a:p>
            <a:r>
              <a:rPr lang="en-US" dirty="0" smtClean="0"/>
              <a:t>Creating </a:t>
            </a:r>
            <a:r>
              <a:rPr lang="en-US" dirty="0" err="1" smtClean="0"/>
              <a:t>Programatically</a:t>
            </a:r>
            <a:endParaRPr lang="en-US" dirty="0" smtClean="0"/>
          </a:p>
          <a:p>
            <a:pPr lvl="1"/>
            <a:r>
              <a:rPr lang="en-US" dirty="0" err="1" smtClean="0"/>
              <a:t>UILabel</a:t>
            </a:r>
            <a:r>
              <a:rPr lang="en-US" dirty="0" smtClean="0"/>
              <a:t> *</a:t>
            </a:r>
            <a:r>
              <a:rPr lang="en-US" dirty="0" err="1" smtClean="0"/>
              <a:t>sLabel</a:t>
            </a:r>
            <a:r>
              <a:rPr lang="en-US" dirty="0" smtClean="0"/>
              <a:t> = [[</a:t>
            </a:r>
            <a:r>
              <a:rPr lang="en-US" dirty="0" err="1" smtClean="0"/>
              <a:t>UILabel</a:t>
            </a:r>
            <a:r>
              <a:rPr lang="en-US" dirty="0" smtClean="0"/>
              <a:t> </a:t>
            </a:r>
            <a:r>
              <a:rPr lang="en-US" dirty="0" err="1" smtClean="0"/>
              <a:t>alloc</a:t>
            </a:r>
            <a:r>
              <a:rPr lang="en-US" dirty="0" smtClean="0"/>
              <a:t>] </a:t>
            </a:r>
            <a:r>
              <a:rPr lang="en-US" dirty="0" err="1" smtClean="0"/>
              <a:t>initWithFrame:CGRectMake</a:t>
            </a:r>
            <a:r>
              <a:rPr lang="en-US" dirty="0" smtClean="0"/>
              <a:t>(20,300,100,60)] ;</a:t>
            </a:r>
          </a:p>
          <a:p>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pPr algn="l"/>
            <a:r>
              <a:rPr lang="en-IN" sz="3200" dirty="0" smtClean="0"/>
              <a:t>Create a new </a:t>
            </a:r>
            <a:r>
              <a:rPr lang="en-IN" sz="3200" dirty="0" err="1" smtClean="0"/>
              <a:t>Xcode</a:t>
            </a:r>
            <a:r>
              <a:rPr lang="en-IN" sz="3200" dirty="0" smtClean="0"/>
              <a:t> Project</a:t>
            </a:r>
            <a:endParaRPr lang="en-IN" sz="3200" dirty="0"/>
          </a:p>
        </p:txBody>
      </p:sp>
      <p:sp>
        <p:nvSpPr>
          <p:cNvPr id="3" name="Content Placeholder 2"/>
          <p:cNvSpPr>
            <a:spLocks noGrp="1"/>
          </p:cNvSpPr>
          <p:nvPr>
            <p:ph idx="1"/>
          </p:nvPr>
        </p:nvSpPr>
        <p:spPr>
          <a:xfrm>
            <a:off x="395536" y="808113"/>
            <a:ext cx="8229600" cy="676671"/>
          </a:xfrm>
        </p:spPr>
        <p:txBody>
          <a:bodyPr/>
          <a:lstStyle/>
          <a:p>
            <a:r>
              <a:rPr lang="en-IN" sz="2400" dirty="0" smtClean="0"/>
              <a:t>Choose a “Single View Application”</a:t>
            </a:r>
            <a:r>
              <a:rPr lang="en-IN" dirty="0" smtClean="0"/>
              <a:t> </a:t>
            </a:r>
          </a:p>
          <a:p>
            <a:endParaRPr lang="en-IN" dirty="0"/>
          </a:p>
        </p:txBody>
      </p:sp>
      <p:pic>
        <p:nvPicPr>
          <p:cNvPr id="4" name="Picture 3"/>
          <p:cNvPicPr>
            <a:picLocks noChangeAspect="1"/>
          </p:cNvPicPr>
          <p:nvPr/>
        </p:nvPicPr>
        <p:blipFill>
          <a:blip r:embed="rId2"/>
          <a:stretch>
            <a:fillRect/>
          </a:stretch>
        </p:blipFill>
        <p:spPr>
          <a:xfrm>
            <a:off x="611560" y="1412776"/>
            <a:ext cx="7416824" cy="52628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3600" dirty="0" smtClean="0"/>
              <a:t>Navigation One View to Another</a:t>
            </a:r>
            <a:endParaRPr lang="en-IN" dirty="0"/>
          </a:p>
        </p:txBody>
      </p:sp>
      <p:sp>
        <p:nvSpPr>
          <p:cNvPr id="3" name="Content Placeholder 2"/>
          <p:cNvSpPr>
            <a:spLocks noGrp="1"/>
          </p:cNvSpPr>
          <p:nvPr>
            <p:ph idx="1"/>
          </p:nvPr>
        </p:nvSpPr>
        <p:spPr>
          <a:xfrm>
            <a:off x="457200" y="1124744"/>
            <a:ext cx="8229600" cy="5001419"/>
          </a:xfrm>
        </p:spPr>
        <p:txBody>
          <a:bodyPr/>
          <a:lstStyle/>
          <a:p>
            <a:r>
              <a:rPr lang="en-IN" sz="2400" b="1" dirty="0" err="1" smtClean="0"/>
              <a:t>presentViewController</a:t>
            </a:r>
            <a:r>
              <a:rPr lang="en-IN" sz="2400" dirty="0" smtClean="0"/>
              <a:t> offers a mechanism to display a so-called modal view controller; i.e., a view controller that will take full control of your UI by being superimposed on top of a presenting controller.</a:t>
            </a:r>
          </a:p>
          <a:p>
            <a:pPr lvl="1"/>
            <a:r>
              <a:rPr lang="en-IN" sz="2000" dirty="0" err="1" smtClean="0"/>
              <a:t>presentViewController</a:t>
            </a:r>
            <a:r>
              <a:rPr lang="en-IN" sz="2000" dirty="0" smtClean="0"/>
              <a:t> is an instance method of </a:t>
            </a:r>
            <a:r>
              <a:rPr lang="en-IN" sz="2000" dirty="0" err="1" smtClean="0"/>
              <a:t>UIViewController</a:t>
            </a:r>
            <a:r>
              <a:rPr lang="en-IN" sz="2000" dirty="0" smtClean="0"/>
              <a:t> </a:t>
            </a:r>
            <a:endParaRPr lang="en-US" sz="2000" dirty="0" smtClean="0"/>
          </a:p>
          <a:p>
            <a:pPr lvl="1"/>
            <a:r>
              <a:rPr lang="en-US" sz="2000" dirty="0" smtClean="0"/>
              <a:t>Use </a:t>
            </a:r>
            <a:r>
              <a:rPr lang="en-IN" sz="2000" dirty="0" smtClean="0"/>
              <a:t>[self presentViewController:vc2 </a:t>
            </a:r>
            <a:r>
              <a:rPr lang="en-IN" sz="2000" dirty="0" err="1" smtClean="0"/>
              <a:t>animated:YES</a:t>
            </a:r>
            <a:r>
              <a:rPr lang="en-IN" sz="2000" dirty="0" smtClean="0"/>
              <a:t>  </a:t>
            </a:r>
            <a:r>
              <a:rPr lang="en-IN" sz="2000" dirty="0" err="1" smtClean="0"/>
              <a:t>completion:NULL</a:t>
            </a:r>
            <a:r>
              <a:rPr lang="en-IN" sz="2000" dirty="0" smtClean="0"/>
              <a:t>];</a:t>
            </a:r>
          </a:p>
          <a:p>
            <a:r>
              <a:rPr lang="en-US" sz="2400" dirty="0" smtClean="0"/>
              <a:t>Use triggered Segue</a:t>
            </a:r>
            <a:endParaRPr lang="en-IN" sz="2400" dirty="0" smtClean="0"/>
          </a:p>
          <a:p>
            <a:endParaRPr lang="en-US" sz="2400" dirty="0" smtClean="0"/>
          </a:p>
          <a:p>
            <a:r>
              <a:rPr lang="en-US" sz="2400" dirty="0" smtClean="0"/>
              <a:t>To finish the current View</a:t>
            </a:r>
          </a:p>
          <a:p>
            <a:pPr lvl="1"/>
            <a:r>
              <a:rPr lang="en-IN" sz="2000" dirty="0" err="1" smtClean="0"/>
              <a:t>dismissViewControllerAnimated:YES</a:t>
            </a:r>
            <a:r>
              <a:rPr lang="en-IN" sz="2000" dirty="0" smtClean="0"/>
              <a:t>   </a:t>
            </a:r>
            <a:r>
              <a:rPr lang="en-IN" sz="2000" dirty="0" err="1" smtClean="0"/>
              <a:t>completion:nil</a:t>
            </a:r>
            <a:endParaRPr lang="en-IN" sz="2000" dirty="0" smtClean="0"/>
          </a:p>
          <a:p>
            <a:endParaRPr lang="en-US" sz="2400" dirty="0" smtClean="0"/>
          </a:p>
          <a:p>
            <a:endParaRPr lang="en-US" sz="2400" dirty="0" smtClean="0"/>
          </a:p>
          <a:p>
            <a:endParaRPr lang="en-IN" sz="2200"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3600" dirty="0" err="1" smtClean="0"/>
              <a:t>UIViewController</a:t>
            </a:r>
            <a:r>
              <a:rPr lang="en-US" sz="3600" dirty="0" smtClean="0"/>
              <a:t> - Navigation</a:t>
            </a:r>
            <a:endParaRPr lang="en-IN" dirty="0"/>
          </a:p>
        </p:txBody>
      </p:sp>
      <p:sp>
        <p:nvSpPr>
          <p:cNvPr id="3" name="Content Placeholder 2"/>
          <p:cNvSpPr>
            <a:spLocks noGrp="1"/>
          </p:cNvSpPr>
          <p:nvPr>
            <p:ph idx="1"/>
          </p:nvPr>
        </p:nvSpPr>
        <p:spPr>
          <a:xfrm>
            <a:off x="457200" y="1124744"/>
            <a:ext cx="8229600" cy="5001419"/>
          </a:xfrm>
        </p:spPr>
        <p:txBody>
          <a:bodyPr/>
          <a:lstStyle/>
          <a:p>
            <a:r>
              <a:rPr lang="en-IN" sz="2400" dirty="0" smtClean="0"/>
              <a:t>//This will identify the Storyboard in use </a:t>
            </a:r>
            <a:r>
              <a:rPr lang="en-IN" sz="2400" dirty="0" err="1" smtClean="0"/>
              <a:t>UIStoryboard</a:t>
            </a:r>
            <a:endParaRPr lang="en-IN" sz="2400" dirty="0" smtClean="0"/>
          </a:p>
          <a:p>
            <a:pPr>
              <a:buNone/>
            </a:pPr>
            <a:r>
              <a:rPr lang="en-IN" sz="2400" dirty="0" smtClean="0"/>
              <a:t> </a:t>
            </a:r>
          </a:p>
          <a:p>
            <a:r>
              <a:rPr lang="en-IN" sz="2400" dirty="0" smtClean="0"/>
              <a:t>*storyboard = [</a:t>
            </a:r>
            <a:r>
              <a:rPr lang="en-IN" sz="2400" dirty="0" err="1" smtClean="0"/>
              <a:t>UIStoryboard</a:t>
            </a:r>
            <a:r>
              <a:rPr lang="en-IN" sz="2400" dirty="0" smtClean="0"/>
              <a:t> </a:t>
            </a:r>
            <a:r>
              <a:rPr lang="en-IN" sz="2400" dirty="0" err="1" smtClean="0"/>
              <a:t>storyboardWithName</a:t>
            </a:r>
            <a:r>
              <a:rPr lang="en-IN" sz="2400" dirty="0" smtClean="0"/>
              <a:t>:@"</a:t>
            </a:r>
            <a:r>
              <a:rPr lang="en-IN" sz="2400" dirty="0" err="1" smtClean="0"/>
              <a:t>MainStoryboard</a:t>
            </a:r>
            <a:r>
              <a:rPr lang="en-IN" sz="2400" dirty="0" smtClean="0"/>
              <a:t>" </a:t>
            </a:r>
            <a:r>
              <a:rPr lang="en-IN" sz="2400" dirty="0" err="1" smtClean="0"/>
              <a:t>bundle:nil</a:t>
            </a:r>
            <a:r>
              <a:rPr lang="en-IN" sz="2400" dirty="0" smtClean="0"/>
              <a:t>]; </a:t>
            </a:r>
          </a:p>
          <a:p>
            <a:endParaRPr lang="en-IN" sz="2400" dirty="0" smtClean="0"/>
          </a:p>
          <a:p>
            <a:pPr>
              <a:buNone/>
            </a:pPr>
            <a:r>
              <a:rPr lang="en-IN" sz="2400" dirty="0" smtClean="0"/>
              <a:t>    //This will identify the View Controller to switch to</a:t>
            </a:r>
          </a:p>
          <a:p>
            <a:r>
              <a:rPr lang="en-IN" sz="2400" dirty="0" smtClean="0"/>
              <a:t> </a:t>
            </a:r>
            <a:r>
              <a:rPr lang="en-IN" sz="2400" dirty="0" err="1" smtClean="0"/>
              <a:t>SecondViewController</a:t>
            </a:r>
            <a:r>
              <a:rPr lang="en-IN" sz="2400" dirty="0" smtClean="0"/>
              <a:t> *vc2 = [storyboard </a:t>
            </a:r>
            <a:r>
              <a:rPr lang="en-IN" sz="2400" dirty="0" err="1" smtClean="0"/>
              <a:t>instantiateViewControllerWithIdentifier</a:t>
            </a:r>
            <a:r>
              <a:rPr lang="en-IN" sz="2400" dirty="0" smtClean="0"/>
              <a:t>:@"</a:t>
            </a:r>
            <a:r>
              <a:rPr lang="en-IN" sz="2400" dirty="0" err="1" smtClean="0"/>
              <a:t>SecondViewContr</a:t>
            </a:r>
            <a:r>
              <a:rPr lang="en-IN" sz="2400" dirty="0" smtClean="0"/>
              <a:t> </a:t>
            </a:r>
            <a:r>
              <a:rPr lang="en-IN" sz="2400" dirty="0" err="1" smtClean="0"/>
              <a:t>ollerID</a:t>
            </a:r>
            <a:r>
              <a:rPr lang="en-IN" sz="2400" dirty="0" smtClean="0"/>
              <a:t>" ]; </a:t>
            </a:r>
          </a:p>
          <a:p>
            <a:endParaRPr lang="en-IN" sz="2400" dirty="0" smtClean="0"/>
          </a:p>
          <a:p>
            <a:r>
              <a:rPr lang="en-IN" sz="2400" dirty="0" smtClean="0"/>
              <a:t>[self presentViewController:vc2 </a:t>
            </a:r>
            <a:r>
              <a:rPr lang="en-IN" sz="2400" dirty="0" err="1" smtClean="0"/>
              <a:t>animated:YES</a:t>
            </a:r>
            <a:r>
              <a:rPr lang="en-IN" sz="2400" dirty="0" smtClean="0"/>
              <a:t> </a:t>
            </a:r>
            <a:r>
              <a:rPr lang="en-IN" sz="2400" dirty="0" err="1" smtClean="0"/>
              <a:t>completion:NULL</a:t>
            </a:r>
            <a:r>
              <a:rPr lang="en-IN" sz="2400" dirty="0" smtClean="0"/>
              <a:t>];</a:t>
            </a:r>
            <a:endParaRPr lang="en-IN" sz="24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3600" dirty="0" smtClean="0"/>
              <a:t>Triggered Segue</a:t>
            </a:r>
            <a:endParaRPr lang="en-IN" dirty="0"/>
          </a:p>
        </p:txBody>
      </p:sp>
      <p:sp>
        <p:nvSpPr>
          <p:cNvPr id="3" name="Content Placeholder 2"/>
          <p:cNvSpPr>
            <a:spLocks noGrp="1"/>
          </p:cNvSpPr>
          <p:nvPr>
            <p:ph idx="1"/>
          </p:nvPr>
        </p:nvSpPr>
        <p:spPr>
          <a:xfrm>
            <a:off x="457200" y="1124744"/>
            <a:ext cx="8229600" cy="5001419"/>
          </a:xfrm>
        </p:spPr>
        <p:txBody>
          <a:bodyPr/>
          <a:lstStyle/>
          <a:p>
            <a:r>
              <a:rPr lang="en-IN" sz="2400" dirty="0" smtClean="0"/>
              <a:t>Segue represents a transition from one screen to another.</a:t>
            </a:r>
          </a:p>
          <a:p>
            <a:r>
              <a:rPr lang="en-IN" sz="2400" dirty="0" smtClean="0"/>
              <a:t>Segues are triggered by taps on buttons, table view cells, gestures, and so on</a:t>
            </a:r>
          </a:p>
          <a:p>
            <a:r>
              <a:rPr lang="en-US" sz="2400" dirty="0" smtClean="0"/>
              <a:t>Passing Value Using Segue</a:t>
            </a:r>
          </a:p>
          <a:p>
            <a:pPr lvl="1"/>
            <a:r>
              <a:rPr lang="pt-BR" sz="2000" dirty="0" smtClean="0"/>
              <a:t>- (void) prepareForSegue:(UIStoryboardSegue *)segue sender:(id)sender</a:t>
            </a:r>
          </a:p>
          <a:p>
            <a:pPr lvl="1"/>
            <a:r>
              <a:rPr lang="pt-BR" sz="2000" dirty="0" smtClean="0"/>
              <a:t>Get reference to destination View controller using method</a:t>
            </a:r>
            <a:br>
              <a:rPr lang="pt-BR" sz="2000" dirty="0" smtClean="0"/>
            </a:br>
            <a:r>
              <a:rPr lang="pt-BR" sz="2000" dirty="0" smtClean="0"/>
              <a:t>[segue  </a:t>
            </a:r>
            <a:r>
              <a:rPr lang="en-IN" sz="2000" dirty="0" err="1" smtClean="0"/>
              <a:t>destinationViewController</a:t>
            </a:r>
            <a:r>
              <a:rPr lang="en-IN" sz="2000" dirty="0" smtClean="0"/>
              <a:t>] </a:t>
            </a:r>
          </a:p>
          <a:p>
            <a:pPr lvl="1"/>
            <a:r>
              <a:rPr lang="en-US" sz="2000" dirty="0" smtClean="0"/>
              <a:t>Then desired property of the destination view controller may be set.</a:t>
            </a:r>
          </a:p>
          <a:p>
            <a:pPr lvl="1">
              <a:buNone/>
            </a:pPr>
            <a:endParaRPr lang="pt-BR" sz="2000" dirty="0" smtClean="0"/>
          </a:p>
          <a:p>
            <a:endParaRPr lang="en-IN" sz="2400" dirty="0" smtClean="0"/>
          </a:p>
          <a:p>
            <a:pPr>
              <a:buNone/>
            </a:pPr>
            <a:r>
              <a:rPr lang="en-IN" sz="2400" dirty="0" smtClean="0"/>
              <a:t>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3600" dirty="0" smtClean="0"/>
              <a:t>Passing Data Back to Parent Class</a:t>
            </a:r>
            <a:endParaRPr lang="en-IN" dirty="0"/>
          </a:p>
        </p:txBody>
      </p:sp>
      <p:sp>
        <p:nvSpPr>
          <p:cNvPr id="3" name="Content Placeholder 2"/>
          <p:cNvSpPr>
            <a:spLocks noGrp="1"/>
          </p:cNvSpPr>
          <p:nvPr>
            <p:ph idx="1"/>
          </p:nvPr>
        </p:nvSpPr>
        <p:spPr>
          <a:xfrm>
            <a:off x="457200" y="1124744"/>
            <a:ext cx="8229600" cy="5001419"/>
          </a:xfrm>
        </p:spPr>
        <p:txBody>
          <a:bodyPr/>
          <a:lstStyle/>
          <a:p>
            <a:r>
              <a:rPr lang="en-US" sz="2400" dirty="0" smtClean="0"/>
              <a:t>Get reference to the parent class </a:t>
            </a:r>
          </a:p>
          <a:p>
            <a:r>
              <a:rPr lang="en-US" sz="2400" dirty="0" smtClean="0"/>
              <a:t>[self </a:t>
            </a:r>
            <a:r>
              <a:rPr lang="en-US" sz="2400" dirty="0" err="1" smtClean="0"/>
              <a:t>presentingViewController</a:t>
            </a:r>
            <a:r>
              <a:rPr lang="en-US" sz="2400" dirty="0" smtClean="0"/>
              <a:t>]</a:t>
            </a:r>
          </a:p>
          <a:p>
            <a:r>
              <a:rPr lang="en-US" sz="2400" dirty="0" smtClean="0"/>
              <a:t>Set the desired data in parent view controller</a:t>
            </a:r>
          </a:p>
          <a:p>
            <a:endParaRPr lang="en-US" sz="2000" dirty="0" smtClean="0"/>
          </a:p>
          <a:p>
            <a:pPr lvl="1">
              <a:buNone/>
            </a:pPr>
            <a:endParaRPr lang="pt-BR" sz="2000" dirty="0" smtClean="0"/>
          </a:p>
          <a:p>
            <a:endParaRPr lang="en-IN" sz="2400" dirty="0" smtClean="0"/>
          </a:p>
          <a:p>
            <a:pPr>
              <a:buNone/>
            </a:pPr>
            <a:r>
              <a:rPr lang="en-IN" sz="2400" dirty="0" smtClean="0"/>
              <a:t>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2800" dirty="0" smtClean="0"/>
              <a:t>Provide details about your project</a:t>
            </a:r>
            <a:endParaRPr lang="en-IN" dirty="0"/>
          </a:p>
        </p:txBody>
      </p:sp>
      <p:pic>
        <p:nvPicPr>
          <p:cNvPr id="3" name="Picture 2"/>
          <p:cNvPicPr>
            <a:picLocks noChangeAspect="1"/>
          </p:cNvPicPr>
          <p:nvPr/>
        </p:nvPicPr>
        <p:blipFill>
          <a:blip r:embed="rId2"/>
          <a:stretch>
            <a:fillRect/>
          </a:stretch>
        </p:blipFill>
        <p:spPr>
          <a:xfrm>
            <a:off x="529456" y="908720"/>
            <a:ext cx="8074992" cy="56807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dirty="0" smtClean="0"/>
              <a:t>Review the Source Code</a:t>
            </a:r>
            <a:endParaRPr lang="en-IN" dirty="0"/>
          </a:p>
        </p:txBody>
      </p:sp>
      <p:pic>
        <p:nvPicPr>
          <p:cNvPr id="3" name="Picture 2"/>
          <p:cNvPicPr>
            <a:picLocks noChangeAspect="1"/>
          </p:cNvPicPr>
          <p:nvPr/>
        </p:nvPicPr>
        <p:blipFill>
          <a:blip r:embed="rId2"/>
          <a:stretch>
            <a:fillRect/>
          </a:stretch>
        </p:blipFill>
        <p:spPr>
          <a:xfrm>
            <a:off x="179511" y="1340768"/>
            <a:ext cx="8893054" cy="4968552"/>
          </a:xfrm>
          <a:prstGeom prst="rect">
            <a:avLst/>
          </a:prstGeom>
        </p:spPr>
      </p:pic>
    </p:spTree>
    <p:extLst>
      <p:ext uri="{BB962C8B-B14F-4D97-AF65-F5344CB8AC3E}">
        <p14:creationId xmlns:p14="http://schemas.microsoft.com/office/powerpoint/2010/main" val="6130963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Review the Source Code</a:t>
            </a:r>
            <a:endParaRPr lang="en-IN" dirty="0"/>
          </a:p>
        </p:txBody>
      </p:sp>
      <p:sp>
        <p:nvSpPr>
          <p:cNvPr id="3" name="TextBox 2"/>
          <p:cNvSpPr txBox="1"/>
          <p:nvPr/>
        </p:nvSpPr>
        <p:spPr>
          <a:xfrm>
            <a:off x="755576" y="1628800"/>
            <a:ext cx="7632848" cy="4308872"/>
          </a:xfrm>
          <a:prstGeom prst="rect">
            <a:avLst/>
          </a:prstGeom>
          <a:noFill/>
        </p:spPr>
        <p:txBody>
          <a:bodyPr wrap="square" rtlCol="0">
            <a:spAutoFit/>
          </a:bodyPr>
          <a:lstStyle/>
          <a:p>
            <a:r>
              <a:rPr lang="bg-BG" dirty="0"/>
              <a:t>//</a:t>
            </a:r>
          </a:p>
          <a:p>
            <a:r>
              <a:rPr lang="ro-RO" dirty="0"/>
              <a:t>//  </a:t>
            </a:r>
            <a:r>
              <a:rPr lang="ro-RO" b="1" dirty="0"/>
              <a:t>main.m</a:t>
            </a:r>
          </a:p>
          <a:p>
            <a:r>
              <a:rPr lang="es-ES_tradnl" dirty="0"/>
              <a:t>//  </a:t>
            </a:r>
            <a:r>
              <a:rPr lang="es-ES_tradnl" dirty="0" err="1"/>
              <a:t>ToDo</a:t>
            </a:r>
            <a:endParaRPr lang="es-ES_tradnl" dirty="0"/>
          </a:p>
          <a:p>
            <a:endParaRPr lang="en-US" sz="2000" dirty="0" smtClean="0"/>
          </a:p>
          <a:p>
            <a:r>
              <a:rPr lang="nb-NO" sz="2000" dirty="0" smtClean="0"/>
              <a:t>#import &lt;</a:t>
            </a:r>
            <a:r>
              <a:rPr lang="nb-NO" sz="2000" dirty="0" err="1" smtClean="0"/>
              <a:t>UIKit</a:t>
            </a:r>
            <a:r>
              <a:rPr lang="nb-NO" sz="2000" dirty="0" smtClean="0"/>
              <a:t>/</a:t>
            </a:r>
            <a:r>
              <a:rPr lang="nb-NO" sz="2000" dirty="0" err="1" smtClean="0"/>
              <a:t>UIKit.h</a:t>
            </a:r>
            <a:r>
              <a:rPr lang="nb-NO" sz="2000" dirty="0" smtClean="0"/>
              <a:t>&gt;</a:t>
            </a:r>
          </a:p>
          <a:p>
            <a:r>
              <a:rPr lang="it-IT" sz="2000" dirty="0" smtClean="0"/>
              <a:t>#import "</a:t>
            </a:r>
            <a:r>
              <a:rPr lang="it-IT" sz="2000" dirty="0" err="1" smtClean="0"/>
              <a:t>AppDelegate.h</a:t>
            </a:r>
            <a:r>
              <a:rPr lang="it-IT" sz="2000" dirty="0" smtClean="0"/>
              <a:t>"</a:t>
            </a:r>
          </a:p>
          <a:p>
            <a:endParaRPr lang="en-US" sz="2000" dirty="0" smtClean="0"/>
          </a:p>
          <a:p>
            <a:r>
              <a:rPr lang="en-US" sz="2000" dirty="0" err="1" smtClean="0"/>
              <a:t>int</a:t>
            </a:r>
            <a:r>
              <a:rPr lang="en-US" sz="2000" dirty="0" smtClean="0"/>
              <a:t> main(</a:t>
            </a:r>
            <a:r>
              <a:rPr lang="en-US" sz="2000" dirty="0" err="1" smtClean="0"/>
              <a:t>int</a:t>
            </a:r>
            <a:r>
              <a:rPr lang="en-US" sz="2000" dirty="0" smtClean="0"/>
              <a:t> </a:t>
            </a:r>
            <a:r>
              <a:rPr lang="en-US" sz="2000" dirty="0" err="1" smtClean="0"/>
              <a:t>argc</a:t>
            </a:r>
            <a:r>
              <a:rPr lang="en-US" sz="2000" dirty="0" smtClean="0"/>
              <a:t>, char * </a:t>
            </a:r>
            <a:r>
              <a:rPr lang="en-US" sz="2000" dirty="0" err="1" smtClean="0"/>
              <a:t>argv</a:t>
            </a:r>
            <a:r>
              <a:rPr lang="en-US" sz="2000" dirty="0" smtClean="0"/>
              <a:t>[]) {</a:t>
            </a:r>
          </a:p>
          <a:p>
            <a:r>
              <a:rPr lang="en-US" sz="2000" dirty="0" smtClean="0"/>
              <a:t>    @</a:t>
            </a:r>
            <a:r>
              <a:rPr lang="en-US" sz="2000" dirty="0" err="1" smtClean="0"/>
              <a:t>autoreleasepool</a:t>
            </a:r>
            <a:r>
              <a:rPr lang="en-US" sz="2000" dirty="0" smtClean="0"/>
              <a:t> {</a:t>
            </a:r>
          </a:p>
          <a:p>
            <a:r>
              <a:rPr lang="en-US" sz="2000" dirty="0" smtClean="0"/>
              <a:t>        return </a:t>
            </a:r>
            <a:r>
              <a:rPr lang="en-US" sz="2000" b="1" dirty="0" err="1" smtClean="0"/>
              <a:t>UIApplicationMain</a:t>
            </a:r>
            <a:r>
              <a:rPr lang="en-US" sz="2000" dirty="0" smtClean="0"/>
              <a:t>(</a:t>
            </a:r>
            <a:r>
              <a:rPr lang="en-US" sz="2000" dirty="0" err="1" smtClean="0"/>
              <a:t>argc</a:t>
            </a:r>
            <a:r>
              <a:rPr lang="en-US" sz="2000" dirty="0" smtClean="0"/>
              <a:t>, </a:t>
            </a:r>
            <a:r>
              <a:rPr lang="en-US" sz="2000" dirty="0" err="1" smtClean="0"/>
              <a:t>argv</a:t>
            </a:r>
            <a:r>
              <a:rPr lang="en-US" sz="2000" dirty="0" smtClean="0"/>
              <a:t>, nil,       	   			     </a:t>
            </a:r>
            <a:r>
              <a:rPr lang="en-US" sz="2000" dirty="0" err="1" smtClean="0"/>
              <a:t>NSStringFromClass</a:t>
            </a:r>
            <a:r>
              <a:rPr lang="en-US" sz="2000" dirty="0" smtClean="0"/>
              <a:t>([</a:t>
            </a:r>
            <a:r>
              <a:rPr lang="en-US" sz="2000" b="1" dirty="0" err="1" smtClean="0"/>
              <a:t>AppDelegate</a:t>
            </a:r>
            <a:r>
              <a:rPr lang="en-US" sz="2000" b="1" dirty="0" smtClean="0"/>
              <a:t> class</a:t>
            </a:r>
            <a:r>
              <a:rPr lang="en-US" sz="2000" dirty="0" smtClean="0"/>
              <a:t>]));</a:t>
            </a:r>
          </a:p>
          <a:p>
            <a:r>
              <a:rPr lang="de-DE" sz="2000" dirty="0" smtClean="0"/>
              <a:t>    }</a:t>
            </a:r>
          </a:p>
          <a:p>
            <a:r>
              <a:rPr lang="en-US" sz="2000" dirty="0" smtClean="0"/>
              <a:t>}</a:t>
            </a:r>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3600" dirty="0" err="1" smtClean="0"/>
              <a:t>UIApplicationMain</a:t>
            </a:r>
            <a:endParaRPr lang="en-IN" dirty="0"/>
          </a:p>
        </p:txBody>
      </p:sp>
      <p:sp>
        <p:nvSpPr>
          <p:cNvPr id="3" name="Content Placeholder 2"/>
          <p:cNvSpPr>
            <a:spLocks noGrp="1"/>
          </p:cNvSpPr>
          <p:nvPr>
            <p:ph idx="1"/>
          </p:nvPr>
        </p:nvSpPr>
        <p:spPr>
          <a:xfrm>
            <a:off x="457200" y="980728"/>
            <a:ext cx="8229600" cy="5145435"/>
          </a:xfrm>
        </p:spPr>
        <p:txBody>
          <a:bodyPr/>
          <a:lstStyle/>
          <a:p>
            <a:r>
              <a:rPr lang="en-IN" sz="2200" dirty="0" smtClean="0"/>
              <a:t>The call to </a:t>
            </a:r>
            <a:r>
              <a:rPr lang="en-IN" sz="2200" dirty="0" err="1" smtClean="0"/>
              <a:t>UIApplicationMain</a:t>
            </a:r>
            <a:r>
              <a:rPr lang="en-IN" sz="2200" dirty="0" smtClean="0"/>
              <a:t> creates two important initial components of your app: </a:t>
            </a:r>
          </a:p>
          <a:p>
            <a:r>
              <a:rPr lang="en-IN" sz="2200" dirty="0" smtClean="0"/>
              <a:t>An instance of the </a:t>
            </a:r>
            <a:r>
              <a:rPr lang="en-IN" sz="2200" dirty="0" err="1" smtClean="0">
                <a:hlinkClick r:id="rId2"/>
              </a:rPr>
              <a:t>UIApplication</a:t>
            </a:r>
            <a:r>
              <a:rPr lang="en-IN" sz="2200" dirty="0" smtClean="0"/>
              <a:t> class, called the </a:t>
            </a:r>
            <a:r>
              <a:rPr lang="en-IN" sz="2200" i="1" dirty="0" smtClean="0"/>
              <a:t>application object</a:t>
            </a:r>
            <a:r>
              <a:rPr lang="en-IN" sz="2200" dirty="0" smtClean="0"/>
              <a:t>. </a:t>
            </a:r>
          </a:p>
          <a:p>
            <a:r>
              <a:rPr lang="en-IN" sz="2200" dirty="0" smtClean="0"/>
              <a:t>The application object manages the app event loop and coordinates other high-level app </a:t>
            </a:r>
            <a:r>
              <a:rPr lang="en-IN" sz="2200" dirty="0" err="1" smtClean="0"/>
              <a:t>behaviors</a:t>
            </a:r>
            <a:r>
              <a:rPr lang="en-IN" sz="2200" dirty="0" smtClean="0"/>
              <a:t>. The </a:t>
            </a:r>
            <a:r>
              <a:rPr lang="en-IN" sz="2200" dirty="0" err="1" smtClean="0">
                <a:hlinkClick r:id="rId2"/>
              </a:rPr>
              <a:t>UIApplication</a:t>
            </a:r>
            <a:r>
              <a:rPr lang="en-IN" sz="2200" dirty="0" smtClean="0"/>
              <a:t> class, defined in the </a:t>
            </a:r>
            <a:r>
              <a:rPr lang="en-IN" sz="2200" dirty="0" err="1" smtClean="0"/>
              <a:t>UIKit</a:t>
            </a:r>
            <a:r>
              <a:rPr lang="en-IN" sz="2200" dirty="0" smtClean="0"/>
              <a:t> framework, doesn’t require you to write any additional code to get it to do its job. </a:t>
            </a:r>
          </a:p>
          <a:p>
            <a:r>
              <a:rPr lang="en-IN" sz="2200" dirty="0" smtClean="0"/>
              <a:t>An instance of the </a:t>
            </a:r>
            <a:r>
              <a:rPr lang="en-IN" sz="2200" dirty="0" err="1" smtClean="0"/>
              <a:t>AppDelegate</a:t>
            </a:r>
            <a:r>
              <a:rPr lang="en-IN" sz="2200" dirty="0" smtClean="0"/>
              <a:t> class, called the </a:t>
            </a:r>
            <a:r>
              <a:rPr lang="en-IN" sz="2200" b="1" dirty="0" smtClean="0"/>
              <a:t>app delegate</a:t>
            </a:r>
            <a:r>
              <a:rPr lang="en-IN" sz="2200" dirty="0" smtClean="0"/>
              <a:t>. </a:t>
            </a:r>
          </a:p>
          <a:p>
            <a:r>
              <a:rPr lang="en-IN" sz="2200" dirty="0" smtClean="0"/>
              <a:t>The app delegate creates the window where your app’s content is drawn and provides a place to respond to state transitions within the app. The app delegate is where you write your custom app-level code. Like all classes, the </a:t>
            </a:r>
            <a:r>
              <a:rPr lang="en-IN" sz="2200" dirty="0" err="1" smtClean="0"/>
              <a:t>AppDelegate</a:t>
            </a:r>
            <a:r>
              <a:rPr lang="en-IN" sz="2200" dirty="0" smtClean="0"/>
              <a:t> class is defined in two source code files in your app: in the interface file, </a:t>
            </a:r>
            <a:r>
              <a:rPr lang="en-IN" sz="2200" dirty="0" err="1" smtClean="0"/>
              <a:t>AppDelegate.h</a:t>
            </a:r>
            <a:r>
              <a:rPr lang="en-IN" sz="2200" dirty="0" smtClean="0"/>
              <a:t>, and in the implementation file, </a:t>
            </a:r>
            <a:r>
              <a:rPr lang="en-IN" sz="2200" dirty="0" err="1" smtClean="0"/>
              <a:t>AppDelegate.m</a:t>
            </a:r>
            <a:r>
              <a:rPr lang="en-IN" sz="2200" dirty="0" smtClean="0"/>
              <a:t>. </a:t>
            </a:r>
            <a:endParaRPr lang="en-IN" sz="22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34082"/>
          </a:xfrm>
        </p:spPr>
        <p:txBody>
          <a:bodyPr/>
          <a:lstStyle/>
          <a:p>
            <a:r>
              <a:rPr lang="en-US" sz="3600" dirty="0" err="1" smtClean="0"/>
              <a:t>AppDelegate</a:t>
            </a:r>
            <a:endParaRPr lang="en-IN" dirty="0"/>
          </a:p>
        </p:txBody>
      </p:sp>
      <p:sp>
        <p:nvSpPr>
          <p:cNvPr id="3" name="Content Placeholder 2"/>
          <p:cNvSpPr>
            <a:spLocks noGrp="1"/>
          </p:cNvSpPr>
          <p:nvPr>
            <p:ph idx="1"/>
          </p:nvPr>
        </p:nvSpPr>
        <p:spPr>
          <a:xfrm>
            <a:off x="457200" y="980728"/>
            <a:ext cx="8229600" cy="5145435"/>
          </a:xfrm>
        </p:spPr>
        <p:txBody>
          <a:bodyPr/>
          <a:lstStyle/>
          <a:p>
            <a:r>
              <a:rPr lang="en-IN" sz="2800" dirty="0" err="1" smtClean="0"/>
              <a:t>AppDelegate.h</a:t>
            </a:r>
            <a:r>
              <a:rPr lang="en-IN" sz="2800" dirty="0" smtClean="0"/>
              <a:t>: </a:t>
            </a:r>
            <a:r>
              <a:rPr lang="en-IN" dirty="0" smtClean="0"/>
              <a:t>The app delegate interface contains a single property: window. With this property the app delegate keeps track of the window in which all of your app content is drawn</a:t>
            </a:r>
          </a:p>
          <a:p>
            <a:r>
              <a:rPr lang="en-US" dirty="0" err="1" smtClean="0"/>
              <a:t>AppDelegate.m</a:t>
            </a:r>
            <a:r>
              <a:rPr lang="en-US" dirty="0" smtClean="0"/>
              <a:t>: </a:t>
            </a:r>
            <a:r>
              <a:rPr lang="en-IN" dirty="0" smtClean="0"/>
              <a:t>The app delegate implementation contains “skeletons” of important methods. These predefined methods allow the application object to talk to the app delegate</a:t>
            </a:r>
          </a:p>
          <a:p>
            <a:endParaRPr lang="en-IN" sz="22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27584" y="937212"/>
          <a:ext cx="7416825" cy="5028444"/>
        </p:xfrm>
        <a:graphic>
          <a:graphicData uri="http://schemas.openxmlformats.org/drawingml/2006/table">
            <a:tbl>
              <a:tblPr/>
              <a:tblGrid>
                <a:gridCol w="1296144"/>
                <a:gridCol w="6120681"/>
              </a:tblGrid>
              <a:tr h="116259">
                <a:tc>
                  <a:txBody>
                    <a:bodyPr/>
                    <a:lstStyle/>
                    <a:p>
                      <a:r>
                        <a:rPr lang="en-IN" sz="1600" b="1" dirty="0"/>
                        <a:t>State</a:t>
                      </a:r>
                    </a:p>
                  </a:txBody>
                  <a:tcPr marL="12637" marR="12637" marT="12637" marB="12637" anchor="ctr">
                    <a:lnL>
                      <a:noFill/>
                    </a:lnL>
                    <a:lnR>
                      <a:noFill/>
                    </a:lnR>
                    <a:lnT>
                      <a:noFill/>
                    </a:lnT>
                    <a:lnB>
                      <a:noFill/>
                    </a:lnB>
                  </a:tcPr>
                </a:tc>
                <a:tc>
                  <a:txBody>
                    <a:bodyPr/>
                    <a:lstStyle/>
                    <a:p>
                      <a:r>
                        <a:rPr lang="en-IN" sz="1600" b="1" dirty="0"/>
                        <a:t>Description</a:t>
                      </a:r>
                    </a:p>
                  </a:txBody>
                  <a:tcPr marL="12637" marR="12637" marT="12637" marB="12637" anchor="ctr">
                    <a:lnL>
                      <a:noFill/>
                    </a:lnL>
                    <a:lnR>
                      <a:noFill/>
                    </a:lnR>
                    <a:lnT>
                      <a:noFill/>
                    </a:lnT>
                    <a:lnB>
                      <a:noFill/>
                    </a:lnB>
                  </a:tcPr>
                </a:tc>
              </a:tr>
              <a:tr h="298229">
                <a:tc>
                  <a:txBody>
                    <a:bodyPr/>
                    <a:lstStyle/>
                    <a:p>
                      <a:r>
                        <a:rPr lang="en-IN" sz="1600" b="1" dirty="0"/>
                        <a:t>Not running</a:t>
                      </a:r>
                    </a:p>
                  </a:txBody>
                  <a:tcPr marL="12637" marR="12637" marT="12637" marB="12637" anchor="ctr">
                    <a:lnL>
                      <a:noFill/>
                    </a:lnL>
                    <a:lnR>
                      <a:noFill/>
                    </a:lnR>
                    <a:lnT>
                      <a:noFill/>
                    </a:lnT>
                    <a:lnB>
                      <a:noFill/>
                    </a:lnB>
                  </a:tcPr>
                </a:tc>
                <a:tc>
                  <a:txBody>
                    <a:bodyPr/>
                    <a:lstStyle/>
                    <a:p>
                      <a:r>
                        <a:rPr lang="en-IN" sz="1600"/>
                        <a:t>The app has not been launched or was running but was terminated by the system. </a:t>
                      </a:r>
                    </a:p>
                  </a:txBody>
                  <a:tcPr marL="12637" marR="12637" marT="12637" marB="12637" anchor="ctr">
                    <a:lnL>
                      <a:noFill/>
                    </a:lnL>
                    <a:lnR>
                      <a:noFill/>
                    </a:lnR>
                    <a:lnT>
                      <a:noFill/>
                    </a:lnT>
                    <a:lnB>
                      <a:noFill/>
                    </a:lnB>
                  </a:tcPr>
                </a:tc>
              </a:tr>
              <a:tr h="662169">
                <a:tc>
                  <a:txBody>
                    <a:bodyPr/>
                    <a:lstStyle/>
                    <a:p>
                      <a:r>
                        <a:rPr lang="en-IN" sz="1600" b="1" dirty="0"/>
                        <a:t>Inactive</a:t>
                      </a:r>
                    </a:p>
                  </a:txBody>
                  <a:tcPr marL="12637" marR="12637" marT="12637" marB="12637" anchor="ctr">
                    <a:lnL>
                      <a:noFill/>
                    </a:lnL>
                    <a:lnR>
                      <a:noFill/>
                    </a:lnR>
                    <a:lnT>
                      <a:noFill/>
                    </a:lnT>
                    <a:lnB>
                      <a:noFill/>
                    </a:lnB>
                  </a:tcPr>
                </a:tc>
                <a:tc>
                  <a:txBody>
                    <a:bodyPr/>
                    <a:lstStyle/>
                    <a:p>
                      <a:r>
                        <a:rPr lang="en-IN" sz="1600"/>
                        <a:t>The app is running in the foreground but is currently not receiving events. (It may be executing other code though.) An app usually stays in this state only briefly as it transitions to a different state.</a:t>
                      </a:r>
                    </a:p>
                  </a:txBody>
                  <a:tcPr marL="12637" marR="12637" marT="12637" marB="12637" anchor="ctr">
                    <a:lnL>
                      <a:noFill/>
                    </a:lnL>
                    <a:lnR>
                      <a:noFill/>
                    </a:lnR>
                    <a:lnT>
                      <a:noFill/>
                    </a:lnT>
                    <a:lnB>
                      <a:noFill/>
                    </a:lnB>
                  </a:tcPr>
                </a:tc>
              </a:tr>
              <a:tr h="389214">
                <a:tc>
                  <a:txBody>
                    <a:bodyPr/>
                    <a:lstStyle/>
                    <a:p>
                      <a:r>
                        <a:rPr lang="en-IN" sz="1600" b="1" dirty="0"/>
                        <a:t>Active</a:t>
                      </a:r>
                    </a:p>
                  </a:txBody>
                  <a:tcPr marL="12637" marR="12637" marT="12637" marB="12637" anchor="ctr">
                    <a:lnL>
                      <a:noFill/>
                    </a:lnL>
                    <a:lnR>
                      <a:noFill/>
                    </a:lnR>
                    <a:lnT>
                      <a:noFill/>
                    </a:lnT>
                    <a:lnB>
                      <a:noFill/>
                    </a:lnB>
                  </a:tcPr>
                </a:tc>
                <a:tc>
                  <a:txBody>
                    <a:bodyPr/>
                    <a:lstStyle/>
                    <a:p>
                      <a:r>
                        <a:rPr lang="en-IN" sz="1600"/>
                        <a:t>The app is running in the foreground and is receiving events. This is the normal mode for foreground apps.</a:t>
                      </a:r>
                    </a:p>
                  </a:txBody>
                  <a:tcPr marL="12637" marR="12637" marT="12637" marB="12637" anchor="ctr">
                    <a:lnL>
                      <a:noFill/>
                    </a:lnL>
                    <a:lnR>
                      <a:noFill/>
                    </a:lnR>
                    <a:lnT>
                      <a:noFill/>
                    </a:lnT>
                    <a:lnB>
                      <a:noFill/>
                    </a:lnB>
                  </a:tcPr>
                </a:tc>
              </a:tr>
              <a:tr h="1390050">
                <a:tc>
                  <a:txBody>
                    <a:bodyPr/>
                    <a:lstStyle/>
                    <a:p>
                      <a:r>
                        <a:rPr lang="en-IN" sz="1600" b="1" dirty="0"/>
                        <a:t>Background</a:t>
                      </a:r>
                    </a:p>
                  </a:txBody>
                  <a:tcPr marL="12637" marR="12637" marT="12637" marB="12637" anchor="ctr">
                    <a:lnL>
                      <a:noFill/>
                    </a:lnL>
                    <a:lnR>
                      <a:noFill/>
                    </a:lnR>
                    <a:lnT>
                      <a:noFill/>
                    </a:lnT>
                    <a:lnB>
                      <a:noFill/>
                    </a:lnB>
                  </a:tcPr>
                </a:tc>
                <a:tc>
                  <a:txBody>
                    <a:bodyPr/>
                    <a:lstStyle/>
                    <a:p>
                      <a:r>
                        <a:rPr lang="en-IN" sz="1600"/>
                        <a:t>The app is in the background and executing code. Most apps enter this state briefly on their way to being suspended. However, an app that requests extra execution time may remain in this state for a period of time. In addition, an app being launched directly into the background enters this state instead of the inactive state. For information about how to execute code while in the background, see </a:t>
                      </a:r>
                      <a:r>
                        <a:rPr lang="en-IN" sz="1600">
                          <a:hlinkClick r:id="rId2"/>
                        </a:rPr>
                        <a:t>Background Execution</a:t>
                      </a:r>
                      <a:r>
                        <a:rPr lang="en-IN" sz="1600"/>
                        <a:t>. </a:t>
                      </a:r>
                    </a:p>
                  </a:txBody>
                  <a:tcPr marL="12637" marR="12637" marT="12637" marB="12637" anchor="ctr">
                    <a:lnL>
                      <a:noFill/>
                    </a:lnL>
                    <a:lnR>
                      <a:noFill/>
                    </a:lnR>
                    <a:lnT>
                      <a:noFill/>
                    </a:lnT>
                    <a:lnB>
                      <a:noFill/>
                    </a:lnB>
                  </a:tcPr>
                </a:tc>
              </a:tr>
              <a:tr h="1208080">
                <a:tc>
                  <a:txBody>
                    <a:bodyPr/>
                    <a:lstStyle/>
                    <a:p>
                      <a:r>
                        <a:rPr lang="en-IN" sz="1600" b="1" dirty="0"/>
                        <a:t>Suspended</a:t>
                      </a:r>
                    </a:p>
                  </a:txBody>
                  <a:tcPr marL="12637" marR="12637" marT="12637" marB="12637" anchor="ctr">
                    <a:lnL>
                      <a:noFill/>
                    </a:lnL>
                    <a:lnR>
                      <a:noFill/>
                    </a:lnR>
                    <a:lnT>
                      <a:noFill/>
                    </a:lnT>
                    <a:lnB>
                      <a:noFill/>
                    </a:lnB>
                  </a:tcPr>
                </a:tc>
                <a:tc>
                  <a:txBody>
                    <a:bodyPr/>
                    <a:lstStyle/>
                    <a:p>
                      <a:r>
                        <a:rPr lang="en-IN" sz="1600" dirty="0"/>
                        <a:t>The app is in the background but is not executing code. The system moves apps to this state automatically and does not notify them before doing so. While suspended, an app remains in memory but does not execute any code.</a:t>
                      </a:r>
                    </a:p>
                    <a:p>
                      <a:r>
                        <a:rPr lang="en-IN" sz="1600" dirty="0"/>
                        <a:t>When a low-memory condition occurs, the system may purge suspended apps without notice to make more space for the foreground app. </a:t>
                      </a:r>
                    </a:p>
                  </a:txBody>
                  <a:tcPr marL="12637" marR="12637" marT="12637" marB="12637" anchor="ctr">
                    <a:lnL>
                      <a:noFill/>
                    </a:lnL>
                    <a:lnR>
                      <a:noFill/>
                    </a:lnR>
                    <a:lnT>
                      <a:noFill/>
                    </a:lnT>
                    <a:lnB>
                      <a:noFill/>
                    </a:lnB>
                  </a:tcPr>
                </a:tc>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899592" y="116632"/>
            <a:ext cx="6552728" cy="584775"/>
          </a:xfrm>
          <a:prstGeom prst="rect">
            <a:avLst/>
          </a:prstGeom>
          <a:noFill/>
        </p:spPr>
        <p:txBody>
          <a:bodyPr wrap="square" rtlCol="0">
            <a:spAutoFit/>
          </a:bodyPr>
          <a:lstStyle/>
          <a:p>
            <a:r>
              <a:rPr lang="en-US" sz="3200" dirty="0" smtClean="0"/>
              <a:t>App States</a:t>
            </a:r>
            <a:endParaRPr lang="en-IN"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3011</TotalTime>
  <Words>1738</Words>
  <Application>Microsoft Macintosh PowerPoint</Application>
  <PresentationFormat>On-screen Show (4:3)</PresentationFormat>
  <Paragraphs>189</Paragraphs>
  <Slides>33</Slides>
  <Notes>14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Open Xcode from the /Applications directory</vt:lpstr>
      <vt:lpstr>Create a new Xcode Project</vt:lpstr>
      <vt:lpstr>Provide details about your project</vt:lpstr>
      <vt:lpstr>Review the Source Code</vt:lpstr>
      <vt:lpstr>Review the Source Code</vt:lpstr>
      <vt:lpstr>UIApplicationMain</vt:lpstr>
      <vt:lpstr>AppDelegate</vt:lpstr>
      <vt:lpstr>PowerPoint Presentation</vt:lpstr>
      <vt:lpstr>PowerPoint Presentation</vt:lpstr>
      <vt:lpstr>PowerPoint Presentation</vt:lpstr>
      <vt:lpstr>UIViewController</vt:lpstr>
      <vt:lpstr>UIViewController</vt:lpstr>
      <vt:lpstr>UIViewController</vt:lpstr>
      <vt:lpstr>UIViewController</vt:lpstr>
      <vt:lpstr>Main.Storyboard</vt:lpstr>
      <vt:lpstr>Storyboard</vt:lpstr>
      <vt:lpstr>Storyboard Scene</vt:lpstr>
      <vt:lpstr>Files: Anatomy</vt:lpstr>
      <vt:lpstr>Outlet</vt:lpstr>
      <vt:lpstr>Creating and Connecting an Outlet</vt:lpstr>
      <vt:lpstr>Creating and Connecting an Outlet…</vt:lpstr>
      <vt:lpstr>Creating and Connecting an Outlet…</vt:lpstr>
      <vt:lpstr>Action</vt:lpstr>
      <vt:lpstr>Creating and Connecting an Action</vt:lpstr>
      <vt:lpstr>UIButton</vt:lpstr>
      <vt:lpstr>UIButton…</vt:lpstr>
      <vt:lpstr>UIButton…</vt:lpstr>
      <vt:lpstr>Labels</vt:lpstr>
      <vt:lpstr>Navigation One View to Another</vt:lpstr>
      <vt:lpstr>UIViewController - Navigation</vt:lpstr>
      <vt:lpstr>Triggered Segue</vt:lpstr>
      <vt:lpstr>Passing Data Back to Parent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Sisoft Technologies</dc:creator>
  <cp:lastModifiedBy>sisoft</cp:lastModifiedBy>
  <cp:revision>60</cp:revision>
  <dcterms:created xsi:type="dcterms:W3CDTF">2013-10-30T07:50:00Z</dcterms:created>
  <dcterms:modified xsi:type="dcterms:W3CDTF">2016-04-19T14:07:42Z</dcterms:modified>
</cp:coreProperties>
</file>